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5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BF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06"/>
    <p:restoredTop sz="94650"/>
  </p:normalViewPr>
  <p:slideViewPr>
    <p:cSldViewPr snapToGrid="0">
      <p:cViewPr varScale="1">
        <p:scale>
          <a:sx n="102" d="100"/>
          <a:sy n="102" d="100"/>
        </p:scale>
        <p:origin x="208" y="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vitalita&#768;/Vitalita&#76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ilariamaneli\Library\Mobile%20Documents\com~apple~CloudDocs\1.%20Esami%20universita&#768;%20\Tesi%20\Risultati\Risultati%20ELISA\IL-8\Da%20usare\IL-8%2030%20min%207-03-23%20da%20usare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ilariamaneli\Library\Mobile%20Documents\com~apple~CloudDocs\1.%20Esami%20universita&#768;%20\Tesi%20\Risultati\Risultati%20ELISA\IL-8\Da%20usare\IL-8%2030%20min%207-03-23%20da%20usare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IL-6\IL-6%2030%20min%202-03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IL-6\IL-6%2030%20min%202-03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ilariamaneli\Library\Mobile%20Documents\com~apple~CloudDocs\1.%20Esami%20universita&#768;%20\Tesi%20\Risultati\Risultati%20ELISA\TNF-alpha\TNF-alfa%2030%20min%2028-02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vitalita&#768;/Vitalita&#76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vitalita&#768;/Vitalita&#768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ilariamaneli/Library/Mobile%20Documents/com~apple~CloudDocs/1.%20Esami%20universita&#768;%20/Tesi%20/Risultati/Risultati%20vitalita&#768;/Vitalita&#768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RAW/ROS%20RAW%201h%20elen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ilariamaneli/Library/Mobile%20Documents/com~apple~CloudDocs/1.%20Esami%20universita&#768;%20/Tesi%20/Risultati/Risultati%20ROS/ROS%20HFL-1%2030'%20elen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HFL-1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'Vitalità HFL-1'!$D$20</c:f>
              <c:strCache>
                <c:ptCount val="1"/>
                <c:pt idx="0">
                  <c:v>Vitalità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'Vitalità HFL-1'!$B$15:$K$15</c:f>
                <c:numCache>
                  <c:formatCode>General</c:formatCode>
                  <c:ptCount val="10"/>
                  <c:pt idx="0">
                    <c:v>1.3984117975602022</c:v>
                  </c:pt>
                  <c:pt idx="1">
                    <c:v>1.1737877907772671</c:v>
                  </c:pt>
                  <c:pt idx="2">
                    <c:v>0.87559503577091313</c:v>
                  </c:pt>
                  <c:pt idx="3">
                    <c:v>0.87559503577091313</c:v>
                  </c:pt>
                  <c:pt idx="4">
                    <c:v>0.73786478737262184</c:v>
                  </c:pt>
                  <c:pt idx="5">
                    <c:v>1.2866839377079189</c:v>
                  </c:pt>
                  <c:pt idx="6">
                    <c:v>0.94280904158206336</c:v>
                  </c:pt>
                  <c:pt idx="7">
                    <c:v>1.1972189997378648</c:v>
                  </c:pt>
                  <c:pt idx="8">
                    <c:v>0.87559503577091313</c:v>
                  </c:pt>
                  <c:pt idx="9">
                    <c:v>0.81649658092772603</c:v>
                  </c:pt>
                </c:numCache>
              </c:numRef>
            </c:plus>
            <c:minus>
              <c:numRef>
                <c:f>'Vitalità HFL-1'!$B$15:$K$15</c:f>
                <c:numCache>
                  <c:formatCode>General</c:formatCode>
                  <c:ptCount val="10"/>
                  <c:pt idx="0">
                    <c:v>1.3984117975602022</c:v>
                  </c:pt>
                  <c:pt idx="1">
                    <c:v>1.1737877907772671</c:v>
                  </c:pt>
                  <c:pt idx="2">
                    <c:v>0.87559503577091313</c:v>
                  </c:pt>
                  <c:pt idx="3">
                    <c:v>0.87559503577091313</c:v>
                  </c:pt>
                  <c:pt idx="4">
                    <c:v>0.73786478737262184</c:v>
                  </c:pt>
                  <c:pt idx="5">
                    <c:v>1.2866839377079189</c:v>
                  </c:pt>
                  <c:pt idx="6">
                    <c:v>0.94280904158206336</c:v>
                  </c:pt>
                  <c:pt idx="7">
                    <c:v>1.1972189997378648</c:v>
                  </c:pt>
                  <c:pt idx="8">
                    <c:v>0.87559503577091313</c:v>
                  </c:pt>
                  <c:pt idx="9">
                    <c:v>0.81649658092772603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'Vitalità HFL-1'!$C$21:$C$27</c:f>
              <c:strCache>
                <c:ptCount val="7"/>
                <c:pt idx="0">
                  <c:v>DMSO 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  <c:pt idx="4">
                  <c:v>B 2.5</c:v>
                </c:pt>
                <c:pt idx="5">
                  <c:v>B 5 </c:v>
                </c:pt>
                <c:pt idx="6">
                  <c:v>B 10</c:v>
                </c:pt>
              </c:strCache>
            </c:strRef>
          </c:cat>
          <c:val>
            <c:numRef>
              <c:f>'Vitalità HFL-1'!$D$21:$D$27</c:f>
              <c:numCache>
                <c:formatCode>General</c:formatCode>
                <c:ptCount val="7"/>
                <c:pt idx="0">
                  <c:v>5.5</c:v>
                </c:pt>
                <c:pt idx="1">
                  <c:v>4.5</c:v>
                </c:pt>
                <c:pt idx="2">
                  <c:v>5.5</c:v>
                </c:pt>
                <c:pt idx="3">
                  <c:v>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7-4049-89AB-47EDC54FA6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8662376"/>
        <c:axId val="338663360"/>
      </c:barChart>
      <c:catAx>
        <c:axId val="33866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3360"/>
        <c:crosses val="autoZero"/>
        <c:auto val="1"/>
        <c:lblAlgn val="ctr"/>
        <c:lblOffset val="100"/>
        <c:noMultiLvlLbl val="0"/>
      </c:catAx>
      <c:valAx>
        <c:axId val="33866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 dirty="0"/>
                  <a:t>n°</a:t>
                </a:r>
                <a:r>
                  <a:rPr lang="it-IT" b="1" baseline="0" dirty="0"/>
                  <a:t> di cellule (x10</a:t>
                </a:r>
                <a:r>
                  <a:rPr lang="it-IT" b="1" baseline="30000" dirty="0"/>
                  <a:t>5</a:t>
                </a:r>
                <a:r>
                  <a:rPr lang="it-IT" b="1" baseline="0" dirty="0"/>
                  <a:t>) </a:t>
                </a:r>
                <a:endParaRPr lang="it-IT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DMSO</a:t>
            </a:r>
            <a:r>
              <a:rPr lang="en-US" baseline="0" dirty="0">
                <a:solidFill>
                  <a:schemeClr val="tx1"/>
                </a:solidFill>
              </a:rPr>
              <a:t> - 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baseline="0" dirty="0">
                <a:solidFill>
                  <a:schemeClr val="tx1"/>
                </a:solidFill>
              </a:rPr>
              <a:t>0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('30min'!$D$20,'30min'!$K$20)</c:f>
                <c:numCache>
                  <c:formatCode>General</c:formatCode>
                  <c:ptCount val="2"/>
                  <c:pt idx="0">
                    <c:v>154.8461602150123</c:v>
                  </c:pt>
                  <c:pt idx="1">
                    <c:v>222.4462481889355</c:v>
                  </c:pt>
                </c:numCache>
              </c:numRef>
            </c:plus>
            <c:minus>
              <c:numRef>
                <c:f>('30min'!$D$20,'30min'!$K$20)</c:f>
                <c:numCache>
                  <c:formatCode>General</c:formatCode>
                  <c:ptCount val="2"/>
                  <c:pt idx="0">
                    <c:v>154.8461602150123</c:v>
                  </c:pt>
                  <c:pt idx="1">
                    <c:v>222.4462481889355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('30min'!$C$24,'30min'!$C$31)</c:f>
              <c:strCache>
                <c:ptCount val="2"/>
                <c:pt idx="0">
                  <c:v>DMSO</c:v>
                </c:pt>
                <c:pt idx="1">
                  <c:v>H2O2</c:v>
                </c:pt>
              </c:strCache>
            </c:strRef>
          </c:cat>
          <c:val>
            <c:numRef>
              <c:f>('30min'!$D$24,'30min'!$D$31)</c:f>
              <c:numCache>
                <c:formatCode>0</c:formatCode>
                <c:ptCount val="2"/>
                <c:pt idx="0" formatCode="General">
                  <c:v>5468.666666666667</c:v>
                </c:pt>
                <c:pt idx="1">
                  <c:v>44870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A-7F40-935F-BFC858981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618688"/>
        <c:axId val="1"/>
      </c:barChart>
      <c:catAx>
        <c:axId val="17346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chemeClr val="tx1"/>
                    </a:solidFill>
                  </a:rPr>
                  <a:t>OD</a:t>
                </a:r>
                <a:r>
                  <a:rPr lang="it-IT" baseline="0" dirty="0">
                    <a:solidFill>
                      <a:schemeClr val="tx1"/>
                    </a:solidFill>
                  </a:rPr>
                  <a:t> (485-535)</a:t>
                </a:r>
                <a:endParaRPr lang="it-IT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4618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IL-8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Campipni!$G$18:$G$21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1.5044378795195691E-2</c:v>
                  </c:pt>
                  <c:pt idx="2">
                    <c:v>7.4087035902976293E-3</c:v>
                  </c:pt>
                  <c:pt idx="3">
                    <c:v>8.055432949258523E-2</c:v>
                  </c:pt>
                </c:numCache>
              </c:numRef>
            </c:plus>
            <c:minus>
              <c:numRef>
                <c:f>Campipni!$G$18:$G$21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1.5044378795195691E-2</c:v>
                  </c:pt>
                  <c:pt idx="2">
                    <c:v>7.4087035902976293E-3</c:v>
                  </c:pt>
                  <c:pt idx="3">
                    <c:v>8.055432949258523E-2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Campipni!$C$18:$C$21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Campipni!$E$18:$E$21</c:f>
              <c:numCache>
                <c:formatCode>General</c:formatCode>
                <c:ptCount val="4"/>
                <c:pt idx="0">
                  <c:v>444.52380952380958</c:v>
                </c:pt>
                <c:pt idx="1">
                  <c:v>314.52380952380952</c:v>
                </c:pt>
                <c:pt idx="2">
                  <c:v>332.61904761904759</c:v>
                </c:pt>
                <c:pt idx="3">
                  <c:v>729.99999999999989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8-324A-85F4-6DB747ED9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3013488"/>
        <c:axId val="1"/>
      </c:barChart>
      <c:catAx>
        <c:axId val="87301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 b="0" dirty="0"/>
                  <a:t>[</a:t>
                </a:r>
                <a:r>
                  <a:rPr lang="it-IT" b="0" dirty="0" err="1"/>
                  <a:t>pg</a:t>
                </a:r>
                <a:r>
                  <a:rPr lang="it-IT" b="0" dirty="0"/>
                  <a:t>/ml]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3013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IL-8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Campipni!$G$37:$G$40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4.1525092815469192E-2</c:v>
                  </c:pt>
                  <c:pt idx="2">
                    <c:v>8.4593143930226045E-2</c:v>
                  </c:pt>
                  <c:pt idx="3">
                    <c:v>3.4268547289509239E-2</c:v>
                  </c:pt>
                </c:numCache>
              </c:numRef>
            </c:plus>
            <c:minus>
              <c:numRef>
                <c:f>Campipni!$G$37:$G$40</c:f>
                <c:numCache>
                  <c:formatCode>General</c:formatCode>
                  <c:ptCount val="4"/>
                  <c:pt idx="0">
                    <c:v>3.8934179396469711E-2</c:v>
                  </c:pt>
                  <c:pt idx="1">
                    <c:v>4.1525092815469192E-2</c:v>
                  </c:pt>
                  <c:pt idx="2">
                    <c:v>8.4593143930226045E-2</c:v>
                  </c:pt>
                  <c:pt idx="3">
                    <c:v>3.4268547289509239E-2</c:v>
                  </c:pt>
                </c:numCache>
              </c:numRef>
            </c:minus>
          </c:errBars>
          <c:cat>
            <c:strRef>
              <c:f>Campipni!$C$37:$C$40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Campipni!$E$37:$E$40</c:f>
              <c:numCache>
                <c:formatCode>General</c:formatCode>
                <c:ptCount val="4"/>
                <c:pt idx="0">
                  <c:v>444.52380952380958</c:v>
                </c:pt>
                <c:pt idx="1">
                  <c:v>444.76190476190482</c:v>
                </c:pt>
                <c:pt idx="2">
                  <c:v>322.85714285714289</c:v>
                </c:pt>
                <c:pt idx="3">
                  <c:v>258.33333333333337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0-2641-8E38-540BAB4BF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893696"/>
        <c:axId val="1"/>
      </c:barChart>
      <c:catAx>
        <c:axId val="66889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 dirty="0"/>
                  <a:t> [</a:t>
                </a:r>
                <a:r>
                  <a:rPr lang="it-IT" b="1" dirty="0" err="1"/>
                  <a:t>pg</a:t>
                </a:r>
                <a:r>
                  <a:rPr lang="it-IT" b="1" dirty="0"/>
                  <a:t>/ml]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889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Campione!$T$52:$T$55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7.2111025509280008E-3</c:v>
                  </c:pt>
                  <c:pt idx="2">
                    <c:v>4.9497474683058368E-3</c:v>
                  </c:pt>
                  <c:pt idx="3">
                    <c:v>1.3796134724383211E-2</c:v>
                  </c:pt>
                </c:numCache>
              </c:numRef>
            </c:plus>
            <c:minus>
              <c:numRef>
                <c:f>Campione!$T$52:$T$55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7.2111025509280008E-3</c:v>
                  </c:pt>
                  <c:pt idx="2">
                    <c:v>4.9497474683058368E-3</c:v>
                  </c:pt>
                  <c:pt idx="3">
                    <c:v>1.3796134724383211E-2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Campione!$P$52:$P$55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Campione!$R$52:$R$55</c:f>
              <c:numCache>
                <c:formatCode>General</c:formatCode>
                <c:ptCount val="4"/>
                <c:pt idx="0">
                  <c:v>71.611111111111171</c:v>
                </c:pt>
                <c:pt idx="1">
                  <c:v>20.499999999999961</c:v>
                </c:pt>
                <c:pt idx="2">
                  <c:v>52.999999999999851</c:v>
                </c:pt>
                <c:pt idx="3">
                  <c:v>328.83333333333331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B3-C04E-AB2C-DD524015E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928320"/>
        <c:axId val="338930000"/>
      </c:barChart>
      <c:catAx>
        <c:axId val="338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930000"/>
        <c:crosses val="autoZero"/>
        <c:auto val="1"/>
        <c:lblAlgn val="ctr"/>
        <c:lblOffset val="100"/>
        <c:noMultiLvlLbl val="0"/>
      </c:catAx>
      <c:valAx>
        <c:axId val="33893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1" noProof="0" dirty="0"/>
                  <a:t>[</a:t>
                </a:r>
                <a:r>
                  <a:rPr lang="it-IT" sz="1000" b="1" noProof="0" dirty="0" err="1"/>
                  <a:t>pg</a:t>
                </a:r>
                <a:r>
                  <a:rPr lang="it-IT" sz="1000" b="1" noProof="0" dirty="0"/>
                  <a:t>/ml]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9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0" dirty="0">
                <a:solidFill>
                  <a:schemeClr val="tx1"/>
                </a:solidFill>
              </a:rPr>
              <a:t>IL-6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Campione!$AC$52:$AC$55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1.8147543451754927E-2</c:v>
                  </c:pt>
                  <c:pt idx="2">
                    <c:v>9.5393920141694788E-3</c:v>
                  </c:pt>
                  <c:pt idx="3">
                    <c:v>3.7476659402886872E-2</c:v>
                  </c:pt>
                </c:numCache>
              </c:numRef>
            </c:plus>
            <c:minus>
              <c:numRef>
                <c:f>Campione!$AC$52:$AC$55</c:f>
                <c:numCache>
                  <c:formatCode>General</c:formatCode>
                  <c:ptCount val="4"/>
                  <c:pt idx="0">
                    <c:v>1.3718398027628594E-2</c:v>
                  </c:pt>
                  <c:pt idx="1">
                    <c:v>1.8147543451754927E-2</c:v>
                  </c:pt>
                  <c:pt idx="2">
                    <c:v>9.5393920141694788E-3</c:v>
                  </c:pt>
                  <c:pt idx="3">
                    <c:v>3.7476659402886872E-2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Campione!$Y$52:$Y$55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Campione!$AA$52:$AA$55</c:f>
              <c:numCache>
                <c:formatCode>General</c:formatCode>
                <c:ptCount val="4"/>
                <c:pt idx="0">
                  <c:v>71.611111111111171</c:v>
                </c:pt>
                <c:pt idx="1">
                  <c:v>28.83333333333335</c:v>
                </c:pt>
                <c:pt idx="2">
                  <c:v>80.499999999999872</c:v>
                </c:pt>
                <c:pt idx="3">
                  <c:v>28.000000000000245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6-474A-9EA8-7F6710A9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363024"/>
        <c:axId val="195364704"/>
      </c:barChart>
      <c:catAx>
        <c:axId val="19536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364704"/>
        <c:crosses val="autoZero"/>
        <c:auto val="1"/>
        <c:lblAlgn val="ctr"/>
        <c:lblOffset val="100"/>
        <c:noMultiLvlLbl val="0"/>
      </c:catAx>
      <c:valAx>
        <c:axId val="195364704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1" dirty="0"/>
                  <a:t>[</a:t>
                </a:r>
                <a:r>
                  <a:rPr lang="it-IT" sz="1000" b="1" dirty="0" err="1"/>
                  <a:t>pg</a:t>
                </a:r>
                <a:r>
                  <a:rPr lang="it-IT" sz="1000" b="1" dirty="0"/>
                  <a:t>/ml]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536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</a:rPr>
              <a:t>TNF-⍺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5032758051260781"/>
          <c:y val="0.16938119299638546"/>
          <c:w val="0.79671969619664262"/>
          <c:h val="0.724677845524070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8947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Campioni!$U$57:$U$60</c:f>
                <c:numCache>
                  <c:formatCode>General</c:formatCode>
                  <c:ptCount val="4"/>
                  <c:pt idx="0">
                    <c:v>8.9582364335844718E-3</c:v>
                  </c:pt>
                  <c:pt idx="1">
                    <c:v>6.5064070986477311E-3</c:v>
                  </c:pt>
                  <c:pt idx="2">
                    <c:v>4.7258156262526127E-3</c:v>
                  </c:pt>
                  <c:pt idx="3">
                    <c:v>1.8929694486000914E-2</c:v>
                  </c:pt>
                </c:numCache>
              </c:numRef>
            </c:plus>
            <c:minus>
              <c:numRef>
                <c:f>Campioni!$U$57:$U$60</c:f>
                <c:numCache>
                  <c:formatCode>General</c:formatCode>
                  <c:ptCount val="4"/>
                  <c:pt idx="0">
                    <c:v>8.9582364335844718E-3</c:v>
                  </c:pt>
                  <c:pt idx="1">
                    <c:v>6.5064070986477311E-3</c:v>
                  </c:pt>
                  <c:pt idx="2">
                    <c:v>4.7258156262526127E-3</c:v>
                  </c:pt>
                  <c:pt idx="3">
                    <c:v>1.8929694486000914E-2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Campioni!$Q$82:$Q$85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</c:v>
                </c:pt>
                <c:pt idx="3">
                  <c:v>A 10</c:v>
                </c:pt>
              </c:strCache>
            </c:strRef>
          </c:cat>
          <c:val>
            <c:numRef>
              <c:f>Campioni!$S$82:$S$85</c:f>
              <c:numCache>
                <c:formatCode>General</c:formatCode>
                <c:ptCount val="4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251.33999999999989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0-7E46-ACCF-68A3097F2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198384"/>
        <c:axId val="2005207744"/>
      </c:barChart>
      <c:catAx>
        <c:axId val="20051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5207744"/>
        <c:crosses val="autoZero"/>
        <c:auto val="1"/>
        <c:lblAlgn val="ctr"/>
        <c:lblOffset val="100"/>
        <c:noMultiLvlLbl val="0"/>
      </c:catAx>
      <c:valAx>
        <c:axId val="200520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="1"/>
                  <a:t>[pg/ml]</a:t>
                </a:r>
              </a:p>
              <a:p>
                <a:pPr>
                  <a:defRPr/>
                </a:pPr>
                <a:endParaRPr lang="it-IT" b="1"/>
              </a:p>
            </c:rich>
          </c:tx>
          <c:layout>
            <c:manualLayout>
              <c:xMode val="edge"/>
              <c:yMode val="edge"/>
              <c:x val="1.9508898054486662E-2"/>
              <c:y val="0.446138820926844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51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HFL-1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'Vitalità HFL-1'!$Q$19</c:f>
              <c:strCache>
                <c:ptCount val="1"/>
                <c:pt idx="0">
                  <c:v>Morte </c:v>
                </c:pt>
              </c:strCache>
            </c:strRef>
          </c:tx>
          <c:spPr>
            <a:solidFill>
              <a:srgbClr val="FF7E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'Vitalità HFL-1'!$P$20:$P$26</c:f>
              <c:strCache>
                <c:ptCount val="7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  <c:pt idx="4">
                  <c:v>B 2.5</c:v>
                </c:pt>
                <c:pt idx="5">
                  <c:v>DMSO 11</c:v>
                </c:pt>
                <c:pt idx="6">
                  <c:v>A 2.6</c:v>
                </c:pt>
              </c:strCache>
            </c:strRef>
          </c:cat>
          <c:val>
            <c:numRef>
              <c:f>'Vitalità HFL-1'!$Q$20:$Q$26</c:f>
              <c:numCache>
                <c:formatCode>0%</c:formatCode>
                <c:ptCount val="7"/>
                <c:pt idx="0">
                  <c:v>0.08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  <c:pt idx="4">
                  <c:v>0.03</c:v>
                </c:pt>
                <c:pt idx="5">
                  <c:v>2.3E-2</c:v>
                </c:pt>
                <c:pt idx="6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AD-414C-85FE-8E41290DF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63312"/>
        <c:axId val="580765280"/>
      </c:barChart>
      <c:catAx>
        <c:axId val="5807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5280"/>
        <c:crosses val="autoZero"/>
        <c:auto val="1"/>
        <c:lblAlgn val="ctr"/>
        <c:lblOffset val="100"/>
        <c:noMultiLvlLbl val="0"/>
      </c:catAx>
      <c:valAx>
        <c:axId val="580765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baseline="0" dirty="0">
                    <a:solidFill>
                      <a:schemeClr val="tx1"/>
                    </a:solidFill>
                  </a:rPr>
                  <a:t>% cellule morte</a:t>
                </a:r>
                <a:endParaRPr lang="it-IT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0"/>
              <a:t>RAW</a:t>
            </a:r>
            <a:r>
              <a:rPr lang="en-US" sz="1400" b="0" baseline="0"/>
              <a:t> 264.7</a:t>
            </a:r>
            <a:endParaRPr lang="en-US" sz="1400" b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'Vitalità RAW 264.7'!$D$22</c:f>
              <c:strCache>
                <c:ptCount val="1"/>
                <c:pt idx="0">
                  <c:v>Vitalità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'Vitalità RAW 264.7'!$B$15:$K$15</c:f>
                <c:numCache>
                  <c:formatCode>General</c:formatCode>
                  <c:ptCount val="10"/>
                  <c:pt idx="0">
                    <c:v>2.62678510731274</c:v>
                  </c:pt>
                  <c:pt idx="1">
                    <c:v>1.9550504398153574</c:v>
                  </c:pt>
                  <c:pt idx="2">
                    <c:v>3.0110906108363245</c:v>
                  </c:pt>
                  <c:pt idx="3">
                    <c:v>2.8205594401741578</c:v>
                  </c:pt>
                  <c:pt idx="4">
                    <c:v>2.4060109910158114</c:v>
                  </c:pt>
                  <c:pt idx="5">
                    <c:v>3.0477678535099901</c:v>
                  </c:pt>
                  <c:pt idx="6">
                    <c:v>1.8135294011647256</c:v>
                  </c:pt>
                  <c:pt idx="7">
                    <c:v>1.8287822299126943</c:v>
                  </c:pt>
                  <c:pt idx="8">
                    <c:v>2.6687491868330793</c:v>
                  </c:pt>
                  <c:pt idx="9">
                    <c:v>1.7763883459298973</c:v>
                  </c:pt>
                </c:numCache>
              </c:numRef>
            </c:plus>
            <c:minus>
              <c:numRef>
                <c:f>'Vitalità RAW 264.7'!$B$15:$K$15</c:f>
                <c:numCache>
                  <c:formatCode>General</c:formatCode>
                  <c:ptCount val="10"/>
                  <c:pt idx="0">
                    <c:v>2.62678510731274</c:v>
                  </c:pt>
                  <c:pt idx="1">
                    <c:v>1.9550504398153574</c:v>
                  </c:pt>
                  <c:pt idx="2">
                    <c:v>3.0110906108363245</c:v>
                  </c:pt>
                  <c:pt idx="3">
                    <c:v>2.8205594401741578</c:v>
                  </c:pt>
                  <c:pt idx="4">
                    <c:v>2.4060109910158114</c:v>
                  </c:pt>
                  <c:pt idx="5">
                    <c:v>3.0477678535099901</c:v>
                  </c:pt>
                  <c:pt idx="6">
                    <c:v>1.8135294011647256</c:v>
                  </c:pt>
                  <c:pt idx="7">
                    <c:v>1.8287822299126943</c:v>
                  </c:pt>
                  <c:pt idx="8">
                    <c:v>2.6687491868330793</c:v>
                  </c:pt>
                  <c:pt idx="9">
                    <c:v>1.7763883459298973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'Vitalità RAW 264.7'!$C$23:$C$29</c:f>
              <c:strCache>
                <c:ptCount val="7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  <c:pt idx="4">
                  <c:v>B 2.5</c:v>
                </c:pt>
                <c:pt idx="5">
                  <c:v>B 5 </c:v>
                </c:pt>
                <c:pt idx="6">
                  <c:v>B 10</c:v>
                </c:pt>
              </c:strCache>
            </c:strRef>
          </c:cat>
          <c:val>
            <c:numRef>
              <c:f>'Vitalità RAW 264.7'!$D$23:$D$29</c:f>
              <c:numCache>
                <c:formatCode>General</c:formatCode>
                <c:ptCount val="7"/>
                <c:pt idx="0">
                  <c:v>31</c:v>
                </c:pt>
                <c:pt idx="1">
                  <c:v>23.5</c:v>
                </c:pt>
                <c:pt idx="2">
                  <c:v>26</c:v>
                </c:pt>
                <c:pt idx="3">
                  <c:v>24</c:v>
                </c:pt>
                <c:pt idx="4">
                  <c:v>26.5</c:v>
                </c:pt>
                <c:pt idx="5">
                  <c:v>23.5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5-5D42-890B-AC69FCC58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8662376"/>
        <c:axId val="338663360"/>
      </c:barChart>
      <c:catAx>
        <c:axId val="33866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3360"/>
        <c:crosses val="autoZero"/>
        <c:auto val="1"/>
        <c:lblAlgn val="ctr"/>
        <c:lblOffset val="100"/>
        <c:noMultiLvlLbl val="0"/>
      </c:catAx>
      <c:valAx>
        <c:axId val="33866336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0" dirty="0">
                    <a:solidFill>
                      <a:schemeClr val="tx1"/>
                    </a:solidFill>
                  </a:rPr>
                  <a:t> n°</a:t>
                </a:r>
                <a:r>
                  <a:rPr lang="it-IT" sz="1000" b="0" baseline="0" dirty="0">
                    <a:solidFill>
                      <a:schemeClr val="tx1"/>
                    </a:solidFill>
                  </a:rPr>
                  <a:t> di cellule (x10</a:t>
                </a:r>
                <a:r>
                  <a:rPr lang="it-IT" sz="1000" b="0" baseline="30000" dirty="0">
                    <a:solidFill>
                      <a:schemeClr val="tx1"/>
                    </a:solidFill>
                  </a:rPr>
                  <a:t>5</a:t>
                </a:r>
                <a:r>
                  <a:rPr lang="it-IT" sz="1000" b="0" baseline="0" dirty="0">
                    <a:solidFill>
                      <a:schemeClr val="tx1"/>
                    </a:solidFill>
                  </a:rPr>
                  <a:t>)</a:t>
                </a:r>
                <a:endParaRPr lang="it-IT" sz="1000" b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3866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aseline="0"/>
              <a:t>RAW 264.7</a:t>
            </a:r>
            <a:r>
              <a:rPr lang="en-US" sz="14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'Vitalità RAW 264.7'!$O$22</c:f>
              <c:strCache>
                <c:ptCount val="1"/>
                <c:pt idx="0">
                  <c:v>Morte </c:v>
                </c:pt>
              </c:strCache>
            </c:strRef>
          </c:tx>
          <c:spPr>
            <a:solidFill>
              <a:srgbClr val="FF7E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'Vitalità RAW 264.7'!$N$23:$N$29</c:f>
              <c:strCache>
                <c:ptCount val="7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  <c:pt idx="4">
                  <c:v>B 2.5</c:v>
                </c:pt>
                <c:pt idx="5">
                  <c:v>B 5 </c:v>
                </c:pt>
                <c:pt idx="6">
                  <c:v>B 10</c:v>
                </c:pt>
              </c:strCache>
            </c:strRef>
          </c:cat>
          <c:val>
            <c:numRef>
              <c:f>'Vitalità RAW 264.7'!$O$23:$O$29</c:f>
              <c:numCache>
                <c:formatCode>0%</c:formatCode>
                <c:ptCount val="7"/>
                <c:pt idx="0">
                  <c:v>0.1</c:v>
                </c:pt>
                <c:pt idx="1">
                  <c:v>0.12</c:v>
                </c:pt>
                <c:pt idx="2">
                  <c:v>0.11</c:v>
                </c:pt>
                <c:pt idx="3">
                  <c:v>0.05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F8-6547-87E8-82D36F962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0763312"/>
        <c:axId val="580765280"/>
      </c:barChart>
      <c:catAx>
        <c:axId val="58076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5280"/>
        <c:crosses val="autoZero"/>
        <c:auto val="1"/>
        <c:lblAlgn val="ctr"/>
        <c:lblOffset val="100"/>
        <c:noMultiLvlLbl val="0"/>
      </c:catAx>
      <c:valAx>
        <c:axId val="5807652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000" b="0" baseline="0" dirty="0"/>
                  <a:t>% cellule morte</a:t>
                </a:r>
                <a:endParaRPr lang="it-IT" sz="1000" b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0763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it-IT" sz="1400" b="0" i="0" u="none" strike="noStrike" baseline="0" dirty="0">
                <a:solidFill>
                  <a:srgbClr val="000000"/>
                </a:solidFill>
                <a:latin typeface="Calibri" charset="0"/>
                <a:cs typeface="Calibri" charset="0"/>
              </a:rPr>
              <a:t>DMSO - H</a:t>
            </a:r>
            <a:r>
              <a:rPr lang="it-IT" sz="1400" b="0" i="0" u="none" strike="noStrike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Calibri" charset="0"/>
                <a:cs typeface="Calibri" charset="0"/>
              </a:rPr>
              <a:t>O</a:t>
            </a:r>
            <a:r>
              <a:rPr lang="it-IT" sz="1400" b="0" i="0" u="none" strike="noStrike" baseline="-25000" dirty="0">
                <a:solidFill>
                  <a:srgbClr val="000000"/>
                </a:solidFill>
                <a:latin typeface="Calibri" charset="0"/>
                <a:cs typeface="Calibri" charset="0"/>
              </a:rPr>
              <a:t>2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108311067403152"/>
          <c:y val="0.18237942656116715"/>
          <c:w val="0.77181103806548357"/>
          <c:h val="0.7187173268225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'Tempo dipendenza '!$L$24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'!$P$25:$P$26</c:f>
                <c:numCache>
                  <c:formatCode>General</c:formatCode>
                  <c:ptCount val="2"/>
                  <c:pt idx="0">
                    <c:v>1120.5784220660328</c:v>
                  </c:pt>
                  <c:pt idx="1">
                    <c:v>86.974134085945352</c:v>
                  </c:pt>
                </c:numCache>
              </c:numRef>
            </c:plus>
            <c:minus>
              <c:numRef>
                <c:f>'Tempo dipendenza '!$P$25:$P$26</c:f>
                <c:numCache>
                  <c:formatCode>General</c:formatCode>
                  <c:ptCount val="2"/>
                  <c:pt idx="0">
                    <c:v>1120.5784220660328</c:v>
                  </c:pt>
                  <c:pt idx="1">
                    <c:v>86.974134085945352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'!$K$25:$K$26</c:f>
              <c:strCache>
                <c:ptCount val="2"/>
                <c:pt idx="0">
                  <c:v>DMSO</c:v>
                </c:pt>
                <c:pt idx="1">
                  <c:v>H2O2 </c:v>
                </c:pt>
              </c:strCache>
            </c:strRef>
          </c:cat>
          <c:val>
            <c:numRef>
              <c:f>'Tempo dipendenza '!$L$25:$L$26</c:f>
              <c:numCache>
                <c:formatCode>0</c:formatCode>
                <c:ptCount val="2"/>
                <c:pt idx="0" formatCode="General">
                  <c:v>13658</c:v>
                </c:pt>
                <c:pt idx="1">
                  <c:v>48578.5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F1-014D-89DC-0E0C7FE299E6}"/>
            </c:ext>
          </c:extLst>
        </c:ser>
        <c:ser>
          <c:idx val="1"/>
          <c:order val="1"/>
          <c:tx>
            <c:strRef>
              <c:f>'Tempo dipendenza '!$M$24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rgbClr val="BF3E3A"/>
            </a:solidFill>
            <a:ln>
              <a:solidFill>
                <a:schemeClr val="bg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'!$Q$25:$Q$26</c:f>
                <c:numCache>
                  <c:formatCode>General</c:formatCode>
                  <c:ptCount val="2"/>
                  <c:pt idx="0">
                    <c:v>1501.7038101214678</c:v>
                  </c:pt>
                  <c:pt idx="1">
                    <c:v>695.57554106892906</c:v>
                  </c:pt>
                </c:numCache>
              </c:numRef>
            </c:plus>
            <c:minus>
              <c:numRef>
                <c:f>'Tempo dipendenza '!$Q$25:$Q$26</c:f>
                <c:numCache>
                  <c:formatCode>General</c:formatCode>
                  <c:ptCount val="2"/>
                  <c:pt idx="0">
                    <c:v>1501.7038101214678</c:v>
                  </c:pt>
                  <c:pt idx="1">
                    <c:v>695.57554106892906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'!$K$25:$K$26</c:f>
              <c:strCache>
                <c:ptCount val="2"/>
                <c:pt idx="0">
                  <c:v>DMSO</c:v>
                </c:pt>
                <c:pt idx="1">
                  <c:v>H2O2 </c:v>
                </c:pt>
              </c:strCache>
            </c:strRef>
          </c:cat>
          <c:val>
            <c:numRef>
              <c:f>'Tempo dipendenza '!$M$25:$M$26</c:f>
              <c:numCache>
                <c:formatCode>0</c:formatCode>
                <c:ptCount val="2"/>
                <c:pt idx="0" formatCode="General">
                  <c:v>13183.666666666666</c:v>
                </c:pt>
                <c:pt idx="1">
                  <c:v>46274.666666666664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F1-014D-89DC-0E0C7FE29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3673184"/>
        <c:axId val="1"/>
      </c:barChart>
      <c:catAx>
        <c:axId val="5836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OD</a:t>
                </a:r>
                <a:r>
                  <a:rPr lang="it-IT" baseline="0"/>
                  <a:t> (485-535 nm)</a:t>
                </a:r>
                <a:endParaRPr lang="it-IT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it-IT"/>
          </a:p>
        </c:txPr>
        <c:crossAx val="583673184"/>
        <c:crosses val="autoZero"/>
        <c:crossBetween val="between"/>
        <c:majorUnit val="5000"/>
        <c:minorUnit val="10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459772738450213"/>
          <c:y val="0.91797677765964736"/>
          <c:w val="0.20874434173989115"/>
          <c:h val="8.134226212377659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</a:rPr>
              <a:t>ROS</a:t>
            </a:r>
            <a:r>
              <a:rPr lang="it-IT" baseline="0" dirty="0">
                <a:solidFill>
                  <a:schemeClr val="tx1"/>
                </a:solidFill>
              </a:rPr>
              <a:t> RAW 264.7 </a:t>
            </a:r>
            <a:endParaRPr lang="it-IT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 dipendenza '!$L$14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'!$P$15:$P$19</c:f>
                <c:numCache>
                  <c:formatCode>General</c:formatCode>
                  <c:ptCount val="5"/>
                  <c:pt idx="0">
                    <c:v>1120.5784220660328</c:v>
                  </c:pt>
                  <c:pt idx="1">
                    <c:v>1771.4996471916104</c:v>
                  </c:pt>
                  <c:pt idx="2">
                    <c:v>694.00096061412864</c:v>
                  </c:pt>
                  <c:pt idx="3">
                    <c:v>195.97533858456103</c:v>
                  </c:pt>
                  <c:pt idx="4">
                    <c:v>86.974134085945352</c:v>
                  </c:pt>
                </c:numCache>
              </c:numRef>
            </c:plus>
            <c:minus>
              <c:numRef>
                <c:f>'Tempo dipendenza '!$P$15:$P$19</c:f>
                <c:numCache>
                  <c:formatCode>General</c:formatCode>
                  <c:ptCount val="5"/>
                  <c:pt idx="0">
                    <c:v>1120.5784220660328</c:v>
                  </c:pt>
                  <c:pt idx="1">
                    <c:v>1771.4996471916104</c:v>
                  </c:pt>
                  <c:pt idx="2">
                    <c:v>694.00096061412864</c:v>
                  </c:pt>
                  <c:pt idx="3">
                    <c:v>195.97533858456103</c:v>
                  </c:pt>
                  <c:pt idx="4">
                    <c:v>86.974134085945352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'!$K$15:$K$18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'Tempo dipendenza '!$L$15:$L$18</c:f>
              <c:numCache>
                <c:formatCode>0</c:formatCode>
                <c:ptCount val="4"/>
                <c:pt idx="0" formatCode="General">
                  <c:v>13658</c:v>
                </c:pt>
                <c:pt idx="1">
                  <c:v>17144</c:v>
                </c:pt>
                <c:pt idx="2">
                  <c:v>17322.666666666668</c:v>
                </c:pt>
                <c:pt idx="3">
                  <c:v>18368.333333333332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D-0443-B27E-2C9445803EBB}"/>
            </c:ext>
          </c:extLst>
        </c:ser>
        <c:ser>
          <c:idx val="1"/>
          <c:order val="1"/>
          <c:tx>
            <c:strRef>
              <c:f>'Tempo dipendenza '!$M$14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'!$Q$15:$Q$19</c:f>
                <c:numCache>
                  <c:formatCode>General</c:formatCode>
                  <c:ptCount val="5"/>
                  <c:pt idx="0">
                    <c:v>1501.7038101214678</c:v>
                  </c:pt>
                  <c:pt idx="1">
                    <c:v>1003.7456517132881</c:v>
                  </c:pt>
                  <c:pt idx="2">
                    <c:v>1606.3464757019265</c:v>
                  </c:pt>
                  <c:pt idx="3">
                    <c:v>1454.0017193937565</c:v>
                  </c:pt>
                  <c:pt idx="4">
                    <c:v>695.57554106892906</c:v>
                  </c:pt>
                </c:numCache>
              </c:numRef>
            </c:plus>
            <c:minus>
              <c:numRef>
                <c:f>'Tempo dipendenza '!$Q$15:$Q$19</c:f>
                <c:numCache>
                  <c:formatCode>General</c:formatCode>
                  <c:ptCount val="5"/>
                  <c:pt idx="0">
                    <c:v>1501.7038101214678</c:v>
                  </c:pt>
                  <c:pt idx="1">
                    <c:v>1003.7456517132881</c:v>
                  </c:pt>
                  <c:pt idx="2">
                    <c:v>1606.3464757019265</c:v>
                  </c:pt>
                  <c:pt idx="3">
                    <c:v>1454.0017193937565</c:v>
                  </c:pt>
                  <c:pt idx="4">
                    <c:v>695.57554106892906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'!$K$15:$K$18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'Tempo dipendenza '!$M$15:$M$18</c:f>
              <c:numCache>
                <c:formatCode>0</c:formatCode>
                <c:ptCount val="4"/>
                <c:pt idx="0" formatCode="General">
                  <c:v>13183.666666666666</c:v>
                </c:pt>
                <c:pt idx="1">
                  <c:v>14892.666666666666</c:v>
                </c:pt>
                <c:pt idx="2">
                  <c:v>18224</c:v>
                </c:pt>
                <c:pt idx="3">
                  <c:v>18842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D-0443-B27E-2C9445803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295983"/>
        <c:axId val="1"/>
      </c:barChart>
      <c:catAx>
        <c:axId val="626295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chemeClr val="tx1"/>
                    </a:solidFill>
                  </a:rPr>
                  <a:t>OD</a:t>
                </a:r>
                <a:r>
                  <a:rPr lang="it-IT" baseline="0" dirty="0">
                    <a:solidFill>
                      <a:schemeClr val="tx1"/>
                    </a:solidFill>
                  </a:rPr>
                  <a:t> (485-535 nm)</a:t>
                </a:r>
                <a:endParaRPr lang="it-IT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629598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tx1"/>
                </a:solidFill>
              </a:rPr>
              <a:t>ROS</a:t>
            </a:r>
            <a:r>
              <a:rPr lang="it-IT" baseline="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RAW</a:t>
            </a:r>
            <a:r>
              <a:rPr lang="it-IT" baseline="0" dirty="0">
                <a:solidFill>
                  <a:schemeClr val="tx1"/>
                </a:solidFill>
              </a:rPr>
              <a:t> 264.7 </a:t>
            </a:r>
            <a:endParaRPr lang="it-IT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'Tempo dipendenza '!$L$4</c:f>
              <c:strCache>
                <c:ptCount val="1"/>
                <c:pt idx="0">
                  <c:v>30 min </c:v>
                </c:pt>
              </c:strCache>
            </c:strRef>
          </c:tx>
          <c:spPr>
            <a:solidFill>
              <a:srgbClr val="76D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'!$P$5:$P$9</c:f>
                <c:numCache>
                  <c:formatCode>General</c:formatCode>
                  <c:ptCount val="5"/>
                  <c:pt idx="0">
                    <c:v>1120.57842206603</c:v>
                  </c:pt>
                  <c:pt idx="1">
                    <c:v>1887.5620078114821</c:v>
                  </c:pt>
                  <c:pt idx="2">
                    <c:v>432.47697433890437</c:v>
                  </c:pt>
                  <c:pt idx="3">
                    <c:v>1408.7324089407471</c:v>
                  </c:pt>
                  <c:pt idx="4">
                    <c:v>86.974134085945352</c:v>
                  </c:pt>
                </c:numCache>
              </c:numRef>
            </c:plus>
            <c:minus>
              <c:numRef>
                <c:f>'Tempo dipendenza '!$P$5:$P$9</c:f>
                <c:numCache>
                  <c:formatCode>General</c:formatCode>
                  <c:ptCount val="5"/>
                  <c:pt idx="0">
                    <c:v>1120.57842206603</c:v>
                  </c:pt>
                  <c:pt idx="1">
                    <c:v>1887.5620078114821</c:v>
                  </c:pt>
                  <c:pt idx="2">
                    <c:v>432.47697433890437</c:v>
                  </c:pt>
                  <c:pt idx="3">
                    <c:v>1408.7324089407471</c:v>
                  </c:pt>
                  <c:pt idx="4">
                    <c:v>86.974134085945352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'!$K$5:$K$8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'Tempo dipendenza '!$L$5:$L$8</c:f>
              <c:numCache>
                <c:formatCode>0</c:formatCode>
                <c:ptCount val="4"/>
                <c:pt idx="0" formatCode="General">
                  <c:v>13658</c:v>
                </c:pt>
                <c:pt idx="1">
                  <c:v>14992.666666666666</c:v>
                </c:pt>
                <c:pt idx="2">
                  <c:v>17678.666666666668</c:v>
                </c:pt>
                <c:pt idx="3">
                  <c:v>19279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DA-7549-9643-528959E566BD}"/>
            </c:ext>
          </c:extLst>
        </c:ser>
        <c:ser>
          <c:idx val="1"/>
          <c:order val="1"/>
          <c:tx>
            <c:strRef>
              <c:f>'Tempo dipendenza '!$M$4</c:f>
              <c:strCache>
                <c:ptCount val="1"/>
                <c:pt idx="0">
                  <c:v>60 min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'Tempo dipendenza '!$Q$5:$Q$9</c:f>
                <c:numCache>
                  <c:formatCode>General</c:formatCode>
                  <c:ptCount val="5"/>
                  <c:pt idx="0">
                    <c:v>1501.7038101214678</c:v>
                  </c:pt>
                  <c:pt idx="1">
                    <c:v>1938.7575918613445</c:v>
                  </c:pt>
                  <c:pt idx="2">
                    <c:v>1785.8581503953033</c:v>
                  </c:pt>
                  <c:pt idx="3">
                    <c:v>302.34472598895013</c:v>
                  </c:pt>
                  <c:pt idx="4">
                    <c:v>695.57554106892906</c:v>
                  </c:pt>
                </c:numCache>
              </c:numRef>
            </c:plus>
            <c:minus>
              <c:numRef>
                <c:f>'Tempo dipendenza '!$Q$5:$Q$9</c:f>
                <c:numCache>
                  <c:formatCode>General</c:formatCode>
                  <c:ptCount val="5"/>
                  <c:pt idx="0">
                    <c:v>1501.7038101214678</c:v>
                  </c:pt>
                  <c:pt idx="1">
                    <c:v>1938.7575918613445</c:v>
                  </c:pt>
                  <c:pt idx="2">
                    <c:v>1785.8581503953033</c:v>
                  </c:pt>
                  <c:pt idx="3">
                    <c:v>302.34472598895013</c:v>
                  </c:pt>
                  <c:pt idx="4">
                    <c:v>695.57554106892906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'Tempo dipendenza '!$K$5:$K$8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'Tempo dipendenza '!$M$5:$M$8</c:f>
              <c:numCache>
                <c:formatCode>0</c:formatCode>
                <c:ptCount val="4"/>
                <c:pt idx="0" formatCode="General">
                  <c:v>13183.666666666666</c:v>
                </c:pt>
                <c:pt idx="1">
                  <c:v>15409</c:v>
                </c:pt>
                <c:pt idx="2">
                  <c:v>15298.333333333334</c:v>
                </c:pt>
                <c:pt idx="3">
                  <c:v>18276.333333333332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DA-7549-9643-528959E56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631663"/>
        <c:axId val="1"/>
      </c:barChart>
      <c:catAx>
        <c:axId val="626631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chemeClr val="tx1"/>
                    </a:solidFill>
                  </a:rPr>
                  <a:t>OD</a:t>
                </a:r>
                <a:r>
                  <a:rPr lang="it-IT" baseline="0" dirty="0">
                    <a:solidFill>
                      <a:schemeClr val="tx1"/>
                    </a:solidFill>
                  </a:rPr>
                  <a:t> (485-535 nm)</a:t>
                </a:r>
                <a:endParaRPr lang="it-IT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26631663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tx1"/>
                </a:solidFill>
              </a:rPr>
              <a:t>ROS</a:t>
            </a:r>
            <a:r>
              <a:rPr lang="en-US" sz="1400" baseline="0" dirty="0">
                <a:solidFill>
                  <a:schemeClr val="tx1"/>
                </a:solidFill>
              </a:rPr>
              <a:t> HFL-1</a:t>
            </a:r>
            <a:endParaRPr lang="en-US" sz="1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01708319907397"/>
          <c:y val="0.17412890037091133"/>
          <c:w val="0.85544980940966842"/>
          <c:h val="0.71647518896465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rgbClr val="76D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'30min'!$D$20:$G$20</c:f>
                <c:numCache>
                  <c:formatCode>General</c:formatCode>
                  <c:ptCount val="4"/>
                  <c:pt idx="0">
                    <c:v>154.8461602150123</c:v>
                  </c:pt>
                  <c:pt idx="1">
                    <c:v>243.85309785469917</c:v>
                  </c:pt>
                  <c:pt idx="2">
                    <c:v>57.873425104561875</c:v>
                  </c:pt>
                  <c:pt idx="3">
                    <c:v>214.79602727549067</c:v>
                  </c:pt>
                </c:numCache>
              </c:numRef>
            </c:plus>
            <c:minus>
              <c:numRef>
                <c:f>'30min'!$D$20:$G$20</c:f>
                <c:numCache>
                  <c:formatCode>General</c:formatCode>
                  <c:ptCount val="4"/>
                  <c:pt idx="0">
                    <c:v>154.8461602150123</c:v>
                  </c:pt>
                  <c:pt idx="1">
                    <c:v>243.85309785469917</c:v>
                  </c:pt>
                  <c:pt idx="2">
                    <c:v>57.873425104561875</c:v>
                  </c:pt>
                  <c:pt idx="3">
                    <c:v>214.79602727549067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'30min'!$C$24:$C$27</c:f>
              <c:strCache>
                <c:ptCount val="4"/>
                <c:pt idx="0">
                  <c:v>DMSO</c:v>
                </c:pt>
                <c:pt idx="1">
                  <c:v>A 2.5</c:v>
                </c:pt>
                <c:pt idx="2">
                  <c:v>A 5 </c:v>
                </c:pt>
                <c:pt idx="3">
                  <c:v>A 10</c:v>
                </c:pt>
              </c:strCache>
            </c:strRef>
          </c:cat>
          <c:val>
            <c:numRef>
              <c:f>'30min'!$D$24:$D$27</c:f>
              <c:numCache>
                <c:formatCode>0</c:formatCode>
                <c:ptCount val="4"/>
                <c:pt idx="0" formatCode="General">
                  <c:v>5468.666666666667</c:v>
                </c:pt>
                <c:pt idx="1">
                  <c:v>5820.666666666667</c:v>
                </c:pt>
                <c:pt idx="2">
                  <c:v>6155.666666666667</c:v>
                </c:pt>
                <c:pt idx="3">
                  <c:v>6770.666666666667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AA-9649-954C-2C82F99B2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762672"/>
        <c:axId val="1"/>
      </c:barChart>
      <c:catAx>
        <c:axId val="1734762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30</a:t>
                </a:r>
                <a:r>
                  <a:rPr lang="it-IT" baseline="0"/>
                  <a:t> min</a:t>
                </a:r>
                <a:endParaRPr lang="it-IT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chemeClr val="tx1"/>
                    </a:solidFill>
                  </a:rPr>
                  <a:t>OD</a:t>
                </a:r>
                <a:r>
                  <a:rPr lang="it-IT" baseline="0" dirty="0">
                    <a:solidFill>
                      <a:schemeClr val="tx1"/>
                    </a:solidFill>
                  </a:rPr>
                  <a:t> (485-535 nm)</a:t>
                </a:r>
                <a:endParaRPr lang="it-IT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4762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ROS</a:t>
            </a:r>
            <a:r>
              <a:rPr lang="en-US" baseline="0" dirty="0">
                <a:solidFill>
                  <a:schemeClr val="tx1"/>
                </a:solidFill>
              </a:rPr>
              <a:t> HFL-1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52121728790468"/>
          <c:y val="0.15483049248708183"/>
          <c:w val="0.85195382310799761"/>
          <c:h val="0.71543083108867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'30min'!$D$23</c:f>
              <c:strCache>
                <c:ptCount val="1"/>
                <c:pt idx="0">
                  <c:v>30 min</c:v>
                </c:pt>
              </c:strCache>
            </c:strRef>
          </c:tx>
          <c:spPr>
            <a:solidFill>
              <a:srgbClr val="FFD57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('30min'!$D$20,'30min'!$H$20:$J$20)</c:f>
                <c:numCache>
                  <c:formatCode>General</c:formatCode>
                  <c:ptCount val="4"/>
                  <c:pt idx="0">
                    <c:v>154.8461602150123</c:v>
                  </c:pt>
                  <c:pt idx="1">
                    <c:v>101.35252011338116</c:v>
                  </c:pt>
                  <c:pt idx="2">
                    <c:v>211.05054686812193</c:v>
                  </c:pt>
                  <c:pt idx="3">
                    <c:v>150.42052164958523</c:v>
                  </c:pt>
                </c:numCache>
              </c:numRef>
            </c:plus>
            <c:minus>
              <c:numRef>
                <c:f>('30min'!$D$20,'30min'!$H$20:$J$20)</c:f>
                <c:numCache>
                  <c:formatCode>General</c:formatCode>
                  <c:ptCount val="4"/>
                  <c:pt idx="0">
                    <c:v>154.8461602150123</c:v>
                  </c:pt>
                  <c:pt idx="1">
                    <c:v>101.35252011338116</c:v>
                  </c:pt>
                  <c:pt idx="2">
                    <c:v>211.05054686812193</c:v>
                  </c:pt>
                  <c:pt idx="3">
                    <c:v>150.42052164958523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('30min'!$C$24,'30min'!$C$28:$C$30)</c:f>
              <c:strCache>
                <c:ptCount val="4"/>
                <c:pt idx="0">
                  <c:v>DMSO</c:v>
                </c:pt>
                <c:pt idx="1">
                  <c:v>B 2.5</c:v>
                </c:pt>
                <c:pt idx="2">
                  <c:v>B 5</c:v>
                </c:pt>
                <c:pt idx="3">
                  <c:v>B 10</c:v>
                </c:pt>
              </c:strCache>
            </c:strRef>
          </c:cat>
          <c:val>
            <c:numRef>
              <c:f>('30min'!$D$24,'30min'!$D$28:$D$30)</c:f>
              <c:numCache>
                <c:formatCode>0</c:formatCode>
                <c:ptCount val="4"/>
                <c:pt idx="0" formatCode="General">
                  <c:v>5468.666666666667</c:v>
                </c:pt>
                <c:pt idx="1">
                  <c:v>5915.666666666667</c:v>
                </c:pt>
                <c:pt idx="2">
                  <c:v>6693.666666666667</c:v>
                </c:pt>
                <c:pt idx="3">
                  <c:v>7125.333333333333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0-0E4D-98F4-8CF441839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4527472"/>
        <c:axId val="1"/>
      </c:barChart>
      <c:catAx>
        <c:axId val="17345274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30</a:t>
                </a:r>
                <a:r>
                  <a:rPr lang="it-IT" baseline="0"/>
                  <a:t> min</a:t>
                </a:r>
                <a:endParaRPr lang="it-IT"/>
              </a:p>
            </c:rich>
          </c:tx>
          <c:layout>
            <c:manualLayout>
              <c:xMode val="edge"/>
              <c:yMode val="edge"/>
              <c:x val="0.49001044117730275"/>
              <c:y val="0.932910608277290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9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chemeClr val="tx1"/>
                    </a:solidFill>
                  </a:rPr>
                  <a:t>OD</a:t>
                </a:r>
                <a:r>
                  <a:rPr lang="it-IT" baseline="0" dirty="0">
                    <a:solidFill>
                      <a:schemeClr val="tx1"/>
                    </a:solidFill>
                  </a:rPr>
                  <a:t> (485-535 nm)</a:t>
                </a:r>
                <a:endParaRPr lang="it-IT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3452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E32B8-FD24-E847-A40B-9FF1B7BFA636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119F-E919-AE4C-B4C9-D4B8720B77A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48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3119F-E919-AE4C-B4C9-D4B8720B77A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804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AB4D6-37DD-8116-1D75-DDD0D3DF8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636C43F-3C92-0E72-E766-94254B971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508E3C-B684-0424-35B8-C9F8CB8A4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DD0632-CC28-894D-2D94-9B4D820A5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D7414-41CF-1A60-645F-A7BF65E5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30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5E4777-D7D1-E7A9-977B-9A54C6F7C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2E9C725-76C9-FCC6-6395-15C46B46F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E89753-8363-A84D-5F68-CC69BE41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04C59A-C8A8-C006-21F7-3457497F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9E84A5-0099-FE5F-5613-BF9321EE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41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678F6A6-0061-BBF3-786C-3269940931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7EB886-A224-F760-CF0E-E2EF8F4F4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6AD37B-C4BF-290B-0AF9-581006992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E253FD-B13A-24C6-AE51-F28125E8A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104BEA-AAB6-3BF7-10C4-E336B9EC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68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FCDD54-E1BA-FC2D-C5A1-3F3881FD4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46750E-923E-3681-3253-4651065A2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A4B7E-26B4-E78E-453B-DED903EE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9C93DE-079D-3CFD-F874-1B9AA28B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0693CD-D038-31A5-C220-4C283BAF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04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EF130A-63C8-1BAE-CE63-C1C5F34B7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4A2B19-613D-4161-DCF6-7C8D6072C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132A92-3DF5-4AEB-14D5-DAF82BBB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5726B3-B6FC-E4D1-40D3-A60BA3471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DAE1A-51F0-096C-470B-9473E4B9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65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3CF704-15E8-EBA4-F8E3-75347E37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911684-7334-1C35-2B05-0F4229104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DE0AD12-66E7-E3C4-8124-83BCBEDC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4DBACB-D133-3E4A-455A-9B2C9D8F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26E990-D073-C1B7-EA29-A983507A8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CA4E9B-7032-B549-CA1C-C2839B39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23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10A65-A4A1-5CD5-6A10-7D8E63CC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EB735C-3817-90BC-695E-6DFE2F38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81AB8F-6FFC-A650-A41A-47ED68F53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6CD4CA7-3F5D-5661-C704-544D9518E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88E3FE3-EFD5-BC38-CA16-FDAB99C17E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99C266-FD1E-C423-C3D1-862441144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84C5A4D-2B24-1D7C-0686-B5B4DD0F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A3BAE5D-B518-3655-C89E-97925010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7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1353C2-4887-527F-38C9-FF1ED1D05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EA7CBB-6AD0-30FE-1F43-941E5FC9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ED6F38-3F08-DD0C-4469-62048137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7A9A38-C8A0-5915-B14E-246638A6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35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1541F6F-CDD1-D951-0E2A-738EB3A6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0E0B241-AA85-4C50-FC5C-0EE328AE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0CF7E9-1976-4BFE-193B-72832BF1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80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F3C943-391F-A58E-1DFF-C225935C3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0B7937-1119-0ED2-57E3-4339051F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A619119-B7B2-845D-8B09-7A8153F50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EAEE7E-B661-0976-5063-7E0F6F56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E7BC4F-D119-78E8-E1D3-42ED4E74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F87704-7A4E-5D0D-C290-ED6112E5A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9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A8EC6-7D17-AD6B-90FC-2AFDCE2C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38CBB37-022C-55BD-E60C-B8DEE7615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1F14F7-C954-F6BB-A5F8-D64ED8618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A66A6E-043E-FE0F-D46E-7C123A7ED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D4C0D1-1233-D2ED-348E-66E0974B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9C30D7-1922-280C-25C2-011F8DDF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015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332EEFB-5332-76A1-801C-A3CA3F39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884157-382C-43BC-23E1-109D0140D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FD9433-D7DB-F76D-89B9-78C39430F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51F5-D577-BC41-A492-3C34F4A14FEF}" type="datetimeFigureOut">
              <a:rPr lang="it-IT" smtClean="0"/>
              <a:t>27/04/23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7852C1-06DE-EFE1-61C8-997DAC896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6E371A-5FFA-4476-0FD3-B2613E389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62AE-49D0-CE41-A5C0-A9E1CAFF0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1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1image952419552">
            <a:extLst>
              <a:ext uri="{FF2B5EF4-FFF2-40B4-BE49-F238E27FC236}">
                <a16:creationId xmlns:a16="http://schemas.microsoft.com/office/drawing/2014/main" id="{1E004B87-2819-70D3-F700-FC99016E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46" y="500063"/>
            <a:ext cx="4050507" cy="153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D829BA9-4D9C-DC0F-2639-371BA3B45F63}"/>
              </a:ext>
            </a:extLst>
          </p:cNvPr>
          <p:cNvSpPr txBox="1"/>
          <p:nvPr/>
        </p:nvSpPr>
        <p:spPr>
          <a:xfrm>
            <a:off x="1782061" y="2354893"/>
            <a:ext cx="8627875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850" dirty="0">
                <a:solidFill>
                  <a:schemeClr val="bg1"/>
                </a:solidFill>
                <a:latin typeface="+mj-lt"/>
              </a:rPr>
              <a:t>DIPARTIMENTO DI SCIENZE CHIMICHE, DELLA VITA E DELLA SOSTENIBILITA’ AMBIENTALE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942AA18-1F18-EB31-7760-28A13C7ECAC0}"/>
              </a:ext>
            </a:extLst>
          </p:cNvPr>
          <p:cNvSpPr txBox="1"/>
          <p:nvPr/>
        </p:nvSpPr>
        <p:spPr>
          <a:xfrm>
            <a:off x="2539933" y="2880986"/>
            <a:ext cx="710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CORSO DI LAUREA IN SCIENZE BIOMOLECOLARI, GENOMICHE E CELLULARI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09A936-A37E-83DE-FDA8-5FAF4A2A2E49}"/>
              </a:ext>
            </a:extLst>
          </p:cNvPr>
          <p:cNvSpPr txBox="1"/>
          <p:nvPr/>
        </p:nvSpPr>
        <p:spPr>
          <a:xfrm>
            <a:off x="1063343" y="3222962"/>
            <a:ext cx="10058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b="1" dirty="0">
                <a:solidFill>
                  <a:schemeClr val="bg1"/>
                </a:solidFill>
                <a:latin typeface="+mj-lt"/>
              </a:rPr>
              <a:t>ANALISI DELL’ ATTIVITA’ TOSSICOLOGICA DI ESTRATTI DI PARTICOLATO ATMOSFERICO </a:t>
            </a:r>
          </a:p>
          <a:p>
            <a:pPr algn="ctr"/>
            <a:r>
              <a:rPr lang="it-IT" sz="2200" b="1" dirty="0">
                <a:solidFill>
                  <a:schemeClr val="bg1"/>
                </a:solidFill>
                <a:latin typeface="+mj-lt"/>
              </a:rPr>
              <a:t>NELLE LINEE CELLULARI HFL-1 E RAW 264.7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2DCE84-D50A-9160-2F96-8537BD485F02}"/>
              </a:ext>
            </a:extLst>
          </p:cNvPr>
          <p:cNvSpPr txBox="1"/>
          <p:nvPr/>
        </p:nvSpPr>
        <p:spPr>
          <a:xfrm>
            <a:off x="371963" y="4483446"/>
            <a:ext cx="282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Relatore: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Prof.ssa Annamaria </a:t>
            </a:r>
            <a:r>
              <a:rPr lang="it-IT" dirty="0" err="1">
                <a:solidFill>
                  <a:schemeClr val="bg1"/>
                </a:solidFill>
                <a:latin typeface="+mj-lt"/>
              </a:rPr>
              <a:t>Buschini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AF8691D-FD4C-CDCB-CCF9-022012C841F8}"/>
              </a:ext>
            </a:extLst>
          </p:cNvPr>
          <p:cNvSpPr txBox="1"/>
          <p:nvPr/>
        </p:nvSpPr>
        <p:spPr>
          <a:xfrm>
            <a:off x="371963" y="5297654"/>
            <a:ext cx="1955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Correlatore: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Dott.ssa Elena Riva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1B470C-3566-25CB-3B5B-BFFCC6D8F29C}"/>
              </a:ext>
            </a:extLst>
          </p:cNvPr>
          <p:cNvSpPr txBox="1"/>
          <p:nvPr/>
        </p:nvSpPr>
        <p:spPr>
          <a:xfrm>
            <a:off x="9768097" y="5297654"/>
            <a:ext cx="1353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+mj-lt"/>
              </a:rPr>
              <a:t>Laureanda:</a:t>
            </a:r>
          </a:p>
          <a:p>
            <a:r>
              <a:rPr lang="it-IT" dirty="0">
                <a:solidFill>
                  <a:schemeClr val="bg1"/>
                </a:solidFill>
                <a:latin typeface="+mj-lt"/>
              </a:rPr>
              <a:t>Ilaria </a:t>
            </a:r>
            <a:r>
              <a:rPr lang="it-IT" dirty="0" err="1">
                <a:solidFill>
                  <a:schemeClr val="bg1"/>
                </a:solidFill>
                <a:latin typeface="+mj-lt"/>
              </a:rPr>
              <a:t>Maneli</a:t>
            </a:r>
            <a:endParaRPr lang="it-IT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CAAD22-6814-1BB7-2981-BDB97D4AF31A}"/>
              </a:ext>
            </a:extLst>
          </p:cNvPr>
          <p:cNvSpPr txBox="1"/>
          <p:nvPr/>
        </p:nvSpPr>
        <p:spPr>
          <a:xfrm>
            <a:off x="4495052" y="6173271"/>
            <a:ext cx="319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+mj-lt"/>
              </a:rPr>
              <a:t>ANNO ACCADEMICO 2021/2022</a:t>
            </a:r>
          </a:p>
        </p:txBody>
      </p:sp>
    </p:spTree>
    <p:extLst>
      <p:ext uri="{BB962C8B-B14F-4D97-AF65-F5344CB8AC3E}">
        <p14:creationId xmlns:p14="http://schemas.microsoft.com/office/powerpoint/2010/main" val="3896957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B110ADD-3531-EC4B-1AD9-3BE9CD8B109F}"/>
              </a:ext>
            </a:extLst>
          </p:cNvPr>
          <p:cNvCxnSpPr>
            <a:cxnSpLocks/>
          </p:cNvCxnSpPr>
          <p:nvPr/>
        </p:nvCxnSpPr>
        <p:spPr>
          <a:xfrm>
            <a:off x="327724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35C46FA-DC74-4862-8C94-B5D448B5F308}"/>
              </a:ext>
            </a:extLst>
          </p:cNvPr>
          <p:cNvSpPr txBox="1"/>
          <p:nvPr/>
        </p:nvSpPr>
        <p:spPr>
          <a:xfrm>
            <a:off x="327724" y="507402"/>
            <a:ext cx="524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Quantificazione dei ROS intracellulari – RAW 264.7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62D20B3-CCA7-6306-06CD-7D2C170E2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93301"/>
              </p:ext>
            </p:extLst>
          </p:nvPr>
        </p:nvGraphicFramePr>
        <p:xfrm>
          <a:off x="3664662" y="4102530"/>
          <a:ext cx="4426269" cy="2661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sella di testo 32">
            <a:extLst>
              <a:ext uri="{FF2B5EF4-FFF2-40B4-BE49-F238E27FC236}">
                <a16:creationId xmlns:a16="http://schemas.microsoft.com/office/drawing/2014/main" id="{06904725-2329-7BE0-E6A6-BF0DD8E26402}"/>
              </a:ext>
            </a:extLst>
          </p:cNvPr>
          <p:cNvSpPr txBox="1"/>
          <p:nvPr/>
        </p:nvSpPr>
        <p:spPr>
          <a:xfrm>
            <a:off x="6936624" y="4508393"/>
            <a:ext cx="321768" cy="2560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</p:txBody>
      </p:sp>
      <p:sp>
        <p:nvSpPr>
          <p:cNvPr id="14" name="Casella di testo 32">
            <a:extLst>
              <a:ext uri="{FF2B5EF4-FFF2-40B4-BE49-F238E27FC236}">
                <a16:creationId xmlns:a16="http://schemas.microsoft.com/office/drawing/2014/main" id="{21432ABE-67D5-1C1A-4575-0B31D51A59F9}"/>
              </a:ext>
            </a:extLst>
          </p:cNvPr>
          <p:cNvSpPr txBox="1"/>
          <p:nvPr/>
        </p:nvSpPr>
        <p:spPr>
          <a:xfrm>
            <a:off x="6450905" y="4426081"/>
            <a:ext cx="321768" cy="2560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</a:p>
        </p:txBody>
      </p:sp>
      <p:pic>
        <p:nvPicPr>
          <p:cNvPr id="24" name="Picture 1" descr="page2image1224323424">
            <a:extLst>
              <a:ext uri="{FF2B5EF4-FFF2-40B4-BE49-F238E27FC236}">
                <a16:creationId xmlns:a16="http://schemas.microsoft.com/office/drawing/2014/main" id="{BB13D90F-34F4-F651-8116-BDE7E62F2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B19DFB60-7FD7-A321-8142-F91A27CF0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084675"/>
              </p:ext>
            </p:extLst>
          </p:nvPr>
        </p:nvGraphicFramePr>
        <p:xfrm>
          <a:off x="6488483" y="968845"/>
          <a:ext cx="4932370" cy="301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1C63D99-029D-20D4-F1DA-E71F9C6842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378113"/>
              </p:ext>
            </p:extLst>
          </p:nvPr>
        </p:nvGraphicFramePr>
        <p:xfrm>
          <a:off x="432946" y="968844"/>
          <a:ext cx="5020935" cy="3014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A6D9BC-DEB2-A6EC-20E5-915A94A45A91}"/>
              </a:ext>
            </a:extLst>
          </p:cNvPr>
          <p:cNvSpPr txBox="1"/>
          <p:nvPr/>
        </p:nvSpPr>
        <p:spPr>
          <a:xfrm>
            <a:off x="3486919" y="18073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D35D447-69B3-33FE-33AE-1660C01977A2}"/>
              </a:ext>
            </a:extLst>
          </p:cNvPr>
          <p:cNvSpPr txBox="1"/>
          <p:nvPr/>
        </p:nvSpPr>
        <p:spPr>
          <a:xfrm>
            <a:off x="4812571" y="175705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C63AF8-8261-D24A-FAF6-A062561DBE00}"/>
              </a:ext>
            </a:extLst>
          </p:cNvPr>
          <p:cNvSpPr txBox="1"/>
          <p:nvPr/>
        </p:nvSpPr>
        <p:spPr>
          <a:xfrm>
            <a:off x="4479947" y="160013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**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83EF051-C6FF-D5B8-A866-192B40C953ED}"/>
              </a:ext>
            </a:extLst>
          </p:cNvPr>
          <p:cNvSpPr txBox="1"/>
          <p:nvPr/>
        </p:nvSpPr>
        <p:spPr>
          <a:xfrm>
            <a:off x="8478213" y="173912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198FA50-0CCC-2938-7FD0-741591E3824F}"/>
              </a:ext>
            </a:extLst>
          </p:cNvPr>
          <p:cNvSpPr txBox="1"/>
          <p:nvPr/>
        </p:nvSpPr>
        <p:spPr>
          <a:xfrm>
            <a:off x="9486868" y="180734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7FD58D5-2F43-CC3D-92DE-12BB0662301C}"/>
              </a:ext>
            </a:extLst>
          </p:cNvPr>
          <p:cNvSpPr txBox="1"/>
          <p:nvPr/>
        </p:nvSpPr>
        <p:spPr>
          <a:xfrm>
            <a:off x="9774424" y="166377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8B060A8-590C-8AD8-83F0-28D3A64E7FA6}"/>
              </a:ext>
            </a:extLst>
          </p:cNvPr>
          <p:cNvSpPr txBox="1"/>
          <p:nvPr/>
        </p:nvSpPr>
        <p:spPr>
          <a:xfrm>
            <a:off x="10456114" y="1751646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**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23502E3-9851-5B7D-0DB8-09EB4E84E706}"/>
              </a:ext>
            </a:extLst>
          </p:cNvPr>
          <p:cNvSpPr txBox="1"/>
          <p:nvPr/>
        </p:nvSpPr>
        <p:spPr>
          <a:xfrm>
            <a:off x="10755654" y="1630203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327636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48787BC3-3488-157D-F08D-C957BA8C2FBE}"/>
              </a:ext>
            </a:extLst>
          </p:cNvPr>
          <p:cNvCxnSpPr>
            <a:cxnSpLocks/>
          </p:cNvCxnSpPr>
          <p:nvPr/>
        </p:nvCxnSpPr>
        <p:spPr>
          <a:xfrm>
            <a:off x="327724" y="864268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8E15DA-CA9D-5259-AB1C-9F4BD17CEDD9}"/>
              </a:ext>
            </a:extLst>
          </p:cNvPr>
          <p:cNvSpPr txBox="1"/>
          <p:nvPr/>
        </p:nvSpPr>
        <p:spPr>
          <a:xfrm>
            <a:off x="327724" y="494936"/>
            <a:ext cx="481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Quantificazione dei ROS intracellulari – HFL-1</a:t>
            </a:r>
          </a:p>
        </p:txBody>
      </p:sp>
      <p:pic>
        <p:nvPicPr>
          <p:cNvPr id="13" name="Picture 1" descr="page2image1224323424">
            <a:extLst>
              <a:ext uri="{FF2B5EF4-FFF2-40B4-BE49-F238E27FC236}">
                <a16:creationId xmlns:a16="http://schemas.microsoft.com/office/drawing/2014/main" id="{BB4962DD-7B51-B0CF-44F0-BF868BF4D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D1CB2DB9-1526-4C5E-1A87-CCB2ADA7F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397595"/>
              </p:ext>
            </p:extLst>
          </p:nvPr>
        </p:nvGraphicFramePr>
        <p:xfrm>
          <a:off x="417885" y="992222"/>
          <a:ext cx="5176548" cy="2878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13602CF-2D16-135B-3FDB-45C21E2E6D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921135"/>
              </p:ext>
            </p:extLst>
          </p:nvPr>
        </p:nvGraphicFramePr>
        <p:xfrm>
          <a:off x="6388273" y="992221"/>
          <a:ext cx="5124901" cy="287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0F579C0A-50B7-B17C-8411-09E71DF9CB6A}"/>
              </a:ext>
            </a:extLst>
          </p:cNvPr>
          <p:cNvSpPr txBox="1"/>
          <p:nvPr/>
        </p:nvSpPr>
        <p:spPr>
          <a:xfrm>
            <a:off x="10666778" y="165301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250901C3-1D03-6807-0684-1AEEDC52A0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410998"/>
              </p:ext>
            </p:extLst>
          </p:nvPr>
        </p:nvGraphicFramePr>
        <p:xfrm>
          <a:off x="3645074" y="3998481"/>
          <a:ext cx="4742410" cy="276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3046CAB-DE56-26A8-FCEA-B666710826A4}"/>
              </a:ext>
            </a:extLst>
          </p:cNvPr>
          <p:cNvSpPr txBox="1"/>
          <p:nvPr/>
        </p:nvSpPr>
        <p:spPr>
          <a:xfrm>
            <a:off x="7077205" y="447179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203683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64B2A37-D6B2-751B-988E-A5F99D1B5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535062"/>
              </p:ext>
            </p:extLst>
          </p:nvPr>
        </p:nvGraphicFramePr>
        <p:xfrm>
          <a:off x="826645" y="966914"/>
          <a:ext cx="4474559" cy="27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41B59BC5-9194-94BD-40AD-6CD73166B1F5}"/>
              </a:ext>
            </a:extLst>
          </p:cNvPr>
          <p:cNvCxnSpPr>
            <a:cxnSpLocks/>
          </p:cNvCxnSpPr>
          <p:nvPr/>
        </p:nvCxnSpPr>
        <p:spPr>
          <a:xfrm>
            <a:off x="288291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212215-ABF6-524E-D595-37B7C10B84E5}"/>
              </a:ext>
            </a:extLst>
          </p:cNvPr>
          <p:cNvSpPr txBox="1"/>
          <p:nvPr/>
        </p:nvSpPr>
        <p:spPr>
          <a:xfrm>
            <a:off x="288291" y="480253"/>
            <a:ext cx="860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dell’espressione delle citochine infiammatorie nelle cellule HFL-1 (IL-8 e IL-6)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6D9D3F60-9D77-7D25-E063-89CD3CD6A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175788"/>
              </p:ext>
            </p:extLst>
          </p:nvPr>
        </p:nvGraphicFramePr>
        <p:xfrm>
          <a:off x="6657535" y="966914"/>
          <a:ext cx="4474558" cy="273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sella di testo 5">
            <a:extLst>
              <a:ext uri="{FF2B5EF4-FFF2-40B4-BE49-F238E27FC236}">
                <a16:creationId xmlns:a16="http://schemas.microsoft.com/office/drawing/2014/main" id="{38A09993-E522-62A0-1117-3A281D69F381}"/>
              </a:ext>
            </a:extLst>
          </p:cNvPr>
          <p:cNvSpPr txBox="1"/>
          <p:nvPr/>
        </p:nvSpPr>
        <p:spPr>
          <a:xfrm>
            <a:off x="4536485" y="1396332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sella di testo 32">
            <a:extLst>
              <a:ext uri="{FF2B5EF4-FFF2-40B4-BE49-F238E27FC236}">
                <a16:creationId xmlns:a16="http://schemas.microsoft.com/office/drawing/2014/main" id="{C6D0467F-4991-6794-B21E-4E7C2EAA7FC8}"/>
              </a:ext>
            </a:extLst>
          </p:cNvPr>
          <p:cNvSpPr txBox="1"/>
          <p:nvPr/>
        </p:nvSpPr>
        <p:spPr>
          <a:xfrm>
            <a:off x="10407960" y="2197786"/>
            <a:ext cx="265430" cy="25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C603AA2-317E-9E87-354C-80B52EE668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039321"/>
              </p:ext>
            </p:extLst>
          </p:nvPr>
        </p:nvGraphicFramePr>
        <p:xfrm>
          <a:off x="826645" y="3854809"/>
          <a:ext cx="4474559" cy="273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6F836AE4-C5E6-1879-442C-B7FACDFAA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6736863"/>
              </p:ext>
            </p:extLst>
          </p:nvPr>
        </p:nvGraphicFramePr>
        <p:xfrm>
          <a:off x="6657536" y="3827410"/>
          <a:ext cx="4474557" cy="2763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5FBD0B69-C12A-A951-E1E2-E428DFAFE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 di testo 5">
            <a:extLst>
              <a:ext uri="{FF2B5EF4-FFF2-40B4-BE49-F238E27FC236}">
                <a16:creationId xmlns:a16="http://schemas.microsoft.com/office/drawing/2014/main" id="{5634C95B-D6AA-E260-7347-CDE3C63CDD7C}"/>
              </a:ext>
            </a:extLst>
          </p:cNvPr>
          <p:cNvSpPr txBox="1"/>
          <p:nvPr/>
        </p:nvSpPr>
        <p:spPr>
          <a:xfrm>
            <a:off x="4536485" y="4222483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777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3211975F-9398-8482-567F-117E5BDC9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002551"/>
              </p:ext>
            </p:extLst>
          </p:nvPr>
        </p:nvGraphicFramePr>
        <p:xfrm>
          <a:off x="590923" y="2038667"/>
          <a:ext cx="4911806" cy="300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62B6CFD8-58FA-01B1-1F32-265FE0198776}"/>
              </a:ext>
            </a:extLst>
          </p:cNvPr>
          <p:cNvCxnSpPr>
            <a:cxnSpLocks/>
          </p:cNvCxnSpPr>
          <p:nvPr/>
        </p:nvCxnSpPr>
        <p:spPr>
          <a:xfrm>
            <a:off x="404037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1F5170-16BB-15F6-5D3D-39AA3E185B7F}"/>
              </a:ext>
            </a:extLst>
          </p:cNvPr>
          <p:cNvSpPr txBox="1"/>
          <p:nvPr/>
        </p:nvSpPr>
        <p:spPr>
          <a:xfrm>
            <a:off x="323014" y="480067"/>
            <a:ext cx="891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dell’espressione delle citochine infiammatorie nelle cellule HFL-1 (TNF-⍺ e IL-1β)</a:t>
            </a:r>
          </a:p>
        </p:txBody>
      </p:sp>
      <p:sp>
        <p:nvSpPr>
          <p:cNvPr id="8" name="Casella di testo 5">
            <a:extLst>
              <a:ext uri="{FF2B5EF4-FFF2-40B4-BE49-F238E27FC236}">
                <a16:creationId xmlns:a16="http://schemas.microsoft.com/office/drawing/2014/main" id="{6D371964-5172-2910-5F5F-08264CEEF595}"/>
              </a:ext>
            </a:extLst>
          </p:cNvPr>
          <p:cNvSpPr txBox="1"/>
          <p:nvPr/>
        </p:nvSpPr>
        <p:spPr>
          <a:xfrm>
            <a:off x="4586382" y="2665415"/>
            <a:ext cx="341630" cy="199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it-IT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page2image1224323424">
            <a:extLst>
              <a:ext uri="{FF2B5EF4-FFF2-40B4-BE49-F238E27FC236}">
                <a16:creationId xmlns:a16="http://schemas.microsoft.com/office/drawing/2014/main" id="{0EE1EFDE-61AC-A365-E345-4254A4F7E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9A859D9-24B8-BFF4-66E8-F532C64D1410}"/>
              </a:ext>
            </a:extLst>
          </p:cNvPr>
          <p:cNvSpPr txBox="1"/>
          <p:nvPr/>
        </p:nvSpPr>
        <p:spPr>
          <a:xfrm>
            <a:off x="6809029" y="3105834"/>
            <a:ext cx="5123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60BF"/>
                </a:solidFill>
                <a:latin typeface="+mj-lt"/>
              </a:rPr>
              <a:t>Per IL-1β, i valori registrati rimangono al di sotto della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soglia rilevabile dal kit.</a:t>
            </a:r>
          </a:p>
        </p:txBody>
      </p:sp>
      <p:pic>
        <p:nvPicPr>
          <p:cNvPr id="7" name="Immagine 6" descr="Immagine che contiene testo, clipart, grafica vettoriale&#10;&#10;Descrizione generata automaticamente">
            <a:extLst>
              <a:ext uri="{FF2B5EF4-FFF2-40B4-BE49-F238E27FC236}">
                <a16:creationId xmlns:a16="http://schemas.microsoft.com/office/drawing/2014/main" id="{BC86CF10-DA10-5B92-4A59-EE6D69BFF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849" y="2864805"/>
            <a:ext cx="551180" cy="114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96506B24-A540-7D61-DB2B-2F3AF439BB93}"/>
              </a:ext>
            </a:extLst>
          </p:cNvPr>
          <p:cNvCxnSpPr>
            <a:cxnSpLocks/>
          </p:cNvCxnSpPr>
          <p:nvPr/>
        </p:nvCxnSpPr>
        <p:spPr>
          <a:xfrm>
            <a:off x="404037" y="875157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FB4460-E2BE-6C83-3A3D-3B6D1B221A55}"/>
              </a:ext>
            </a:extLst>
          </p:cNvPr>
          <p:cNvSpPr txBox="1"/>
          <p:nvPr/>
        </p:nvSpPr>
        <p:spPr>
          <a:xfrm>
            <a:off x="404037" y="559065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Conclusioni</a:t>
            </a:r>
          </a:p>
        </p:txBody>
      </p:sp>
      <p:pic>
        <p:nvPicPr>
          <p:cNvPr id="1025" name="Picture 1" descr="page69image63491536">
            <a:extLst>
              <a:ext uri="{FF2B5EF4-FFF2-40B4-BE49-F238E27FC236}">
                <a16:creationId xmlns:a16="http://schemas.microsoft.com/office/drawing/2014/main" id="{E9211522-93F7-029D-2DE8-7D2B8619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3" y="3783912"/>
            <a:ext cx="5241572" cy="233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6CFCA3-231B-CF38-D0D1-B396D8CAC056}"/>
              </a:ext>
            </a:extLst>
          </p:cNvPr>
          <p:cNvSpPr txBox="1"/>
          <p:nvPr/>
        </p:nvSpPr>
        <p:spPr>
          <a:xfrm>
            <a:off x="438669" y="1401658"/>
            <a:ext cx="106435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Nessuno dei due campioni induce citotossicità o variazioni nel numero di cellule su entrambe le linee cellulari;</a:t>
            </a:r>
          </a:p>
          <a:p>
            <a:pPr marL="285750" indent="-285750">
              <a:buFont typeface="Wingdings" pitchFamily="2" charset="2"/>
              <a:buChar char="q"/>
            </a:pPr>
            <a:endParaRPr lang="it-IT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Sia il campione A che il campione B sono in grado di indurre la produzione di ROS intracellulari;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Diverso è il dato derivante l’espressione delle citochine infiammatorie, in quanto il comportamento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due campioni è risultato differente.</a:t>
            </a:r>
            <a:endParaRPr lang="it-IT" dirty="0"/>
          </a:p>
        </p:txBody>
      </p:sp>
      <p:pic>
        <p:nvPicPr>
          <p:cNvPr id="13" name="Picture 1" descr="page2image1224323424">
            <a:extLst>
              <a:ext uri="{FF2B5EF4-FFF2-40B4-BE49-F238E27FC236}">
                <a16:creationId xmlns:a16="http://schemas.microsoft.com/office/drawing/2014/main" id="{31CCF192-9B8C-C9B6-77D2-5210EB6BF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AC9F338-30B7-8AFE-0B95-1E9066C44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355" y="3000713"/>
            <a:ext cx="3254432" cy="3542799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90D2F2-12C4-F57B-7074-A77931F8D88B}"/>
              </a:ext>
            </a:extLst>
          </p:cNvPr>
          <p:cNvSpPr txBox="1"/>
          <p:nvPr/>
        </p:nvSpPr>
        <p:spPr>
          <a:xfrm>
            <a:off x="8787105" y="5296597"/>
            <a:ext cx="2042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60BF"/>
                </a:solidFill>
                <a:latin typeface="+mj-lt"/>
              </a:rPr>
              <a:t>Prospettive future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E5CBFEB-C67F-C0D3-E825-CC107BD0ACBD}"/>
              </a:ext>
            </a:extLst>
          </p:cNvPr>
          <p:cNvSpPr txBox="1"/>
          <p:nvPr/>
        </p:nvSpPr>
        <p:spPr>
          <a:xfrm>
            <a:off x="8208143" y="5635240"/>
            <a:ext cx="294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Analisi trascrizionali;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ELISA sulla linea cellulare 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RAW 264.7  </a:t>
            </a:r>
          </a:p>
        </p:txBody>
      </p:sp>
    </p:spTree>
    <p:extLst>
      <p:ext uri="{BB962C8B-B14F-4D97-AF65-F5344CB8AC3E}">
        <p14:creationId xmlns:p14="http://schemas.microsoft.com/office/powerpoint/2010/main" val="576335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DEDE33-D88A-D117-61C6-AEA670E420F5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4400" kern="1200" dirty="0">
                <a:solidFill>
                  <a:srgbClr val="0060BF"/>
                </a:solidFill>
                <a:latin typeface="+mj-lt"/>
                <a:ea typeface="+mj-ea"/>
                <a:cs typeface="+mj-cs"/>
              </a:rPr>
              <a:t>Grazie per l’attenzione!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2BF7F2-0EC7-75E7-54EB-7E64948E5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01" y="578738"/>
            <a:ext cx="5670549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6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A92816-C23A-6805-8D81-6C629BF437FC}"/>
              </a:ext>
            </a:extLst>
          </p:cNvPr>
          <p:cNvSpPr txBox="1"/>
          <p:nvPr/>
        </p:nvSpPr>
        <p:spPr>
          <a:xfrm>
            <a:off x="3954610" y="117537"/>
            <a:ext cx="393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5EB8"/>
                </a:solidFill>
                <a:latin typeface="+mj-lt"/>
              </a:rPr>
              <a:t> PARTICOLATO ATMOSFERICO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E9099B00-FABA-E46B-915B-D4C85E8A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263" y="4185138"/>
            <a:ext cx="3125144" cy="208248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FE27A91-348A-4CE4-31D8-92BBFD1B9EB8}"/>
              </a:ext>
            </a:extLst>
          </p:cNvPr>
          <p:cNvSpPr txBox="1"/>
          <p:nvPr/>
        </p:nvSpPr>
        <p:spPr>
          <a:xfrm>
            <a:off x="1085887" y="743860"/>
            <a:ext cx="96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5EB8"/>
                </a:solidFill>
                <a:latin typeface="+mj-lt"/>
              </a:rPr>
              <a:t>Miscela di piccole particelle e goccioline liquide, rilasciate nell’atmosfera da: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D2E62D3-CE52-A776-8E99-6D4B8D64769B}"/>
              </a:ext>
            </a:extLst>
          </p:cNvPr>
          <p:cNvSpPr txBox="1"/>
          <p:nvPr/>
        </p:nvSpPr>
        <p:spPr>
          <a:xfrm>
            <a:off x="289112" y="2003995"/>
            <a:ext cx="3753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5EB8"/>
                </a:solidFill>
                <a:latin typeface="+mj-lt"/>
              </a:rPr>
              <a:t>Processi naturali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B38B30A-9D1F-215E-9168-1426F66B84EE}"/>
              </a:ext>
            </a:extLst>
          </p:cNvPr>
          <p:cNvSpPr txBox="1"/>
          <p:nvPr/>
        </p:nvSpPr>
        <p:spPr>
          <a:xfrm>
            <a:off x="289112" y="4718955"/>
            <a:ext cx="3561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5EB8"/>
                </a:solidFill>
                <a:latin typeface="+mj-lt"/>
              </a:rPr>
              <a:t>Attività antropogeniche</a:t>
            </a:r>
          </a:p>
        </p:txBody>
      </p:sp>
      <p:pic>
        <p:nvPicPr>
          <p:cNvPr id="2050" name="Picture 2" descr="Trasporto di polvere sahariana | Consorzio LaMMA">
            <a:extLst>
              <a:ext uri="{FF2B5EF4-FFF2-40B4-BE49-F238E27FC236}">
                <a16:creationId xmlns:a16="http://schemas.microsoft.com/office/drawing/2014/main" id="{BC8F814A-7AA6-53EE-4CF2-41E7D499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23" y="1383408"/>
            <a:ext cx="2738467" cy="20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sa sono le polveri sottili e quali gli effetti dell'Inquinamento sulla  salute">
            <a:extLst>
              <a:ext uri="{FF2B5EF4-FFF2-40B4-BE49-F238E27FC236}">
                <a16:creationId xmlns:a16="http://schemas.microsoft.com/office/drawing/2014/main" id="{D7043CE9-A8F4-2D12-0C27-4CC07613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33" y="3919375"/>
            <a:ext cx="3183567" cy="212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1BB230F1-19BF-C23E-CF99-12F93DA77355}"/>
              </a:ext>
            </a:extLst>
          </p:cNvPr>
          <p:cNvCxnSpPr>
            <a:cxnSpLocks/>
          </p:cNvCxnSpPr>
          <p:nvPr/>
        </p:nvCxnSpPr>
        <p:spPr>
          <a:xfrm>
            <a:off x="300473" y="590380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Immagine che contiene testo, aria aperta, asciutto, sabbioso&#10;&#10;Descrizione generata automaticamente">
            <a:extLst>
              <a:ext uri="{FF2B5EF4-FFF2-40B4-BE49-F238E27FC236}">
                <a16:creationId xmlns:a16="http://schemas.microsoft.com/office/drawing/2014/main" id="{6BD340BF-E054-9701-216F-BEF08C421E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910"/>
          <a:stretch/>
        </p:blipFill>
        <p:spPr>
          <a:xfrm>
            <a:off x="7893060" y="1304032"/>
            <a:ext cx="3313472" cy="188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E7CA078D-106B-432C-D15D-9BABA9607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75"/>
          <a:stretch/>
        </p:blipFill>
        <p:spPr>
          <a:xfrm>
            <a:off x="722715" y="1563546"/>
            <a:ext cx="4988393" cy="404183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5097110-1E06-9BFE-D212-741E8664AC17}"/>
              </a:ext>
            </a:extLst>
          </p:cNvPr>
          <p:cNvSpPr txBox="1"/>
          <p:nvPr/>
        </p:nvSpPr>
        <p:spPr>
          <a:xfrm>
            <a:off x="404037" y="471666"/>
            <a:ext cx="38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5EB8"/>
                </a:solidFill>
                <a:latin typeface="+mj-lt"/>
              </a:rPr>
              <a:t>Classificazione e composizione chimica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F956F4-2958-F26A-9CF5-F8363772E1EE}"/>
              </a:ext>
            </a:extLst>
          </p:cNvPr>
          <p:cNvSpPr txBox="1"/>
          <p:nvPr/>
        </p:nvSpPr>
        <p:spPr>
          <a:xfrm>
            <a:off x="7164729" y="3864125"/>
            <a:ext cx="4424759" cy="229293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400" b="1" dirty="0">
                <a:solidFill>
                  <a:srgbClr val="0060BF"/>
                </a:solidFill>
                <a:latin typeface="+mj-lt"/>
              </a:rPr>
              <a:t>AED o diametro aerodinamico equivalente:</a:t>
            </a:r>
            <a:endParaRPr lang="it-IT" sz="1200" dirty="0">
              <a:solidFill>
                <a:srgbClr val="0060BF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Grandezza equivalente utilizzata per descrivere il comportamento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di particelle in un fluido gassoso. Viene definito come il diametro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di una particella sferica avente densità unitaria e un comportamento</a:t>
            </a:r>
          </a:p>
          <a:p>
            <a:pPr>
              <a:lnSpc>
                <a:spcPct val="150000"/>
              </a:lnSpc>
            </a:pPr>
            <a:r>
              <a:rPr lang="it-IT" sz="1200" dirty="0">
                <a:solidFill>
                  <a:srgbClr val="0060BF"/>
                </a:solidFill>
                <a:latin typeface="+mj-lt"/>
              </a:rPr>
              <a:t>aerodinamico uguale (ad esempio, stessa velocità di sedimentazione) a quello della particella considerata, nelle stesse condizioni di temperatura, pressione e umidità relativa.</a:t>
            </a:r>
          </a:p>
          <a:p>
            <a:pPr algn="ctr"/>
            <a:endParaRPr lang="it-IT" sz="1400" dirty="0">
              <a:solidFill>
                <a:srgbClr val="0060BF"/>
              </a:solidFill>
            </a:endParaRP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F28887B7-AD2D-17D9-FDAC-D143CE3AC7BE}"/>
              </a:ext>
            </a:extLst>
          </p:cNvPr>
          <p:cNvCxnSpPr>
            <a:cxnSpLocks/>
          </p:cNvCxnSpPr>
          <p:nvPr/>
        </p:nvCxnSpPr>
        <p:spPr>
          <a:xfrm>
            <a:off x="404037" y="840998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A73A8D98-1340-D1EC-7CF3-C9F44487D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3"/>
          <a:stretch/>
        </p:blipFill>
        <p:spPr>
          <a:xfrm>
            <a:off x="5502764" y="1318242"/>
            <a:ext cx="2240699" cy="2391171"/>
          </a:xfrm>
          <a:prstGeom prst="rect">
            <a:avLst/>
          </a:prstGeom>
          <a:scene3d>
            <a:camera prst="orthographicFront">
              <a:rot lat="0" lon="21299999" rev="0"/>
            </a:camera>
            <a:lightRig rig="threePt" dir="t"/>
          </a:scene3d>
        </p:spPr>
      </p:pic>
      <p:pic>
        <p:nvPicPr>
          <p:cNvPr id="4" name="Picture 1" descr="page2image1224323424">
            <a:extLst>
              <a:ext uri="{FF2B5EF4-FFF2-40B4-BE49-F238E27FC236}">
                <a16:creationId xmlns:a16="http://schemas.microsoft.com/office/drawing/2014/main" id="{F6563D80-B58F-20A0-C868-B72E8725F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35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1806EE-5CD6-C430-091C-41C8ABC8741C}"/>
              </a:ext>
            </a:extLst>
          </p:cNvPr>
          <p:cNvSpPr txBox="1"/>
          <p:nvPr/>
        </p:nvSpPr>
        <p:spPr>
          <a:xfrm>
            <a:off x="404037" y="480067"/>
            <a:ext cx="25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5EB8"/>
                </a:solidFill>
                <a:latin typeface="+mj-lt"/>
              </a:rPr>
              <a:t>Evidenze epidemiologiche</a:t>
            </a:r>
          </a:p>
        </p:txBody>
      </p:sp>
      <p:pic>
        <p:nvPicPr>
          <p:cNvPr id="1026" name="Picture 2" descr="page2image52843392">
            <a:extLst>
              <a:ext uri="{FF2B5EF4-FFF2-40B4-BE49-F238E27FC236}">
                <a16:creationId xmlns:a16="http://schemas.microsoft.com/office/drawing/2014/main" id="{5A6D8880-EED1-77C2-85B9-EA7C04DC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71" y="1637107"/>
            <a:ext cx="5070555" cy="404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B07E14D2-D175-3C7F-0A27-5CE2FBD98D6C}"/>
              </a:ext>
            </a:extLst>
          </p:cNvPr>
          <p:cNvCxnSpPr>
            <a:cxnSpLocks/>
          </p:cNvCxnSpPr>
          <p:nvPr/>
        </p:nvCxnSpPr>
        <p:spPr>
          <a:xfrm>
            <a:off x="404037" y="849399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" descr="page2image1224323424">
            <a:extLst>
              <a:ext uri="{FF2B5EF4-FFF2-40B4-BE49-F238E27FC236}">
                <a16:creationId xmlns:a16="http://schemas.microsoft.com/office/drawing/2014/main" id="{527A9298-66E6-8D39-C697-669279B64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remium Vector | Human body internal organs anatomy of body anatomy and  basic biology vector illustration">
            <a:extLst>
              <a:ext uri="{FF2B5EF4-FFF2-40B4-BE49-F238E27FC236}">
                <a16:creationId xmlns:a16="http://schemas.microsoft.com/office/drawing/2014/main" id="{ACE1A2F5-6F27-A0E1-789E-CF7A97719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8" t="7000" r="23509" b="7679"/>
          <a:stretch/>
        </p:blipFill>
        <p:spPr bwMode="auto">
          <a:xfrm>
            <a:off x="7812912" y="1428012"/>
            <a:ext cx="2074370" cy="446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888C0A98-A7E0-A6D3-5941-2154C089639E}"/>
              </a:ext>
            </a:extLst>
          </p:cNvPr>
          <p:cNvCxnSpPr>
            <a:cxnSpLocks/>
          </p:cNvCxnSpPr>
          <p:nvPr/>
        </p:nvCxnSpPr>
        <p:spPr>
          <a:xfrm flipV="1">
            <a:off x="9011132" y="1495243"/>
            <a:ext cx="544381" cy="240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FBB488-E6A4-4393-6835-54BE43665BBD}"/>
              </a:ext>
            </a:extLst>
          </p:cNvPr>
          <p:cNvSpPr txBox="1"/>
          <p:nvPr/>
        </p:nvSpPr>
        <p:spPr>
          <a:xfrm>
            <a:off x="9555513" y="1307739"/>
            <a:ext cx="55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60BF"/>
                </a:solidFill>
                <a:latin typeface="+mj-lt"/>
              </a:rPr>
              <a:t>Brain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823BA5DC-BDE4-92BF-F217-DBB0E9CA6AA6}"/>
              </a:ext>
            </a:extLst>
          </p:cNvPr>
          <p:cNvCxnSpPr>
            <a:cxnSpLocks/>
          </p:cNvCxnSpPr>
          <p:nvPr/>
        </p:nvCxnSpPr>
        <p:spPr>
          <a:xfrm flipV="1">
            <a:off x="9011132" y="2789499"/>
            <a:ext cx="816571" cy="22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E7DAE30-4E4F-AF40-BAD0-40FBFE5578A4}"/>
              </a:ext>
            </a:extLst>
          </p:cNvPr>
          <p:cNvSpPr txBox="1"/>
          <p:nvPr/>
        </p:nvSpPr>
        <p:spPr>
          <a:xfrm>
            <a:off x="9827703" y="2602751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60BF"/>
                </a:solidFill>
                <a:latin typeface="+mj-lt"/>
              </a:rPr>
              <a:t>Lung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3F180681-9F4A-0D78-B575-346711628736}"/>
              </a:ext>
            </a:extLst>
          </p:cNvPr>
          <p:cNvCxnSpPr>
            <a:cxnSpLocks/>
          </p:cNvCxnSpPr>
          <p:nvPr/>
        </p:nvCxnSpPr>
        <p:spPr>
          <a:xfrm flipV="1">
            <a:off x="8971752" y="3181363"/>
            <a:ext cx="1167522" cy="221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5D41520-2E2D-4EC9-521A-4DDA95FCFD77}"/>
              </a:ext>
            </a:extLst>
          </p:cNvPr>
          <p:cNvSpPr txBox="1"/>
          <p:nvPr/>
        </p:nvSpPr>
        <p:spPr>
          <a:xfrm>
            <a:off x="10139274" y="3019440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60BF"/>
                </a:solidFill>
                <a:latin typeface="+mj-lt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42491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F16DFF9-B1F6-617F-0156-CF8E6A0BF145}"/>
              </a:ext>
            </a:extLst>
          </p:cNvPr>
          <p:cNvSpPr txBox="1"/>
          <p:nvPr/>
        </p:nvSpPr>
        <p:spPr>
          <a:xfrm>
            <a:off x="1586103" y="1032279"/>
            <a:ext cx="20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005EB8"/>
                </a:solidFill>
                <a:latin typeface="+mj-lt"/>
              </a:rPr>
              <a:t>Sistema respiratorio</a:t>
            </a:r>
          </a:p>
        </p:txBody>
      </p:sp>
      <p:pic>
        <p:nvPicPr>
          <p:cNvPr id="29" name="Immagine 28">
            <a:extLst>
              <a:ext uri="{FF2B5EF4-FFF2-40B4-BE49-F238E27FC236}">
                <a16:creationId xmlns:a16="http://schemas.microsoft.com/office/drawing/2014/main" id="{C7D77338-E39B-EB61-DB60-B1A6F52B10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8"/>
          <a:stretch/>
        </p:blipFill>
        <p:spPr>
          <a:xfrm>
            <a:off x="739583" y="1401611"/>
            <a:ext cx="3905723" cy="4883301"/>
          </a:xfrm>
          <a:prstGeom prst="rect">
            <a:avLst/>
          </a:prstGeom>
        </p:spPr>
      </p:pic>
      <p:cxnSp>
        <p:nvCxnSpPr>
          <p:cNvPr id="39" name="Connettore 1 38">
            <a:extLst>
              <a:ext uri="{FF2B5EF4-FFF2-40B4-BE49-F238E27FC236}">
                <a16:creationId xmlns:a16="http://schemas.microsoft.com/office/drawing/2014/main" id="{6D11583A-FE9D-A03E-DF26-58985CBEFC09}"/>
              </a:ext>
            </a:extLst>
          </p:cNvPr>
          <p:cNvCxnSpPr>
            <a:cxnSpLocks/>
          </p:cNvCxnSpPr>
          <p:nvPr/>
        </p:nvCxnSpPr>
        <p:spPr>
          <a:xfrm>
            <a:off x="392462" y="842949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B3BC24F-F88C-0AFF-5EB1-FDF7CC47A7D4}"/>
              </a:ext>
            </a:extLst>
          </p:cNvPr>
          <p:cNvSpPr txBox="1"/>
          <p:nvPr/>
        </p:nvSpPr>
        <p:spPr>
          <a:xfrm>
            <a:off x="392462" y="473617"/>
            <a:ext cx="415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Meccanismi infiammatori associati al PM</a:t>
            </a:r>
            <a:r>
              <a:rPr lang="it-IT" b="1" baseline="-25000" dirty="0">
                <a:solidFill>
                  <a:srgbClr val="0060BF"/>
                </a:solidFill>
                <a:latin typeface="+mj-lt"/>
              </a:rPr>
              <a:t>2.5</a:t>
            </a:r>
            <a:endParaRPr lang="it-IT" b="1" dirty="0">
              <a:solidFill>
                <a:srgbClr val="0060BF"/>
              </a:solidFill>
              <a:latin typeface="+mj-l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2113478-1A89-9E6B-5225-174F8EF07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99" y="1990339"/>
            <a:ext cx="6812058" cy="36553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BE8C8EE-8A1E-6DC4-E27E-3D094C7DAED2}"/>
              </a:ext>
            </a:extLst>
          </p:cNvPr>
          <p:cNvSpPr txBox="1"/>
          <p:nvPr/>
        </p:nvSpPr>
        <p:spPr>
          <a:xfrm>
            <a:off x="7546696" y="1212282"/>
            <a:ext cx="2422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60BF"/>
                </a:solidFill>
                <a:latin typeface="+mj-lt"/>
              </a:rPr>
              <a:t>Sistema cardiovascolare</a:t>
            </a:r>
          </a:p>
        </p:txBody>
      </p:sp>
      <p:pic>
        <p:nvPicPr>
          <p:cNvPr id="5" name="Picture 1" descr="page2image1224323424">
            <a:extLst>
              <a:ext uri="{FF2B5EF4-FFF2-40B4-BE49-F238E27FC236}">
                <a16:creationId xmlns:a16="http://schemas.microsoft.com/office/drawing/2014/main" id="{982873C2-76D0-C920-49D4-AAEAAD8D2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9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5F26BBD9-7639-E1F4-F53D-45E8D1FBDCD2}"/>
              </a:ext>
            </a:extLst>
          </p:cNvPr>
          <p:cNvCxnSpPr>
            <a:cxnSpLocks/>
          </p:cNvCxnSpPr>
          <p:nvPr/>
        </p:nvCxnSpPr>
        <p:spPr>
          <a:xfrm>
            <a:off x="376766" y="870524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FAD458-258D-C5A1-15B1-B61D5516877F}"/>
              </a:ext>
            </a:extLst>
          </p:cNvPr>
          <p:cNvSpPr txBox="1"/>
          <p:nvPr/>
        </p:nvSpPr>
        <p:spPr>
          <a:xfrm>
            <a:off x="376766" y="501192"/>
            <a:ext cx="162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Scopo della tesi</a:t>
            </a:r>
          </a:p>
        </p:txBody>
      </p:sp>
      <p:pic>
        <p:nvPicPr>
          <p:cNvPr id="4" name="Picture 1" descr="page2image1224323424">
            <a:extLst>
              <a:ext uri="{FF2B5EF4-FFF2-40B4-BE49-F238E27FC236}">
                <a16:creationId xmlns:a16="http://schemas.microsoft.com/office/drawing/2014/main" id="{F08881D2-CFBB-E337-9D8E-F0D09A309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A9DCEDD-6399-5D8C-EA8F-ED58D9DAE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84"/>
          <a:stretch/>
        </p:blipFill>
        <p:spPr>
          <a:xfrm>
            <a:off x="439943" y="4574769"/>
            <a:ext cx="1785760" cy="170544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E69427A-9712-C815-DE0A-8FE06A58E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42" y="1119052"/>
            <a:ext cx="1123636" cy="1379514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1C0A060E-CF9E-DA9D-C335-66D1FF3AA9F2}"/>
              </a:ext>
            </a:extLst>
          </p:cNvPr>
          <p:cNvSpPr/>
          <p:nvPr/>
        </p:nvSpPr>
        <p:spPr>
          <a:xfrm>
            <a:off x="935114" y="2763096"/>
            <a:ext cx="846926" cy="46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342C0106-B006-390A-4962-6F1263C3F9F1}"/>
              </a:ext>
            </a:extLst>
          </p:cNvPr>
          <p:cNvSpPr/>
          <p:nvPr/>
        </p:nvSpPr>
        <p:spPr>
          <a:xfrm>
            <a:off x="924025" y="4033964"/>
            <a:ext cx="846926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B</a:t>
            </a:r>
          </a:p>
        </p:txBody>
      </p:sp>
      <p:sp>
        <p:nvSpPr>
          <p:cNvPr id="23" name="Freccia destra 22">
            <a:extLst>
              <a:ext uri="{FF2B5EF4-FFF2-40B4-BE49-F238E27FC236}">
                <a16:creationId xmlns:a16="http://schemas.microsoft.com/office/drawing/2014/main" id="{406CCC9E-AAD0-2D44-78A7-4CA41EB4C789}"/>
              </a:ext>
            </a:extLst>
          </p:cNvPr>
          <p:cNvSpPr/>
          <p:nvPr/>
        </p:nvSpPr>
        <p:spPr>
          <a:xfrm>
            <a:off x="2512598" y="3230750"/>
            <a:ext cx="716225" cy="722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AB610934-833F-6361-085D-E192508949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551" b="3067"/>
          <a:stretch/>
        </p:blipFill>
        <p:spPr>
          <a:xfrm>
            <a:off x="3843068" y="2636788"/>
            <a:ext cx="2966861" cy="1564684"/>
          </a:xfrm>
          <a:prstGeom prst="rect">
            <a:avLst/>
          </a:prstGeom>
        </p:spPr>
      </p:pic>
      <p:sp>
        <p:nvSpPr>
          <p:cNvPr id="28" name="Rettangolo 27">
            <a:extLst>
              <a:ext uri="{FF2B5EF4-FFF2-40B4-BE49-F238E27FC236}">
                <a16:creationId xmlns:a16="http://schemas.microsoft.com/office/drawing/2014/main" id="{42E492FA-B45A-1229-832F-CF811B8A7E2B}"/>
              </a:ext>
            </a:extLst>
          </p:cNvPr>
          <p:cNvSpPr/>
          <p:nvPr/>
        </p:nvSpPr>
        <p:spPr>
          <a:xfrm>
            <a:off x="4346075" y="1253943"/>
            <a:ext cx="1028700" cy="47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HFL-1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6408B54E-3CFC-2D0F-FBF3-179F3CF36D1D}"/>
              </a:ext>
            </a:extLst>
          </p:cNvPr>
          <p:cNvSpPr/>
          <p:nvPr/>
        </p:nvSpPr>
        <p:spPr>
          <a:xfrm>
            <a:off x="3967545" y="5541768"/>
            <a:ext cx="1785760" cy="473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atin typeface="+mj-lt"/>
              </a:rPr>
              <a:t>RAW 264.7</a:t>
            </a:r>
          </a:p>
        </p:txBody>
      </p:sp>
      <p:sp>
        <p:nvSpPr>
          <p:cNvPr id="32" name="Freccia giù 31">
            <a:extLst>
              <a:ext uri="{FF2B5EF4-FFF2-40B4-BE49-F238E27FC236}">
                <a16:creationId xmlns:a16="http://schemas.microsoft.com/office/drawing/2014/main" id="{A37EECB1-BAD0-19B2-B51F-68CA780A9CA3}"/>
              </a:ext>
            </a:extLst>
          </p:cNvPr>
          <p:cNvSpPr/>
          <p:nvPr/>
        </p:nvSpPr>
        <p:spPr>
          <a:xfrm>
            <a:off x="4700523" y="2229655"/>
            <a:ext cx="319805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giù 33">
            <a:extLst>
              <a:ext uri="{FF2B5EF4-FFF2-40B4-BE49-F238E27FC236}">
                <a16:creationId xmlns:a16="http://schemas.microsoft.com/office/drawing/2014/main" id="{2617136F-6B91-FDC6-64CB-F1DEE252E584}"/>
              </a:ext>
            </a:extLst>
          </p:cNvPr>
          <p:cNvSpPr/>
          <p:nvPr/>
        </p:nvSpPr>
        <p:spPr>
          <a:xfrm rot="10800000">
            <a:off x="4681973" y="4517100"/>
            <a:ext cx="319805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619A7F91-9AE0-F8D7-D0E7-431EA1DECBA1}"/>
              </a:ext>
            </a:extLst>
          </p:cNvPr>
          <p:cNvSpPr txBox="1"/>
          <p:nvPr/>
        </p:nvSpPr>
        <p:spPr>
          <a:xfrm>
            <a:off x="7003860" y="1775495"/>
            <a:ext cx="882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Vitalità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95D9B3EB-0B6E-E394-63E3-F7CEB4FE1068}"/>
              </a:ext>
            </a:extLst>
          </p:cNvPr>
          <p:cNvSpPr txBox="1"/>
          <p:nvPr/>
        </p:nvSpPr>
        <p:spPr>
          <a:xfrm>
            <a:off x="7056400" y="5307877"/>
            <a:ext cx="77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ELISA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6FAA944-F98A-1558-EB68-54C4924398ED}"/>
              </a:ext>
            </a:extLst>
          </p:cNvPr>
          <p:cNvSpPr txBox="1"/>
          <p:nvPr/>
        </p:nvSpPr>
        <p:spPr>
          <a:xfrm>
            <a:off x="7011409" y="3419130"/>
            <a:ext cx="1194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ROS</a:t>
            </a:r>
            <a:r>
              <a:rPr lang="it-IT" b="1" dirty="0"/>
              <a:t> </a:t>
            </a:r>
            <a:r>
              <a:rPr lang="it-IT" b="1" dirty="0">
                <a:latin typeface="+mj-lt"/>
              </a:rPr>
              <a:t>Assay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3EFEB6F0-B0CD-55BA-7C8E-946B99DF0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6374" y="998660"/>
            <a:ext cx="1957704" cy="1957704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408907C3-227E-2708-479D-ACEA4052C8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100" b="12751"/>
          <a:stretch/>
        </p:blipFill>
        <p:spPr>
          <a:xfrm>
            <a:off x="8368077" y="5074209"/>
            <a:ext cx="1796001" cy="1206000"/>
          </a:xfrm>
          <a:prstGeom prst="rect">
            <a:avLst/>
          </a:prstGeom>
        </p:spPr>
      </p:pic>
      <p:sp>
        <p:nvSpPr>
          <p:cNvPr id="44" name="Parentesi graffa aperta 43">
            <a:extLst>
              <a:ext uri="{FF2B5EF4-FFF2-40B4-BE49-F238E27FC236}">
                <a16:creationId xmlns:a16="http://schemas.microsoft.com/office/drawing/2014/main" id="{30CEA370-05F1-32E8-1934-2865D633C5F1}"/>
              </a:ext>
            </a:extLst>
          </p:cNvPr>
          <p:cNvSpPr/>
          <p:nvPr/>
        </p:nvSpPr>
        <p:spPr>
          <a:xfrm>
            <a:off x="10034301" y="4888015"/>
            <a:ext cx="987321" cy="139219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449D488-6412-BB68-5701-460922245AE2}"/>
              </a:ext>
            </a:extLst>
          </p:cNvPr>
          <p:cNvSpPr txBox="1"/>
          <p:nvPr/>
        </p:nvSpPr>
        <p:spPr>
          <a:xfrm>
            <a:off x="11033304" y="4776045"/>
            <a:ext cx="987321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IL-8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IL-6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TNF-⍺</a:t>
            </a:r>
          </a:p>
          <a:p>
            <a:pPr>
              <a:lnSpc>
                <a:spcPct val="150000"/>
              </a:lnSpc>
            </a:pPr>
            <a:r>
              <a:rPr lang="it-IT" sz="1600" dirty="0">
                <a:latin typeface="+mj-lt"/>
              </a:rPr>
              <a:t>- IL-1β</a:t>
            </a: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A7B965B3-BDBD-FF96-4352-E96531A48B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077" y="3047286"/>
            <a:ext cx="1854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537D90F-853E-ECAD-E683-FBF039C3BB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7" t="9648" r="39624" b="14676"/>
          <a:stretch/>
        </p:blipFill>
        <p:spPr>
          <a:xfrm>
            <a:off x="2878361" y="1172677"/>
            <a:ext cx="438372" cy="180753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BDC57D-5CBA-4A4A-2AEB-817CA9CEE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87" t="9648" r="39624" b="14676"/>
          <a:stretch/>
        </p:blipFill>
        <p:spPr>
          <a:xfrm>
            <a:off x="3654376" y="1172676"/>
            <a:ext cx="438372" cy="180753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AA1205-78CB-ADF3-3368-0D88CB1C0135}"/>
              </a:ext>
            </a:extLst>
          </p:cNvPr>
          <p:cNvSpPr txBox="1"/>
          <p:nvPr/>
        </p:nvSpPr>
        <p:spPr>
          <a:xfrm>
            <a:off x="2940292" y="207644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756A5C1-7F5F-6AB2-26E7-75B89BB5ACE4}"/>
              </a:ext>
            </a:extLst>
          </p:cNvPr>
          <p:cNvSpPr txBox="1"/>
          <p:nvPr/>
        </p:nvSpPr>
        <p:spPr>
          <a:xfrm>
            <a:off x="3736810" y="208733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+mj-lt"/>
              </a:rPr>
              <a:t>B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3D91DF7-0195-D34A-3168-ACEA7CEC34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9985" r="-2" b="20035"/>
          <a:stretch/>
        </p:blipFill>
        <p:spPr bwMode="auto">
          <a:xfrm>
            <a:off x="8099254" y="3878745"/>
            <a:ext cx="2701542" cy="278017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2C8011-B71D-2497-4434-F01E86BA23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1352" r="23807" b="4922"/>
          <a:stretch/>
        </p:blipFill>
        <p:spPr bwMode="auto">
          <a:xfrm>
            <a:off x="8099254" y="926572"/>
            <a:ext cx="2641348" cy="2690864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4068E8B-C5CE-502E-583D-919D3F2E3245}"/>
              </a:ext>
            </a:extLst>
          </p:cNvPr>
          <p:cNvCxnSpPr>
            <a:cxnSpLocks/>
          </p:cNvCxnSpPr>
          <p:nvPr/>
        </p:nvCxnSpPr>
        <p:spPr>
          <a:xfrm>
            <a:off x="385672" y="84056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DE084A-E1D8-B28A-53B4-8B0FDED697D9}"/>
              </a:ext>
            </a:extLst>
          </p:cNvPr>
          <p:cNvSpPr txBox="1"/>
          <p:nvPr/>
        </p:nvSpPr>
        <p:spPr>
          <a:xfrm>
            <a:off x="401191" y="485883"/>
            <a:ext cx="189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Materiali e metodi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7A07D578-BADC-50FA-82C9-C03801468AAD}"/>
              </a:ext>
            </a:extLst>
          </p:cNvPr>
          <p:cNvCxnSpPr>
            <a:cxnSpLocks/>
          </p:cNvCxnSpPr>
          <p:nvPr/>
        </p:nvCxnSpPr>
        <p:spPr>
          <a:xfrm>
            <a:off x="4111043" y="2293352"/>
            <a:ext cx="401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4137822-DE14-80A9-2AFD-2B3392110EE4}"/>
              </a:ext>
            </a:extLst>
          </p:cNvPr>
          <p:cNvCxnSpPr>
            <a:cxnSpLocks/>
          </p:cNvCxnSpPr>
          <p:nvPr/>
        </p:nvCxnSpPr>
        <p:spPr>
          <a:xfrm flipH="1">
            <a:off x="2325425" y="2293352"/>
            <a:ext cx="394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F314A81-F80F-50BE-9892-0473E457CBAF}"/>
              </a:ext>
            </a:extLst>
          </p:cNvPr>
          <p:cNvSpPr txBox="1"/>
          <p:nvPr/>
        </p:nvSpPr>
        <p:spPr>
          <a:xfrm>
            <a:off x="401191" y="2092065"/>
            <a:ext cx="2121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Zona sub-urbana interessata</a:t>
            </a:r>
          </a:p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da differenti fonti inquinanti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3804C1B-F683-BDDB-9408-30800B29406F}"/>
              </a:ext>
            </a:extLst>
          </p:cNvPr>
          <p:cNvSpPr txBox="1"/>
          <p:nvPr/>
        </p:nvSpPr>
        <p:spPr>
          <a:xfrm>
            <a:off x="4512825" y="2087338"/>
            <a:ext cx="276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Zona sub-urbana non interessata</a:t>
            </a:r>
          </a:p>
          <a:p>
            <a:r>
              <a:rPr lang="it-IT" sz="1200" dirty="0">
                <a:solidFill>
                  <a:srgbClr val="0060BF"/>
                </a:solidFill>
                <a:latin typeface="+mj-lt"/>
              </a:rPr>
              <a:t>da attività industriali a vocazione agrico</a:t>
            </a:r>
            <a:r>
              <a:rPr lang="it-IT" sz="1200" dirty="0">
                <a:solidFill>
                  <a:srgbClr val="0060BF"/>
                </a:solidFill>
              </a:rPr>
              <a:t>la</a:t>
            </a:r>
          </a:p>
        </p:txBody>
      </p:sp>
      <p:sp>
        <p:nvSpPr>
          <p:cNvPr id="22" name="Freccia destra 21">
            <a:extLst>
              <a:ext uri="{FF2B5EF4-FFF2-40B4-BE49-F238E27FC236}">
                <a16:creationId xmlns:a16="http://schemas.microsoft.com/office/drawing/2014/main" id="{A03721EA-1FC4-7656-003C-06503F8B7C6E}"/>
              </a:ext>
            </a:extLst>
          </p:cNvPr>
          <p:cNvSpPr/>
          <p:nvPr/>
        </p:nvSpPr>
        <p:spPr>
          <a:xfrm rot="5400000">
            <a:off x="3091224" y="3275840"/>
            <a:ext cx="765527" cy="438371"/>
          </a:xfrm>
          <a:prstGeom prst="rightArrow">
            <a:avLst/>
          </a:prstGeom>
          <a:solidFill>
            <a:srgbClr val="0060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2187675-AFAB-CCD6-B480-CB7DFAED3DB3}"/>
              </a:ext>
            </a:extLst>
          </p:cNvPr>
          <p:cNvSpPr txBox="1"/>
          <p:nvPr/>
        </p:nvSpPr>
        <p:spPr>
          <a:xfrm>
            <a:off x="1213935" y="4173636"/>
            <a:ext cx="57942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60BF"/>
                </a:solidFill>
                <a:latin typeface="+mj-lt"/>
              </a:rPr>
              <a:t>Trattamento delle linee cellulari HFL-1 e RAW 264.7 </a:t>
            </a:r>
          </a:p>
          <a:p>
            <a:r>
              <a:rPr lang="it-IT" sz="1600" dirty="0">
                <a:solidFill>
                  <a:srgbClr val="0060BF"/>
                </a:solidFill>
                <a:latin typeface="+mj-lt"/>
              </a:rPr>
              <a:t>con estratti di campioni di PM</a:t>
            </a:r>
            <a:r>
              <a:rPr lang="it-IT" sz="1600" baseline="-25000" dirty="0">
                <a:solidFill>
                  <a:srgbClr val="0060BF"/>
                </a:solidFill>
                <a:latin typeface="+mj-lt"/>
              </a:rPr>
              <a:t>2.5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, A e B, saggiati a tre concentrazioni:</a:t>
            </a:r>
          </a:p>
          <a:p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2,5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equivalente;</a:t>
            </a:r>
          </a:p>
          <a:p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5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equivalente;</a:t>
            </a:r>
          </a:p>
          <a:p>
            <a:pPr marL="285750" indent="-285750">
              <a:buFontTx/>
              <a:buChar char="-"/>
            </a:pPr>
            <a:endParaRPr lang="it-IT" sz="1600" dirty="0">
              <a:solidFill>
                <a:srgbClr val="0060BF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rgbClr val="0060BF"/>
                </a:solidFill>
                <a:latin typeface="+mj-lt"/>
              </a:rPr>
              <a:t>10 m</a:t>
            </a:r>
            <a:r>
              <a:rPr lang="it-IT" sz="1600" baseline="30000" dirty="0">
                <a:solidFill>
                  <a:srgbClr val="0060BF"/>
                </a:solidFill>
                <a:latin typeface="+mj-lt"/>
              </a:rPr>
              <a:t>3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 di aria equivalente.</a:t>
            </a:r>
          </a:p>
        </p:txBody>
      </p:sp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587F9548-63CE-9B53-7D4F-1AB0CA326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EDDD12F-8723-570D-1340-B6A9CD21A4F2}"/>
              </a:ext>
            </a:extLst>
          </p:cNvPr>
          <p:cNvSpPr txBox="1"/>
          <p:nvPr/>
        </p:nvSpPr>
        <p:spPr>
          <a:xfrm>
            <a:off x="10899105" y="2127641"/>
            <a:ext cx="659155" cy="338554"/>
          </a:xfrm>
          <a:prstGeom prst="rect">
            <a:avLst/>
          </a:prstGeom>
          <a:noFill/>
          <a:ln>
            <a:solidFill>
              <a:srgbClr val="0060BF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60BF"/>
                </a:solidFill>
                <a:latin typeface="+mj-lt"/>
              </a:rPr>
              <a:t>HFL-1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005E3A-7B63-DC66-428F-DC01244BF41C}"/>
              </a:ext>
            </a:extLst>
          </p:cNvPr>
          <p:cNvSpPr txBox="1"/>
          <p:nvPr/>
        </p:nvSpPr>
        <p:spPr>
          <a:xfrm>
            <a:off x="10899105" y="5099556"/>
            <a:ext cx="1095172" cy="338554"/>
          </a:xfrm>
          <a:prstGeom prst="rect">
            <a:avLst/>
          </a:prstGeom>
          <a:noFill/>
          <a:ln>
            <a:solidFill>
              <a:srgbClr val="0060BF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rgbClr val="0060BF"/>
                </a:solidFill>
                <a:latin typeface="+mj-lt"/>
              </a:rPr>
              <a:t>RAW 264.7</a:t>
            </a:r>
          </a:p>
        </p:txBody>
      </p:sp>
    </p:spTree>
    <p:extLst>
      <p:ext uri="{BB962C8B-B14F-4D97-AF65-F5344CB8AC3E}">
        <p14:creationId xmlns:p14="http://schemas.microsoft.com/office/powerpoint/2010/main" val="35223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054B08-D896-0CFC-FEA8-C3610E3A9627}"/>
              </a:ext>
            </a:extLst>
          </p:cNvPr>
          <p:cNvSpPr txBox="1"/>
          <p:nvPr/>
        </p:nvSpPr>
        <p:spPr>
          <a:xfrm>
            <a:off x="732573" y="726926"/>
            <a:ext cx="496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</a:rPr>
              <a:t> 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Valutazione della vitalità mediante 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Trypan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blue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1939E1-CB8C-9385-949E-9782567863DD}"/>
              </a:ext>
            </a:extLst>
          </p:cNvPr>
          <p:cNvSpPr txBox="1"/>
          <p:nvPr/>
        </p:nvSpPr>
        <p:spPr>
          <a:xfrm>
            <a:off x="4608649" y="3063003"/>
            <a:ext cx="1460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 ROS assay</a:t>
            </a:r>
          </a:p>
        </p:txBody>
      </p:sp>
      <p:pic>
        <p:nvPicPr>
          <p:cNvPr id="1025" name="Picture 1" descr="page50image49285568">
            <a:extLst>
              <a:ext uri="{FF2B5EF4-FFF2-40B4-BE49-F238E27FC236}">
                <a16:creationId xmlns:a16="http://schemas.microsoft.com/office/drawing/2014/main" id="{BBB08074-14D8-3CD8-78DB-A3A9038EE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90" y="1495733"/>
            <a:ext cx="2658820" cy="49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ews Burker, camera di; novità 2023 - MondoMedicina.it">
            <a:extLst>
              <a:ext uri="{FF2B5EF4-FFF2-40B4-BE49-F238E27FC236}">
                <a16:creationId xmlns:a16="http://schemas.microsoft.com/office/drawing/2014/main" id="{A04C41A3-5BD2-47B7-EECF-BF0C2DB3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7346"/>
            <a:ext cx="2093908" cy="1177823"/>
          </a:xfrm>
          <a:prstGeom prst="rect">
            <a:avLst/>
          </a:prstGeom>
          <a:noFill/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3123E97-09E0-645A-5BA5-3F1CCF55121E}"/>
              </a:ext>
            </a:extLst>
          </p:cNvPr>
          <p:cNvSpPr txBox="1"/>
          <p:nvPr/>
        </p:nvSpPr>
        <p:spPr>
          <a:xfrm>
            <a:off x="5584607" y="5392265"/>
            <a:ext cx="6189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60BF"/>
                </a:solidFill>
                <a:latin typeface="+mj-lt"/>
              </a:rPr>
              <a:t>ELISA Sandwich (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Enzyme-linked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0060BF"/>
                </a:solidFill>
                <a:latin typeface="+mj-lt"/>
              </a:rPr>
              <a:t>immunosorbent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assay) HFL-1</a:t>
            </a:r>
          </a:p>
          <a:p>
            <a:r>
              <a:rPr lang="it-IT" dirty="0">
                <a:solidFill>
                  <a:srgbClr val="0060BF"/>
                </a:solidFill>
                <a:latin typeface="+mj-lt"/>
              </a:rPr>
              <a:t>     (IL-8, IL-6, TNF-⍺ e IL-1β)</a:t>
            </a:r>
          </a:p>
        </p:txBody>
      </p:sp>
      <p:pic>
        <p:nvPicPr>
          <p:cNvPr id="25" name="Immagine 24" descr="Immagine che contiene interno&#10;&#10;Descrizione generata automaticamente">
            <a:extLst>
              <a:ext uri="{FF2B5EF4-FFF2-40B4-BE49-F238E27FC236}">
                <a16:creationId xmlns:a16="http://schemas.microsoft.com/office/drawing/2014/main" id="{3300EC04-6C4D-1BD2-7588-53CFFC22E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6" t="28455" r="4880" b="24104"/>
          <a:stretch/>
        </p:blipFill>
        <p:spPr>
          <a:xfrm>
            <a:off x="8382760" y="2707599"/>
            <a:ext cx="3228108" cy="2212382"/>
          </a:xfrm>
          <a:prstGeom prst="rect">
            <a:avLst/>
          </a:prstGeom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26BFD8E2-2EF3-D048-BEF2-7EFD5230D1F3}"/>
              </a:ext>
            </a:extLst>
          </p:cNvPr>
          <p:cNvCxnSpPr>
            <a:cxnSpLocks/>
          </p:cNvCxnSpPr>
          <p:nvPr/>
        </p:nvCxnSpPr>
        <p:spPr>
          <a:xfrm>
            <a:off x="3346439" y="1311153"/>
            <a:ext cx="1315510" cy="12697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61269CBE-EA10-B178-0A1C-866870145E4D}"/>
              </a:ext>
            </a:extLst>
          </p:cNvPr>
          <p:cNvCxnSpPr>
            <a:cxnSpLocks/>
          </p:cNvCxnSpPr>
          <p:nvPr/>
        </p:nvCxnSpPr>
        <p:spPr>
          <a:xfrm>
            <a:off x="5994054" y="3813790"/>
            <a:ext cx="1315510" cy="12697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age2image1224323424">
            <a:extLst>
              <a:ext uri="{FF2B5EF4-FFF2-40B4-BE49-F238E27FC236}">
                <a16:creationId xmlns:a16="http://schemas.microsoft.com/office/drawing/2014/main" id="{1B4D1C0A-7662-E51C-7FAE-9B019829E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2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3823D7C7-48AA-BE83-50F7-048ADA426900}"/>
              </a:ext>
            </a:extLst>
          </p:cNvPr>
          <p:cNvCxnSpPr>
            <a:cxnSpLocks/>
          </p:cNvCxnSpPr>
          <p:nvPr/>
        </p:nvCxnSpPr>
        <p:spPr>
          <a:xfrm>
            <a:off x="296769" y="849585"/>
            <a:ext cx="11185451" cy="0"/>
          </a:xfrm>
          <a:prstGeom prst="line">
            <a:avLst/>
          </a:prstGeom>
          <a:ln>
            <a:solidFill>
              <a:srgbClr val="0060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5ED18DA-8981-E750-8B32-A4A4A1CC6CA2}"/>
              </a:ext>
            </a:extLst>
          </p:cNvPr>
          <p:cNvSpPr txBox="1"/>
          <p:nvPr/>
        </p:nvSpPr>
        <p:spPr>
          <a:xfrm>
            <a:off x="296769" y="480067"/>
            <a:ext cx="580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60BF"/>
                </a:solidFill>
                <a:latin typeface="+mj-lt"/>
              </a:rPr>
              <a:t>Risultati</a:t>
            </a:r>
            <a:r>
              <a:rPr lang="it-IT" dirty="0">
                <a:solidFill>
                  <a:srgbClr val="0060BF"/>
                </a:solidFill>
                <a:latin typeface="+mj-lt"/>
              </a:rPr>
              <a:t> </a:t>
            </a:r>
            <a:r>
              <a:rPr lang="it-IT" sz="1400" dirty="0">
                <a:solidFill>
                  <a:srgbClr val="0060BF"/>
                </a:solidFill>
                <a:latin typeface="+mj-lt"/>
              </a:rPr>
              <a:t>– </a:t>
            </a:r>
            <a:r>
              <a:rPr lang="it-IT" sz="1600" dirty="0">
                <a:solidFill>
                  <a:srgbClr val="0060BF"/>
                </a:solidFill>
                <a:latin typeface="+mj-lt"/>
              </a:rPr>
              <a:t>Valutazione della proliferazione e della mortalità cellulare</a:t>
            </a:r>
          </a:p>
        </p:txBody>
      </p:sp>
      <p:pic>
        <p:nvPicPr>
          <p:cNvPr id="7" name="Picture 1" descr="page2image1224323424">
            <a:extLst>
              <a:ext uri="{FF2B5EF4-FFF2-40B4-BE49-F238E27FC236}">
                <a16:creationId xmlns:a16="http://schemas.microsoft.com/office/drawing/2014/main" id="{AA720CD4-7BA3-0C58-CD76-999AF5C9E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35"/>
          <a:stretch/>
        </p:blipFill>
        <p:spPr bwMode="auto">
          <a:xfrm>
            <a:off x="10750896" y="110549"/>
            <a:ext cx="838592" cy="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EA843D19-D83F-4CB8-B9F7-B0785EF1F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055006"/>
              </p:ext>
            </p:extLst>
          </p:nvPr>
        </p:nvGraphicFramePr>
        <p:xfrm>
          <a:off x="373223" y="983300"/>
          <a:ext cx="5143245" cy="278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59E7F651-660D-43B5-8702-037A4FF12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4052450"/>
              </p:ext>
            </p:extLst>
          </p:nvPr>
        </p:nvGraphicFramePr>
        <p:xfrm>
          <a:off x="6402222" y="965561"/>
          <a:ext cx="5079998" cy="2818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040FC83-F247-4A37-8DAE-0B92059A01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614383"/>
              </p:ext>
            </p:extLst>
          </p:nvPr>
        </p:nvGraphicFramePr>
        <p:xfrm>
          <a:off x="376604" y="3899997"/>
          <a:ext cx="5139864" cy="2771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959DA8F2-521A-4603-B37E-86E92ABEA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211902"/>
              </p:ext>
            </p:extLst>
          </p:nvPr>
        </p:nvGraphicFramePr>
        <p:xfrm>
          <a:off x="6402222" y="3948129"/>
          <a:ext cx="5077040" cy="2799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49914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552</Words>
  <Application>Microsoft Macintosh PowerPoint</Application>
  <PresentationFormat>Widescreen</PresentationFormat>
  <Paragraphs>129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MANELI</dc:creator>
  <cp:lastModifiedBy>Ilaria MANELI</cp:lastModifiedBy>
  <cp:revision>53</cp:revision>
  <dcterms:created xsi:type="dcterms:W3CDTF">2023-04-18T13:26:36Z</dcterms:created>
  <dcterms:modified xsi:type="dcterms:W3CDTF">2023-04-27T13:41:44Z</dcterms:modified>
</cp:coreProperties>
</file>