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8B71"/>
    <a:srgbClr val="E4E3DE"/>
    <a:srgbClr val="C1C4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37"/>
    <p:restoredTop sz="95846"/>
  </p:normalViewPr>
  <p:slideViewPr>
    <p:cSldViewPr snapToGrid="0" snapToObjects="1">
      <p:cViewPr>
        <p:scale>
          <a:sx n="83" d="100"/>
          <a:sy n="83" d="100"/>
        </p:scale>
        <p:origin x="1040" y="1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49C05-0123-2444-BA48-6C894A0C34E5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58A00-22D5-5248-98F9-E3728AF6234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0159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8966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1ca0237830a_0_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1ca0237830a_0_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4226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1ca0237830a_0_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1ca0237830a_0_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2981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1003bd6ff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1003bd6ff0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459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1ca0237830a_0_7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1ca0237830a_0_7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0788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1ca0237830a_0_8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1ca0237830a_0_8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7566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3656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999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1ca0237830a_0_7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1ca0237830a_0_7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832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1ca0237830a_0_7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1ca0237830a_0_7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3448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751C-5429-BA4E-92FA-56B746145F04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A3D6-F6B7-C04E-8F98-58E9946B456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8310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751C-5429-BA4E-92FA-56B746145F04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A3D6-F6B7-C04E-8F98-58E9946B456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5627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751C-5429-BA4E-92FA-56B746145F04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A3D6-F6B7-C04E-8F98-58E9946B456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9784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2787267" y="1806223"/>
            <a:ext cx="6617600" cy="10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ubTitle" idx="1"/>
          </p:nvPr>
        </p:nvSpPr>
        <p:spPr>
          <a:xfrm>
            <a:off x="2787267" y="3031632"/>
            <a:ext cx="6617600" cy="19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70" name="Google Shape;70;p9"/>
          <p:cNvGrpSpPr/>
          <p:nvPr/>
        </p:nvGrpSpPr>
        <p:grpSpPr>
          <a:xfrm>
            <a:off x="273400" y="136800"/>
            <a:ext cx="11645200" cy="6584400"/>
            <a:chOff x="205050" y="102600"/>
            <a:chExt cx="8733900" cy="4938300"/>
          </a:xfrm>
        </p:grpSpPr>
        <p:cxnSp>
          <p:nvCxnSpPr>
            <p:cNvPr id="71" name="Google Shape;71;p9"/>
            <p:cNvCxnSpPr/>
            <p:nvPr/>
          </p:nvCxnSpPr>
          <p:spPr>
            <a:xfrm>
              <a:off x="307775" y="102600"/>
              <a:ext cx="0" cy="4938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9"/>
            <p:cNvCxnSpPr/>
            <p:nvPr/>
          </p:nvCxnSpPr>
          <p:spPr>
            <a:xfrm>
              <a:off x="205050" y="266100"/>
              <a:ext cx="87339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9"/>
            <p:cNvCxnSpPr/>
            <p:nvPr/>
          </p:nvCxnSpPr>
          <p:spPr>
            <a:xfrm>
              <a:off x="8836650" y="102600"/>
              <a:ext cx="0" cy="4938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9"/>
            <p:cNvCxnSpPr/>
            <p:nvPr/>
          </p:nvCxnSpPr>
          <p:spPr>
            <a:xfrm>
              <a:off x="205050" y="4877375"/>
              <a:ext cx="87339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916803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465067" y="2535833"/>
            <a:ext cx="4363200" cy="20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7080200" y="827983"/>
            <a:ext cx="2748000" cy="16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5465067" y="4649267"/>
            <a:ext cx="4363200" cy="82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" name="Google Shape;20;p3"/>
          <p:cNvGrpSpPr/>
          <p:nvPr/>
        </p:nvGrpSpPr>
        <p:grpSpPr>
          <a:xfrm>
            <a:off x="273400" y="136800"/>
            <a:ext cx="11645200" cy="6584400"/>
            <a:chOff x="205050" y="102600"/>
            <a:chExt cx="8733900" cy="4938300"/>
          </a:xfrm>
        </p:grpSpPr>
        <p:cxnSp>
          <p:nvCxnSpPr>
            <p:cNvPr id="21" name="Google Shape;21;p3"/>
            <p:cNvCxnSpPr/>
            <p:nvPr/>
          </p:nvCxnSpPr>
          <p:spPr>
            <a:xfrm>
              <a:off x="307775" y="102600"/>
              <a:ext cx="0" cy="4938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3"/>
            <p:cNvCxnSpPr/>
            <p:nvPr/>
          </p:nvCxnSpPr>
          <p:spPr>
            <a:xfrm>
              <a:off x="205050" y="266100"/>
              <a:ext cx="87339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3"/>
            <p:cNvCxnSpPr/>
            <p:nvPr/>
          </p:nvCxnSpPr>
          <p:spPr>
            <a:xfrm>
              <a:off x="8836650" y="102600"/>
              <a:ext cx="0" cy="4938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3"/>
            <p:cNvCxnSpPr/>
            <p:nvPr/>
          </p:nvCxnSpPr>
          <p:spPr>
            <a:xfrm>
              <a:off x="205050" y="4877375"/>
              <a:ext cx="87339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363258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10"/>
          <p:cNvGrpSpPr/>
          <p:nvPr/>
        </p:nvGrpSpPr>
        <p:grpSpPr>
          <a:xfrm>
            <a:off x="273400" y="136800"/>
            <a:ext cx="11645200" cy="6584400"/>
            <a:chOff x="205050" y="102600"/>
            <a:chExt cx="8733900" cy="4938300"/>
          </a:xfrm>
        </p:grpSpPr>
        <p:cxnSp>
          <p:nvCxnSpPr>
            <p:cNvPr id="77" name="Google Shape;77;p10"/>
            <p:cNvCxnSpPr/>
            <p:nvPr/>
          </p:nvCxnSpPr>
          <p:spPr>
            <a:xfrm>
              <a:off x="307775" y="102600"/>
              <a:ext cx="0" cy="4938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10"/>
            <p:cNvCxnSpPr/>
            <p:nvPr/>
          </p:nvCxnSpPr>
          <p:spPr>
            <a:xfrm>
              <a:off x="205050" y="266100"/>
              <a:ext cx="87339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10"/>
            <p:cNvCxnSpPr/>
            <p:nvPr/>
          </p:nvCxnSpPr>
          <p:spPr>
            <a:xfrm>
              <a:off x="8836650" y="102600"/>
              <a:ext cx="0" cy="4938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10"/>
            <p:cNvCxnSpPr/>
            <p:nvPr/>
          </p:nvCxnSpPr>
          <p:spPr>
            <a:xfrm>
              <a:off x="205050" y="4877375"/>
              <a:ext cx="87339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1" name="Google Shape;81;p10"/>
          <p:cNvSpPr txBox="1">
            <a:spLocks noGrp="1"/>
          </p:cNvSpPr>
          <p:nvPr>
            <p:ph type="title"/>
          </p:nvPr>
        </p:nvSpPr>
        <p:spPr>
          <a:xfrm>
            <a:off x="3060100" y="4480833"/>
            <a:ext cx="6072000" cy="1664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8328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27"/>
          <p:cNvGrpSpPr/>
          <p:nvPr/>
        </p:nvGrpSpPr>
        <p:grpSpPr>
          <a:xfrm>
            <a:off x="273400" y="136800"/>
            <a:ext cx="11645200" cy="6584400"/>
            <a:chOff x="205050" y="102600"/>
            <a:chExt cx="8733900" cy="4938300"/>
          </a:xfrm>
        </p:grpSpPr>
        <p:cxnSp>
          <p:nvCxnSpPr>
            <p:cNvPr id="268" name="Google Shape;268;p27"/>
            <p:cNvCxnSpPr/>
            <p:nvPr/>
          </p:nvCxnSpPr>
          <p:spPr>
            <a:xfrm>
              <a:off x="307775" y="102600"/>
              <a:ext cx="0" cy="4938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27"/>
            <p:cNvCxnSpPr/>
            <p:nvPr/>
          </p:nvCxnSpPr>
          <p:spPr>
            <a:xfrm>
              <a:off x="205050" y="266100"/>
              <a:ext cx="87339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00238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751C-5429-BA4E-92FA-56B746145F04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A3D6-F6B7-C04E-8F98-58E9946B456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75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751C-5429-BA4E-92FA-56B746145F04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A3D6-F6B7-C04E-8F98-58E9946B456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7269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751C-5429-BA4E-92FA-56B746145F04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A3D6-F6B7-C04E-8F98-58E9946B456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0620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751C-5429-BA4E-92FA-56B746145F04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A3D6-F6B7-C04E-8F98-58E9946B456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17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751C-5429-BA4E-92FA-56B746145F04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A3D6-F6B7-C04E-8F98-58E9946B456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4815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751C-5429-BA4E-92FA-56B746145F04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A3D6-F6B7-C04E-8F98-58E9946B456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282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751C-5429-BA4E-92FA-56B746145F04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A3D6-F6B7-C04E-8F98-58E9946B456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5340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751C-5429-BA4E-92FA-56B746145F04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A3D6-F6B7-C04E-8F98-58E9946B456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8766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7751C-5429-BA4E-92FA-56B746145F04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2A3D6-F6B7-C04E-8F98-58E9946B456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00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ng"/><Relationship Id="rId3" Type="http://schemas.openxmlformats.org/officeDocument/2006/relationships/image" Target="../media/image95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3.png"/><Relationship Id="rId20" Type="http://schemas.openxmlformats.org/officeDocument/2006/relationships/image" Target="../media/image114.png"/><Relationship Id="rId21" Type="http://schemas.openxmlformats.org/officeDocument/2006/relationships/image" Target="../media/image115.png"/><Relationship Id="rId10" Type="http://schemas.openxmlformats.org/officeDocument/2006/relationships/image" Target="../media/image104.png"/><Relationship Id="rId11" Type="http://schemas.openxmlformats.org/officeDocument/2006/relationships/image" Target="../media/image105.png"/><Relationship Id="rId12" Type="http://schemas.openxmlformats.org/officeDocument/2006/relationships/image" Target="../media/image106.png"/><Relationship Id="rId13" Type="http://schemas.openxmlformats.org/officeDocument/2006/relationships/image" Target="../media/image107.png"/><Relationship Id="rId14" Type="http://schemas.openxmlformats.org/officeDocument/2006/relationships/image" Target="../media/image108.png"/><Relationship Id="rId15" Type="http://schemas.openxmlformats.org/officeDocument/2006/relationships/image" Target="../media/image109.png"/><Relationship Id="rId16" Type="http://schemas.openxmlformats.org/officeDocument/2006/relationships/image" Target="../media/image110.png"/><Relationship Id="rId17" Type="http://schemas.openxmlformats.org/officeDocument/2006/relationships/image" Target="../media/image111.png"/><Relationship Id="rId18" Type="http://schemas.openxmlformats.org/officeDocument/2006/relationships/image" Target="../media/image112.png"/><Relationship Id="rId19" Type="http://schemas.openxmlformats.org/officeDocument/2006/relationships/image" Target="../media/image1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6.png"/><Relationship Id="rId3" Type="http://schemas.openxmlformats.org/officeDocument/2006/relationships/image" Target="../media/image97.png"/><Relationship Id="rId4" Type="http://schemas.openxmlformats.org/officeDocument/2006/relationships/image" Target="../media/image98.png"/><Relationship Id="rId5" Type="http://schemas.openxmlformats.org/officeDocument/2006/relationships/image" Target="../media/image99.png"/><Relationship Id="rId6" Type="http://schemas.openxmlformats.org/officeDocument/2006/relationships/image" Target="../media/image100.png"/><Relationship Id="rId7" Type="http://schemas.openxmlformats.org/officeDocument/2006/relationships/image" Target="../media/image101.png"/><Relationship Id="rId8" Type="http://schemas.openxmlformats.org/officeDocument/2006/relationships/image" Target="../media/image102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3.png"/><Relationship Id="rId20" Type="http://schemas.openxmlformats.org/officeDocument/2006/relationships/image" Target="../media/image134.png"/><Relationship Id="rId21" Type="http://schemas.openxmlformats.org/officeDocument/2006/relationships/image" Target="../media/image135.png"/><Relationship Id="rId10" Type="http://schemas.openxmlformats.org/officeDocument/2006/relationships/image" Target="../media/image124.png"/><Relationship Id="rId11" Type="http://schemas.openxmlformats.org/officeDocument/2006/relationships/image" Target="../media/image125.png"/><Relationship Id="rId12" Type="http://schemas.openxmlformats.org/officeDocument/2006/relationships/image" Target="../media/image126.png"/><Relationship Id="rId13" Type="http://schemas.openxmlformats.org/officeDocument/2006/relationships/image" Target="../media/image127.png"/><Relationship Id="rId14" Type="http://schemas.openxmlformats.org/officeDocument/2006/relationships/image" Target="../media/image128.png"/><Relationship Id="rId15" Type="http://schemas.openxmlformats.org/officeDocument/2006/relationships/image" Target="../media/image129.png"/><Relationship Id="rId16" Type="http://schemas.openxmlformats.org/officeDocument/2006/relationships/image" Target="../media/image130.png"/><Relationship Id="rId17" Type="http://schemas.openxmlformats.org/officeDocument/2006/relationships/image" Target="../media/image131.png"/><Relationship Id="rId18" Type="http://schemas.openxmlformats.org/officeDocument/2006/relationships/image" Target="../media/image132.png"/><Relationship Id="rId19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6.png"/><Relationship Id="rId3" Type="http://schemas.openxmlformats.org/officeDocument/2006/relationships/image" Target="../media/image117.png"/><Relationship Id="rId4" Type="http://schemas.openxmlformats.org/officeDocument/2006/relationships/image" Target="../media/image118.png"/><Relationship Id="rId5" Type="http://schemas.openxmlformats.org/officeDocument/2006/relationships/image" Target="../media/image119.png"/><Relationship Id="rId6" Type="http://schemas.openxmlformats.org/officeDocument/2006/relationships/image" Target="../media/image120.png"/><Relationship Id="rId7" Type="http://schemas.openxmlformats.org/officeDocument/2006/relationships/image" Target="../media/image121.png"/><Relationship Id="rId8" Type="http://schemas.openxmlformats.org/officeDocument/2006/relationships/image" Target="../media/image1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tiff"/><Relationship Id="rId4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4" Type="http://schemas.openxmlformats.org/officeDocument/2006/relationships/image" Target="../media/image139.png"/><Relationship Id="rId5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tiff"/><Relationship Id="rId4" Type="http://schemas.openxmlformats.org/officeDocument/2006/relationships/image" Target="../media/image142.tiff"/><Relationship Id="rId5" Type="http://schemas.openxmlformats.org/officeDocument/2006/relationships/image" Target="../media/image143.tif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4" Type="http://schemas.openxmlformats.org/officeDocument/2006/relationships/image" Target="../media/image145.tiff"/><Relationship Id="rId5" Type="http://schemas.openxmlformats.org/officeDocument/2006/relationships/image" Target="../media/image146.tiff"/><Relationship Id="rId6" Type="http://schemas.openxmlformats.org/officeDocument/2006/relationships/image" Target="../media/image147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0" Type="http://schemas.openxmlformats.org/officeDocument/2006/relationships/image" Target="../media/image21.png"/><Relationship Id="rId11" Type="http://schemas.microsoft.com/office/2007/relationships/hdphoto" Target="../media/hdphoto4.wdp"/><Relationship Id="rId12" Type="http://schemas.openxmlformats.org/officeDocument/2006/relationships/image" Target="../media/image22.png"/><Relationship Id="rId13" Type="http://schemas.microsoft.com/office/2007/relationships/hdphoto" Target="../media/hdphoto5.wdp"/><Relationship Id="rId14" Type="http://schemas.openxmlformats.org/officeDocument/2006/relationships/image" Target="../media/image23.png"/><Relationship Id="rId15" Type="http://schemas.microsoft.com/office/2007/relationships/hdphoto" Target="../media/hdphoto6.wdp"/><Relationship Id="rId16" Type="http://schemas.openxmlformats.org/officeDocument/2006/relationships/image" Target="../media/image24.png"/><Relationship Id="rId17" Type="http://schemas.microsoft.com/office/2007/relationships/hdphoto" Target="../media/hdphoto7.wdp"/><Relationship Id="rId18" Type="http://schemas.openxmlformats.org/officeDocument/2006/relationships/image" Target="../media/image25.png"/><Relationship Id="rId19" Type="http://schemas.microsoft.com/office/2007/relationships/hdphoto" Target="../media/hdphoto8.wdp"/><Relationship Id="rId60" Type="http://schemas.microsoft.com/office/2007/relationships/hdphoto" Target="../media/hdphoto28.wdp"/><Relationship Id="rId61" Type="http://schemas.openxmlformats.org/officeDocument/2006/relationships/image" Target="../media/image47.png"/><Relationship Id="rId62" Type="http://schemas.microsoft.com/office/2007/relationships/hdphoto" Target="../media/hdphoto29.wdp"/><Relationship Id="rId63" Type="http://schemas.openxmlformats.org/officeDocument/2006/relationships/image" Target="../media/image48.tiff"/><Relationship Id="rId64" Type="http://schemas.openxmlformats.org/officeDocument/2006/relationships/image" Target="../media/image49.png"/><Relationship Id="rId65" Type="http://schemas.microsoft.com/office/2007/relationships/hdphoto" Target="../media/hdphoto30.wdp"/><Relationship Id="rId66" Type="http://schemas.openxmlformats.org/officeDocument/2006/relationships/image" Target="../media/image50.png"/><Relationship Id="rId67" Type="http://schemas.microsoft.com/office/2007/relationships/hdphoto" Target="../media/hdphoto31.wdp"/><Relationship Id="rId68" Type="http://schemas.openxmlformats.org/officeDocument/2006/relationships/image" Target="../media/image51.png"/><Relationship Id="rId69" Type="http://schemas.microsoft.com/office/2007/relationships/hdphoto" Target="../media/hdphoto32.wdp"/><Relationship Id="rId120" Type="http://schemas.microsoft.com/office/2007/relationships/hdphoto" Target="../media/hdphoto57.wdp"/><Relationship Id="rId121" Type="http://schemas.openxmlformats.org/officeDocument/2006/relationships/image" Target="../media/image78.png"/><Relationship Id="rId122" Type="http://schemas.microsoft.com/office/2007/relationships/hdphoto" Target="../media/hdphoto58.wdp"/><Relationship Id="rId123" Type="http://schemas.openxmlformats.org/officeDocument/2006/relationships/image" Target="../media/image79.png"/><Relationship Id="rId124" Type="http://schemas.microsoft.com/office/2007/relationships/hdphoto" Target="../media/hdphoto59.wdp"/><Relationship Id="rId125" Type="http://schemas.openxmlformats.org/officeDocument/2006/relationships/image" Target="../media/image80.png"/><Relationship Id="rId126" Type="http://schemas.microsoft.com/office/2007/relationships/hdphoto" Target="../media/hdphoto60.wdp"/><Relationship Id="rId127" Type="http://schemas.openxmlformats.org/officeDocument/2006/relationships/image" Target="../media/image81.png"/><Relationship Id="rId128" Type="http://schemas.microsoft.com/office/2007/relationships/hdphoto" Target="../media/hdphoto61.wdp"/><Relationship Id="rId129" Type="http://schemas.openxmlformats.org/officeDocument/2006/relationships/image" Target="../media/image82.png"/><Relationship Id="rId40" Type="http://schemas.microsoft.com/office/2007/relationships/hdphoto" Target="../media/hdphoto18.wdp"/><Relationship Id="rId41" Type="http://schemas.openxmlformats.org/officeDocument/2006/relationships/image" Target="../media/image37.png"/><Relationship Id="rId42" Type="http://schemas.microsoft.com/office/2007/relationships/hdphoto" Target="../media/hdphoto19.wdp"/><Relationship Id="rId90" Type="http://schemas.openxmlformats.org/officeDocument/2006/relationships/image" Target="../media/image62.png"/><Relationship Id="rId91" Type="http://schemas.microsoft.com/office/2007/relationships/hdphoto" Target="../media/hdphoto43.wdp"/><Relationship Id="rId92" Type="http://schemas.openxmlformats.org/officeDocument/2006/relationships/image" Target="../media/image63.png"/><Relationship Id="rId93" Type="http://schemas.microsoft.com/office/2007/relationships/hdphoto" Target="../media/hdphoto44.wdp"/><Relationship Id="rId94" Type="http://schemas.openxmlformats.org/officeDocument/2006/relationships/image" Target="../media/image64.png"/><Relationship Id="rId95" Type="http://schemas.microsoft.com/office/2007/relationships/hdphoto" Target="../media/hdphoto45.wdp"/><Relationship Id="rId96" Type="http://schemas.openxmlformats.org/officeDocument/2006/relationships/image" Target="../media/image65.png"/><Relationship Id="rId101" Type="http://schemas.microsoft.com/office/2007/relationships/hdphoto" Target="../media/hdphoto48.wdp"/><Relationship Id="rId102" Type="http://schemas.openxmlformats.org/officeDocument/2006/relationships/image" Target="../media/image68.png"/><Relationship Id="rId103" Type="http://schemas.microsoft.com/office/2007/relationships/hdphoto" Target="../media/hdphoto49.wdp"/><Relationship Id="rId104" Type="http://schemas.openxmlformats.org/officeDocument/2006/relationships/image" Target="../media/image69.tiff"/><Relationship Id="rId105" Type="http://schemas.openxmlformats.org/officeDocument/2006/relationships/image" Target="../media/image70.png"/><Relationship Id="rId106" Type="http://schemas.microsoft.com/office/2007/relationships/hdphoto" Target="../media/hdphoto50.wdp"/><Relationship Id="rId107" Type="http://schemas.openxmlformats.org/officeDocument/2006/relationships/image" Target="../media/image71.png"/><Relationship Id="rId108" Type="http://schemas.microsoft.com/office/2007/relationships/hdphoto" Target="../media/hdphoto51.wdp"/><Relationship Id="rId109" Type="http://schemas.openxmlformats.org/officeDocument/2006/relationships/image" Target="../media/image72.png"/><Relationship Id="rId97" Type="http://schemas.microsoft.com/office/2007/relationships/hdphoto" Target="../media/hdphoto46.wdp"/><Relationship Id="rId98" Type="http://schemas.openxmlformats.org/officeDocument/2006/relationships/image" Target="../media/image66.png"/><Relationship Id="rId99" Type="http://schemas.microsoft.com/office/2007/relationships/hdphoto" Target="../media/hdphoto47.wdp"/><Relationship Id="rId43" Type="http://schemas.openxmlformats.org/officeDocument/2006/relationships/image" Target="../media/image38.png"/><Relationship Id="rId44" Type="http://schemas.microsoft.com/office/2007/relationships/hdphoto" Target="../media/hdphoto20.wdp"/><Relationship Id="rId45" Type="http://schemas.openxmlformats.org/officeDocument/2006/relationships/image" Target="../media/image39.png"/><Relationship Id="rId46" Type="http://schemas.microsoft.com/office/2007/relationships/hdphoto" Target="../media/hdphoto21.wdp"/><Relationship Id="rId47" Type="http://schemas.openxmlformats.org/officeDocument/2006/relationships/image" Target="../media/image40.png"/><Relationship Id="rId48" Type="http://schemas.microsoft.com/office/2007/relationships/hdphoto" Target="../media/hdphoto22.wdp"/><Relationship Id="rId49" Type="http://schemas.openxmlformats.org/officeDocument/2006/relationships/image" Target="../media/image41.png"/><Relationship Id="rId100" Type="http://schemas.openxmlformats.org/officeDocument/2006/relationships/image" Target="../media/image67.png"/><Relationship Id="rId150" Type="http://schemas.openxmlformats.org/officeDocument/2006/relationships/image" Target="../media/image93.png"/><Relationship Id="rId151" Type="http://schemas.microsoft.com/office/2007/relationships/hdphoto" Target="../media/hdphoto72.wdp"/><Relationship Id="rId20" Type="http://schemas.openxmlformats.org/officeDocument/2006/relationships/image" Target="../media/image26.png"/><Relationship Id="rId21" Type="http://schemas.microsoft.com/office/2007/relationships/hdphoto" Target="../media/hdphoto9.wdp"/><Relationship Id="rId22" Type="http://schemas.openxmlformats.org/officeDocument/2006/relationships/image" Target="../media/image27.png"/><Relationship Id="rId70" Type="http://schemas.openxmlformats.org/officeDocument/2006/relationships/image" Target="../media/image52.png"/><Relationship Id="rId71" Type="http://schemas.microsoft.com/office/2007/relationships/hdphoto" Target="../media/hdphoto33.wdp"/><Relationship Id="rId72" Type="http://schemas.openxmlformats.org/officeDocument/2006/relationships/image" Target="../media/image53.png"/><Relationship Id="rId73" Type="http://schemas.microsoft.com/office/2007/relationships/hdphoto" Target="../media/hdphoto34.wdp"/><Relationship Id="rId74" Type="http://schemas.openxmlformats.org/officeDocument/2006/relationships/image" Target="../media/image54.png"/><Relationship Id="rId75" Type="http://schemas.microsoft.com/office/2007/relationships/hdphoto" Target="../media/hdphoto35.wdp"/><Relationship Id="rId76" Type="http://schemas.openxmlformats.org/officeDocument/2006/relationships/image" Target="../media/image55.png"/><Relationship Id="rId77" Type="http://schemas.microsoft.com/office/2007/relationships/hdphoto" Target="../media/hdphoto36.wdp"/><Relationship Id="rId78" Type="http://schemas.openxmlformats.org/officeDocument/2006/relationships/image" Target="../media/image56.png"/><Relationship Id="rId79" Type="http://schemas.microsoft.com/office/2007/relationships/hdphoto" Target="../media/hdphoto37.wdp"/><Relationship Id="rId23" Type="http://schemas.microsoft.com/office/2007/relationships/hdphoto" Target="../media/hdphoto10.wdp"/><Relationship Id="rId24" Type="http://schemas.openxmlformats.org/officeDocument/2006/relationships/image" Target="../media/image28.png"/><Relationship Id="rId25" Type="http://schemas.microsoft.com/office/2007/relationships/hdphoto" Target="../media/hdphoto11.wdp"/><Relationship Id="rId26" Type="http://schemas.openxmlformats.org/officeDocument/2006/relationships/image" Target="../media/image29.png"/><Relationship Id="rId27" Type="http://schemas.microsoft.com/office/2007/relationships/hdphoto" Target="../media/hdphoto12.wdp"/><Relationship Id="rId28" Type="http://schemas.openxmlformats.org/officeDocument/2006/relationships/image" Target="../media/image30.png"/><Relationship Id="rId29" Type="http://schemas.microsoft.com/office/2007/relationships/hdphoto" Target="../media/hdphoto13.wdp"/><Relationship Id="rId130" Type="http://schemas.microsoft.com/office/2007/relationships/hdphoto" Target="../media/hdphoto62.wdp"/><Relationship Id="rId131" Type="http://schemas.openxmlformats.org/officeDocument/2006/relationships/image" Target="../media/image83.png"/><Relationship Id="rId132" Type="http://schemas.microsoft.com/office/2007/relationships/hdphoto" Target="../media/hdphoto63.wdp"/><Relationship Id="rId133" Type="http://schemas.openxmlformats.org/officeDocument/2006/relationships/image" Target="../media/image84.png"/><Relationship Id="rId134" Type="http://schemas.microsoft.com/office/2007/relationships/hdphoto" Target="../media/hdphoto64.wdp"/><Relationship Id="rId135" Type="http://schemas.openxmlformats.org/officeDocument/2006/relationships/image" Target="../media/image85.png"/><Relationship Id="rId136" Type="http://schemas.microsoft.com/office/2007/relationships/hdphoto" Target="../media/hdphoto65.wdp"/><Relationship Id="rId137" Type="http://schemas.openxmlformats.org/officeDocument/2006/relationships/image" Target="../media/image86.png"/><Relationship Id="rId138" Type="http://schemas.microsoft.com/office/2007/relationships/hdphoto" Target="../media/hdphoto66.wdp"/><Relationship Id="rId139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microsoft.com/office/2007/relationships/hdphoto" Target="../media/hdphoto1.wdp"/><Relationship Id="rId5" Type="http://schemas.openxmlformats.org/officeDocument/2006/relationships/image" Target="../media/image18.png"/><Relationship Id="rId6" Type="http://schemas.microsoft.com/office/2007/relationships/hdphoto" Target="../media/hdphoto2.wdp"/><Relationship Id="rId7" Type="http://schemas.openxmlformats.org/officeDocument/2006/relationships/image" Target="../media/image19.tiff"/><Relationship Id="rId8" Type="http://schemas.openxmlformats.org/officeDocument/2006/relationships/image" Target="../media/image20.png"/><Relationship Id="rId9" Type="http://schemas.microsoft.com/office/2007/relationships/hdphoto" Target="../media/hdphoto3.wdp"/><Relationship Id="rId50" Type="http://schemas.microsoft.com/office/2007/relationships/hdphoto" Target="../media/hdphoto23.wdp"/><Relationship Id="rId51" Type="http://schemas.openxmlformats.org/officeDocument/2006/relationships/image" Target="../media/image42.png"/><Relationship Id="rId52" Type="http://schemas.microsoft.com/office/2007/relationships/hdphoto" Target="../media/hdphoto24.wdp"/><Relationship Id="rId53" Type="http://schemas.openxmlformats.org/officeDocument/2006/relationships/image" Target="../media/image43.png"/><Relationship Id="rId54" Type="http://schemas.microsoft.com/office/2007/relationships/hdphoto" Target="../media/hdphoto25.wdp"/><Relationship Id="rId55" Type="http://schemas.openxmlformats.org/officeDocument/2006/relationships/image" Target="../media/image44.png"/><Relationship Id="rId56" Type="http://schemas.microsoft.com/office/2007/relationships/hdphoto" Target="../media/hdphoto26.wdp"/><Relationship Id="rId57" Type="http://schemas.openxmlformats.org/officeDocument/2006/relationships/image" Target="../media/image45.png"/><Relationship Id="rId58" Type="http://schemas.microsoft.com/office/2007/relationships/hdphoto" Target="../media/hdphoto27.wdp"/><Relationship Id="rId59" Type="http://schemas.openxmlformats.org/officeDocument/2006/relationships/image" Target="../media/image46.png"/><Relationship Id="rId110" Type="http://schemas.microsoft.com/office/2007/relationships/hdphoto" Target="../media/hdphoto52.wdp"/><Relationship Id="rId111" Type="http://schemas.openxmlformats.org/officeDocument/2006/relationships/image" Target="../media/image73.png"/><Relationship Id="rId112" Type="http://schemas.microsoft.com/office/2007/relationships/hdphoto" Target="../media/hdphoto53.wdp"/><Relationship Id="rId113" Type="http://schemas.openxmlformats.org/officeDocument/2006/relationships/image" Target="../media/image74.png"/><Relationship Id="rId114" Type="http://schemas.microsoft.com/office/2007/relationships/hdphoto" Target="../media/hdphoto54.wdp"/><Relationship Id="rId115" Type="http://schemas.openxmlformats.org/officeDocument/2006/relationships/image" Target="../media/image75.png"/><Relationship Id="rId116" Type="http://schemas.microsoft.com/office/2007/relationships/hdphoto" Target="../media/hdphoto55.wdp"/><Relationship Id="rId117" Type="http://schemas.openxmlformats.org/officeDocument/2006/relationships/image" Target="../media/image76.png"/><Relationship Id="rId118" Type="http://schemas.microsoft.com/office/2007/relationships/hdphoto" Target="../media/hdphoto56.wdp"/><Relationship Id="rId119" Type="http://schemas.openxmlformats.org/officeDocument/2006/relationships/image" Target="../media/image77.png"/><Relationship Id="rId30" Type="http://schemas.openxmlformats.org/officeDocument/2006/relationships/image" Target="../media/image31.png"/><Relationship Id="rId31" Type="http://schemas.microsoft.com/office/2007/relationships/hdphoto" Target="../media/hdphoto14.wdp"/><Relationship Id="rId32" Type="http://schemas.openxmlformats.org/officeDocument/2006/relationships/image" Target="../media/image32.png"/><Relationship Id="rId33" Type="http://schemas.openxmlformats.org/officeDocument/2006/relationships/image" Target="../media/image33.png"/><Relationship Id="rId34" Type="http://schemas.microsoft.com/office/2007/relationships/hdphoto" Target="../media/hdphoto15.wdp"/><Relationship Id="rId35" Type="http://schemas.openxmlformats.org/officeDocument/2006/relationships/image" Target="../media/image34.png"/><Relationship Id="rId36" Type="http://schemas.microsoft.com/office/2007/relationships/hdphoto" Target="../media/hdphoto16.wdp"/><Relationship Id="rId37" Type="http://schemas.openxmlformats.org/officeDocument/2006/relationships/image" Target="../media/image35.png"/><Relationship Id="rId38" Type="http://schemas.microsoft.com/office/2007/relationships/hdphoto" Target="../media/hdphoto17.wdp"/><Relationship Id="rId39" Type="http://schemas.openxmlformats.org/officeDocument/2006/relationships/image" Target="../media/image36.png"/><Relationship Id="rId80" Type="http://schemas.openxmlformats.org/officeDocument/2006/relationships/image" Target="../media/image57.png"/><Relationship Id="rId81" Type="http://schemas.microsoft.com/office/2007/relationships/hdphoto" Target="../media/hdphoto38.wdp"/><Relationship Id="rId82" Type="http://schemas.openxmlformats.org/officeDocument/2006/relationships/image" Target="../media/image58.png"/><Relationship Id="rId83" Type="http://schemas.microsoft.com/office/2007/relationships/hdphoto" Target="../media/hdphoto39.wdp"/><Relationship Id="rId84" Type="http://schemas.openxmlformats.org/officeDocument/2006/relationships/image" Target="../media/image59.png"/><Relationship Id="rId85" Type="http://schemas.microsoft.com/office/2007/relationships/hdphoto" Target="../media/hdphoto40.wdp"/><Relationship Id="rId86" Type="http://schemas.openxmlformats.org/officeDocument/2006/relationships/image" Target="../media/image60.png"/><Relationship Id="rId87" Type="http://schemas.microsoft.com/office/2007/relationships/hdphoto" Target="../media/hdphoto41.wdp"/><Relationship Id="rId88" Type="http://schemas.openxmlformats.org/officeDocument/2006/relationships/image" Target="../media/image61.png"/><Relationship Id="rId89" Type="http://schemas.microsoft.com/office/2007/relationships/hdphoto" Target="../media/hdphoto42.wdp"/><Relationship Id="rId140" Type="http://schemas.microsoft.com/office/2007/relationships/hdphoto" Target="../media/hdphoto67.wdp"/><Relationship Id="rId141" Type="http://schemas.openxmlformats.org/officeDocument/2006/relationships/image" Target="../media/image88.png"/><Relationship Id="rId142" Type="http://schemas.microsoft.com/office/2007/relationships/hdphoto" Target="../media/hdphoto68.wdp"/><Relationship Id="rId143" Type="http://schemas.openxmlformats.org/officeDocument/2006/relationships/image" Target="../media/image89.png"/><Relationship Id="rId144" Type="http://schemas.microsoft.com/office/2007/relationships/hdphoto" Target="../media/hdphoto69.wdp"/><Relationship Id="rId145" Type="http://schemas.openxmlformats.org/officeDocument/2006/relationships/image" Target="../media/image90.png"/><Relationship Id="rId146" Type="http://schemas.microsoft.com/office/2007/relationships/hdphoto" Target="../media/hdphoto70.wdp"/><Relationship Id="rId147" Type="http://schemas.openxmlformats.org/officeDocument/2006/relationships/image" Target="../media/image91.png"/><Relationship Id="rId148" Type="http://schemas.microsoft.com/office/2007/relationships/hdphoto" Target="../media/hdphoto71.wdp"/><Relationship Id="rId149" Type="http://schemas.openxmlformats.org/officeDocument/2006/relationships/image" Target="../media/image9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9" y="758826"/>
            <a:ext cx="3006725" cy="115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</p:pic>
      <p:sp>
        <p:nvSpPr>
          <p:cNvPr id="22532" name="CasellaDiTesto 6"/>
          <p:cNvSpPr txBox="1">
            <a:spLocks noChangeArrowheads="1"/>
          </p:cNvSpPr>
          <p:nvPr/>
        </p:nvSpPr>
        <p:spPr bwMode="auto">
          <a:xfrm>
            <a:off x="2967039" y="2130040"/>
            <a:ext cx="6257925" cy="74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133" dirty="0">
                <a:solidFill>
                  <a:srgbClr val="FFFFFF"/>
                </a:solidFill>
              </a:rPr>
              <a:t>Dipartimento di Scienze Biomolecolari, Genomiche e Cellulari</a:t>
            </a:r>
          </a:p>
        </p:txBody>
      </p:sp>
      <p:sp>
        <p:nvSpPr>
          <p:cNvPr id="22533" name="CasellaDiTesto 5"/>
          <p:cNvSpPr txBox="1">
            <a:spLocks noChangeArrowheads="1"/>
          </p:cNvSpPr>
          <p:nvPr/>
        </p:nvSpPr>
        <p:spPr bwMode="auto">
          <a:xfrm>
            <a:off x="2334769" y="3204388"/>
            <a:ext cx="75224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it-IT" altLang="it-IT" sz="2400" b="1" dirty="0">
                <a:solidFill>
                  <a:srgbClr val="FFFFFF"/>
                </a:solidFill>
              </a:rPr>
              <a:t>Evaluation of COMP (</a:t>
            </a:r>
            <a:r>
              <a:rPr lang="it-IT" altLang="it-IT" sz="2400" b="1" dirty="0" err="1">
                <a:solidFill>
                  <a:srgbClr val="FFFFFF"/>
                </a:solidFill>
              </a:rPr>
              <a:t>Cartilage</a:t>
            </a:r>
            <a:r>
              <a:rPr lang="it-IT" altLang="it-IT" sz="2400" b="1" dirty="0">
                <a:solidFill>
                  <a:srgbClr val="FFFFFF"/>
                </a:solidFill>
              </a:rPr>
              <a:t> </a:t>
            </a:r>
            <a:r>
              <a:rPr lang="it-IT" altLang="it-IT" sz="2400" b="1" dirty="0" err="1">
                <a:solidFill>
                  <a:srgbClr val="FFFFFF"/>
                </a:solidFill>
              </a:rPr>
              <a:t>Oligomeric</a:t>
            </a:r>
            <a:r>
              <a:rPr lang="it-IT" altLang="it-IT" sz="2400" b="1" dirty="0">
                <a:solidFill>
                  <a:srgbClr val="FFFFFF"/>
                </a:solidFill>
              </a:rPr>
              <a:t> Matrix </a:t>
            </a:r>
            <a:r>
              <a:rPr lang="it-IT" altLang="it-IT" sz="2400" b="1" dirty="0" err="1">
                <a:solidFill>
                  <a:srgbClr val="FFFFFF"/>
                </a:solidFill>
              </a:rPr>
              <a:t>Protein</a:t>
            </a:r>
            <a:r>
              <a:rPr lang="it-IT" altLang="it-IT" sz="2400" b="1" dirty="0">
                <a:solidFill>
                  <a:srgbClr val="FFFFFF"/>
                </a:solidFill>
              </a:rPr>
              <a:t>) </a:t>
            </a:r>
            <a:r>
              <a:rPr lang="it-IT" altLang="it-IT" sz="2400" b="1" dirty="0" err="1">
                <a:solidFill>
                  <a:srgbClr val="FFFFFF"/>
                </a:solidFill>
              </a:rPr>
              <a:t>as</a:t>
            </a:r>
            <a:r>
              <a:rPr lang="it-IT" altLang="it-IT" sz="2400" b="1" dirty="0">
                <a:solidFill>
                  <a:srgbClr val="FFFFFF"/>
                </a:solidFill>
              </a:rPr>
              <a:t> marker </a:t>
            </a:r>
            <a:r>
              <a:rPr lang="it-IT" altLang="it-IT" sz="2400" b="1" dirty="0" err="1">
                <a:solidFill>
                  <a:srgbClr val="FFFFFF"/>
                </a:solidFill>
              </a:rPr>
              <a:t>enhancement</a:t>
            </a:r>
            <a:r>
              <a:rPr lang="it-IT" altLang="it-IT" sz="2400" b="1" dirty="0">
                <a:solidFill>
                  <a:srgbClr val="FFFFFF"/>
                </a:solidFill>
              </a:rPr>
              <a:t> in </a:t>
            </a:r>
            <a:r>
              <a:rPr lang="it-IT" altLang="it-IT" sz="2400" b="1" dirty="0" err="1">
                <a:solidFill>
                  <a:srgbClr val="FFFFFF"/>
                </a:solidFill>
              </a:rPr>
              <a:t>different</a:t>
            </a:r>
            <a:r>
              <a:rPr lang="it-IT" altLang="it-IT" sz="2400" b="1" dirty="0">
                <a:solidFill>
                  <a:srgbClr val="FFFFFF"/>
                </a:solidFill>
              </a:rPr>
              <a:t> </a:t>
            </a:r>
            <a:r>
              <a:rPr lang="it-IT" altLang="it-IT" sz="2400" b="1" dirty="0" err="1">
                <a:solidFill>
                  <a:srgbClr val="FFFFFF"/>
                </a:solidFill>
              </a:rPr>
              <a:t>tumor</a:t>
            </a:r>
            <a:r>
              <a:rPr lang="it-IT" altLang="it-IT" sz="2400" b="1" dirty="0">
                <a:solidFill>
                  <a:srgbClr val="FFFFFF"/>
                </a:solidFill>
              </a:rPr>
              <a:t> </a:t>
            </a:r>
            <a:r>
              <a:rPr lang="it-IT" altLang="it-IT" sz="2400" b="1" dirty="0" err="1">
                <a:solidFill>
                  <a:srgbClr val="FFFFFF"/>
                </a:solidFill>
              </a:rPr>
              <a:t>types</a:t>
            </a:r>
            <a:r>
              <a:rPr lang="it-IT" altLang="it-IT" sz="2400" b="1" dirty="0">
                <a:solidFill>
                  <a:srgbClr val="FFFFFF"/>
                </a:solidFill>
              </a:rPr>
              <a:t> </a:t>
            </a:r>
            <a:r>
              <a:rPr lang="it-IT" altLang="it-IT" sz="2400" b="1" dirty="0" err="1">
                <a:solidFill>
                  <a:srgbClr val="FFFFFF"/>
                </a:solidFill>
              </a:rPr>
              <a:t>through</a:t>
            </a:r>
            <a:r>
              <a:rPr lang="it-IT" altLang="it-IT" sz="2400" b="1" dirty="0">
                <a:solidFill>
                  <a:srgbClr val="FFFFFF"/>
                </a:solidFill>
              </a:rPr>
              <a:t> the use of </a:t>
            </a:r>
            <a:r>
              <a:rPr lang="it-IT" altLang="it-IT" sz="2400" b="1" dirty="0" err="1">
                <a:solidFill>
                  <a:srgbClr val="FFFFFF"/>
                </a:solidFill>
              </a:rPr>
              <a:t>monoclonal</a:t>
            </a:r>
            <a:r>
              <a:rPr lang="it-IT" altLang="it-IT" sz="2400" b="1" dirty="0">
                <a:solidFill>
                  <a:srgbClr val="FFFFFF"/>
                </a:solidFill>
              </a:rPr>
              <a:t> </a:t>
            </a:r>
            <a:r>
              <a:rPr lang="it-IT" altLang="it-IT" sz="2400" b="1" dirty="0" err="1">
                <a:solidFill>
                  <a:srgbClr val="FFFFFF"/>
                </a:solidFill>
              </a:rPr>
              <a:t>antibodies</a:t>
            </a:r>
            <a:endParaRPr lang="it-IT" altLang="it-IT" sz="2400" b="1" dirty="0">
              <a:solidFill>
                <a:srgbClr val="FFFFFF"/>
              </a:solidFill>
            </a:endParaRPr>
          </a:p>
        </p:txBody>
      </p:sp>
      <p:sp>
        <p:nvSpPr>
          <p:cNvPr id="22534" name="CasellaDiTesto 7"/>
          <p:cNvSpPr txBox="1">
            <a:spLocks noChangeArrowheads="1"/>
          </p:cNvSpPr>
          <p:nvPr/>
        </p:nvSpPr>
        <p:spPr bwMode="auto">
          <a:xfrm>
            <a:off x="2276161" y="5011341"/>
            <a:ext cx="23164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FFFFFF"/>
                </a:solidFill>
              </a:rPr>
              <a:t>Laureando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600" dirty="0">
                <a:solidFill>
                  <a:srgbClr val="FFFFFF"/>
                </a:solidFill>
              </a:rPr>
              <a:t>Cristofaro Debora</a:t>
            </a:r>
          </a:p>
        </p:txBody>
      </p:sp>
      <p:sp>
        <p:nvSpPr>
          <p:cNvPr id="22535" name="CasellaDiTesto 8"/>
          <p:cNvSpPr txBox="1">
            <a:spLocks noChangeArrowheads="1"/>
          </p:cNvSpPr>
          <p:nvPr/>
        </p:nvSpPr>
        <p:spPr bwMode="auto">
          <a:xfrm>
            <a:off x="8472933" y="5011340"/>
            <a:ext cx="2768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FFFFFF"/>
                </a:solidFill>
              </a:rPr>
              <a:t>Relatore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600" dirty="0">
                <a:solidFill>
                  <a:srgbClr val="FFFFFF"/>
                </a:solidFill>
              </a:rPr>
              <a:t>Prof. </a:t>
            </a:r>
            <a:r>
              <a:rPr lang="it-IT" altLang="it-IT" sz="1600" dirty="0" err="1">
                <a:solidFill>
                  <a:srgbClr val="FFFFFF"/>
                </a:solidFill>
              </a:rPr>
              <a:t>Perris</a:t>
            </a:r>
            <a:r>
              <a:rPr lang="it-IT" altLang="it-IT" sz="1600" dirty="0">
                <a:solidFill>
                  <a:srgbClr val="FFFFFF"/>
                </a:solidFill>
              </a:rPr>
              <a:t> Roberto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FFFFFF"/>
                </a:solidFill>
              </a:rPr>
              <a:t>Correlatore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600" dirty="0">
                <a:solidFill>
                  <a:srgbClr val="FFFFFF"/>
                </a:solidFill>
              </a:rPr>
              <a:t>Dott.ssa Boiardi Erika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2000" dirty="0">
              <a:solidFill>
                <a:srgbClr val="FFFFFF"/>
              </a:solidFill>
            </a:endParaRPr>
          </a:p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163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 descr="../../../var/folders/wm/hpgblz813hlc903f8nn2v_3h0000gn/T/TemporaryItems/NSIRD_screencaptureui_OtUp6W/Schermata%202023-04-06%20alle%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" t="4852" r="191" b="-111"/>
          <a:stretch/>
        </p:blipFill>
        <p:spPr bwMode="auto">
          <a:xfrm>
            <a:off x="219542" y="192234"/>
            <a:ext cx="11724807" cy="235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magine 17" descr="../../../var/folders/wm/hpgblz813hlc903f8nn2v_3h0000gn/T/TemporaryItems/NSIRD_screencaptureui_9xesrc/Schermata%202023-04-06%20alle%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6" t="2399" r="1373" b="2604"/>
          <a:stretch/>
        </p:blipFill>
        <p:spPr bwMode="auto">
          <a:xfrm>
            <a:off x="219542" y="2728911"/>
            <a:ext cx="7181384" cy="4086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/>
          <p:cNvSpPr txBox="1"/>
          <p:nvPr/>
        </p:nvSpPr>
        <p:spPr>
          <a:xfrm>
            <a:off x="8443913" y="3786188"/>
            <a:ext cx="3156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Permeabilised</a:t>
            </a:r>
            <a:r>
              <a:rPr lang="it-IT" sz="2000" dirty="0" smtClean="0"/>
              <a:t> (</a:t>
            </a:r>
            <a:r>
              <a:rPr lang="it-IT" sz="2000" dirty="0" err="1" smtClean="0"/>
              <a:t>Triton</a:t>
            </a:r>
            <a:r>
              <a:rPr lang="it-IT" sz="2000" dirty="0" smtClean="0"/>
              <a:t> X-100) and non </a:t>
            </a:r>
            <a:r>
              <a:rPr lang="it-IT" sz="2000" dirty="0" err="1" smtClean="0"/>
              <a:t>permeabilised</a:t>
            </a:r>
            <a:r>
              <a:rPr lang="it-IT" sz="2000" dirty="0" smtClean="0"/>
              <a:t> </a:t>
            </a:r>
            <a:r>
              <a:rPr lang="it-IT" sz="2000" dirty="0" err="1" smtClean="0"/>
              <a:t>Immunocytochemistry</a:t>
            </a:r>
            <a:r>
              <a:rPr lang="it-IT" sz="2000" dirty="0" smtClean="0"/>
              <a:t> in sarcoma </a:t>
            </a:r>
            <a:r>
              <a:rPr lang="it-IT" sz="2000" dirty="0" err="1" smtClean="0"/>
              <a:t>cell</a:t>
            </a:r>
            <a:r>
              <a:rPr lang="it-IT" sz="2000" dirty="0" smtClean="0"/>
              <a:t> </a:t>
            </a:r>
            <a:r>
              <a:rPr lang="it-IT" sz="2000" dirty="0" err="1" smtClean="0"/>
              <a:t>lines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30048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81" y="1714500"/>
            <a:ext cx="1799904" cy="163855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485" y="3358032"/>
            <a:ext cx="1794943" cy="169078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3" y="18737"/>
            <a:ext cx="1804108" cy="169576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2"/>
          <a:stretch/>
        </p:blipFill>
        <p:spPr>
          <a:xfrm>
            <a:off x="122581" y="3326423"/>
            <a:ext cx="1799904" cy="172239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485" y="4991601"/>
            <a:ext cx="1794943" cy="169576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428" y="1728788"/>
            <a:ext cx="1799904" cy="163855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82" y="5048814"/>
            <a:ext cx="1799904" cy="164268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485" y="1728788"/>
            <a:ext cx="1794943" cy="163855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981" y="3367338"/>
            <a:ext cx="1823351" cy="1681475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428" y="4987467"/>
            <a:ext cx="1799904" cy="169369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790638" y="176861"/>
            <a:ext cx="2787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Extracellular</a:t>
            </a:r>
            <a:r>
              <a:rPr lang="it-IT" sz="2400" dirty="0" smtClean="0"/>
              <a:t> </a:t>
            </a:r>
            <a:r>
              <a:rPr lang="it-IT" sz="2400" dirty="0" err="1" smtClean="0"/>
              <a:t>cell</a:t>
            </a:r>
            <a:r>
              <a:rPr lang="it-IT" sz="2400" dirty="0" smtClean="0"/>
              <a:t> Flow </a:t>
            </a:r>
            <a:r>
              <a:rPr lang="it-IT" sz="2400" dirty="0" err="1" smtClean="0"/>
              <a:t>cytofluorimetry</a:t>
            </a:r>
            <a:endParaRPr lang="it-IT" sz="2400" dirty="0" smtClean="0"/>
          </a:p>
          <a:p>
            <a:endParaRPr lang="it-IT" sz="2400" dirty="0"/>
          </a:p>
        </p:txBody>
      </p:sp>
      <p:grpSp>
        <p:nvGrpSpPr>
          <p:cNvPr id="29" name="Gruppo 28"/>
          <p:cNvGrpSpPr/>
          <p:nvPr/>
        </p:nvGrpSpPr>
        <p:grpSpPr>
          <a:xfrm>
            <a:off x="6626622" y="15667"/>
            <a:ext cx="5450488" cy="6665493"/>
            <a:chOff x="7119724" y="15667"/>
            <a:chExt cx="5043114" cy="6665493"/>
          </a:xfrm>
        </p:grpSpPr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724" y="1728789"/>
              <a:ext cx="1588436" cy="1679404"/>
            </a:xfrm>
            <a:prstGeom prst="rect">
              <a:avLst/>
            </a:prstGeom>
          </p:spPr>
        </p:pic>
        <p:pic>
          <p:nvPicPr>
            <p:cNvPr id="18" name="Immagine 1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1878" y="3411679"/>
              <a:ext cx="1656804" cy="1575787"/>
            </a:xfrm>
            <a:prstGeom prst="rect">
              <a:avLst/>
            </a:prstGeom>
          </p:spPr>
        </p:pic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848" y="15667"/>
              <a:ext cx="1672990" cy="1713121"/>
            </a:xfrm>
            <a:prstGeom prst="rect">
              <a:avLst/>
            </a:prstGeom>
          </p:spPr>
        </p:pic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9281" y="4960120"/>
              <a:ext cx="1610893" cy="1721040"/>
            </a:xfrm>
            <a:prstGeom prst="rect">
              <a:avLst/>
            </a:prstGeom>
          </p:spPr>
        </p:pic>
        <p:pic>
          <p:nvPicPr>
            <p:cNvPr id="22" name="Immagine 2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2607" y="3353050"/>
              <a:ext cx="1637487" cy="1635951"/>
            </a:xfrm>
            <a:prstGeom prst="rect">
              <a:avLst/>
            </a:prstGeom>
          </p:spPr>
        </p:pic>
        <p:pic>
          <p:nvPicPr>
            <p:cNvPr id="23" name="Immagine 2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4456" y="4954048"/>
              <a:ext cx="1724562" cy="1727112"/>
            </a:xfrm>
            <a:prstGeom prst="rect">
              <a:avLst/>
            </a:prstGeom>
          </p:spPr>
        </p:pic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2970" y="1728788"/>
              <a:ext cx="1726940" cy="1679405"/>
            </a:xfrm>
            <a:prstGeom prst="rect">
              <a:avLst/>
            </a:prstGeom>
          </p:spPr>
        </p:pic>
        <p:pic>
          <p:nvPicPr>
            <p:cNvPr id="25" name="Immagine 24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724" y="4960120"/>
              <a:ext cx="1704731" cy="1721040"/>
            </a:xfrm>
            <a:prstGeom prst="rect">
              <a:avLst/>
            </a:prstGeom>
          </p:spPr>
        </p:pic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8163" y="1714500"/>
              <a:ext cx="1750295" cy="1697485"/>
            </a:xfrm>
            <a:prstGeom prst="rect">
              <a:avLst/>
            </a:prstGeom>
          </p:spPr>
        </p:pic>
        <p:pic>
          <p:nvPicPr>
            <p:cNvPr id="27" name="Immagine 26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30" r="1197" b="-1"/>
            <a:stretch/>
          </p:blipFill>
          <p:spPr>
            <a:xfrm>
              <a:off x="10418682" y="3408193"/>
              <a:ext cx="1741228" cy="1579274"/>
            </a:xfrm>
            <a:prstGeom prst="rect">
              <a:avLst/>
            </a:prstGeom>
          </p:spPr>
        </p:pic>
      </p:grpSp>
      <p:sp>
        <p:nvSpPr>
          <p:cNvPr id="30" name="CasellaDiTesto 29"/>
          <p:cNvSpPr txBox="1"/>
          <p:nvPr/>
        </p:nvSpPr>
        <p:spPr>
          <a:xfrm>
            <a:off x="2200275" y="71123"/>
            <a:ext cx="1314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BT-20</a:t>
            </a:r>
            <a:endParaRPr lang="it-IT" sz="2000" b="1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8492836" y="64920"/>
            <a:ext cx="1694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smtClean="0"/>
              <a:t>MDA-MB-231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12019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magine 44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6="http://schemas.microsoft.com/office/drawing/2014/main" xmlns:lc="http://schemas.openxmlformats.org/drawingml/2006/lockedCanvas" id="{F306939A-018D-4414-B61E-0EC3AD48DD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75" t="28026" r="61353" b="25171"/>
          <a:stretch/>
        </p:blipFill>
        <p:spPr>
          <a:xfrm>
            <a:off x="86472" y="1681431"/>
            <a:ext cx="1572668" cy="1702719"/>
          </a:xfrm>
          <a:prstGeom prst="rect">
            <a:avLst/>
          </a:prstGeom>
        </p:spPr>
      </p:pic>
      <p:pic>
        <p:nvPicPr>
          <p:cNvPr id="46" name="Immagine 45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6="http://schemas.microsoft.com/office/drawing/2014/main" xmlns:lc="http://schemas.openxmlformats.org/drawingml/2006/lockedCanvas" id="{7B075955-7A55-4AF1-9F11-45B74A73AF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28" t="30612" r="61200" b="22585"/>
          <a:stretch/>
        </p:blipFill>
        <p:spPr>
          <a:xfrm>
            <a:off x="1637065" y="1703600"/>
            <a:ext cx="1581445" cy="1714587"/>
          </a:xfrm>
          <a:prstGeom prst="rect">
            <a:avLst/>
          </a:prstGeom>
        </p:spPr>
      </p:pic>
      <p:pic>
        <p:nvPicPr>
          <p:cNvPr id="47" name="Immagine 46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6="http://schemas.microsoft.com/office/drawing/2014/main" xmlns:lc="http://schemas.openxmlformats.org/drawingml/2006/lockedCanvas" id="{D4E167E3-1023-42B6-90D8-AD3020AE04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52" t="16871" r="61275" b="38095"/>
          <a:stretch/>
        </p:blipFill>
        <p:spPr>
          <a:xfrm>
            <a:off x="3207416" y="1703600"/>
            <a:ext cx="1520405" cy="1702719"/>
          </a:xfrm>
          <a:prstGeom prst="rect">
            <a:avLst/>
          </a:prstGeom>
        </p:spPr>
      </p:pic>
      <p:grpSp>
        <p:nvGrpSpPr>
          <p:cNvPr id="35" name="Gruppo 34"/>
          <p:cNvGrpSpPr/>
          <p:nvPr/>
        </p:nvGrpSpPr>
        <p:grpSpPr>
          <a:xfrm>
            <a:off x="84088" y="3375209"/>
            <a:ext cx="4638643" cy="3277722"/>
            <a:chOff x="-1988132" y="1920398"/>
            <a:chExt cx="6907276" cy="4368673"/>
          </a:xfrm>
        </p:grpSpPr>
        <p:pic>
          <p:nvPicPr>
            <p:cNvPr id="38" name="Immagine 37"/>
            <p:cNvPicPr>
              <a:picLocks noChangeAspect="1"/>
            </p:cNvPicPr>
            <p:nvPr/>
          </p:nvPicPr>
          <p:blipFill rotWithShape="1">
            <a:blip r:embed="rId5"/>
            <a:srcRect l="14005" t="35102" r="60893" b="18776"/>
            <a:stretch/>
          </p:blipFill>
          <p:spPr>
            <a:xfrm>
              <a:off x="2571837" y="1920398"/>
              <a:ext cx="2347307" cy="2285264"/>
            </a:xfrm>
            <a:prstGeom prst="rect">
              <a:avLst/>
            </a:prstGeom>
          </p:spPr>
        </p:pic>
        <p:pic>
          <p:nvPicPr>
            <p:cNvPr id="39" name="Immagine 38"/>
            <p:cNvPicPr>
              <a:picLocks noChangeAspect="1"/>
            </p:cNvPicPr>
            <p:nvPr/>
          </p:nvPicPr>
          <p:blipFill rotWithShape="1">
            <a:blip r:embed="rId6"/>
            <a:srcRect l="14005" t="27619" r="61352" b="26803"/>
            <a:stretch/>
          </p:blipFill>
          <p:spPr>
            <a:xfrm>
              <a:off x="-1988132" y="4117558"/>
              <a:ext cx="2450595" cy="2171513"/>
            </a:xfrm>
            <a:prstGeom prst="rect">
              <a:avLst/>
            </a:prstGeom>
          </p:spPr>
        </p:pic>
        <p:pic>
          <p:nvPicPr>
            <p:cNvPr id="40" name="Immagine 39"/>
            <p:cNvPicPr>
              <a:picLocks noChangeAspect="1"/>
            </p:cNvPicPr>
            <p:nvPr/>
          </p:nvPicPr>
          <p:blipFill rotWithShape="1">
            <a:blip r:embed="rId7"/>
            <a:srcRect l="13928" t="27755" r="61352" b="27619"/>
            <a:stretch/>
          </p:blipFill>
          <p:spPr>
            <a:xfrm>
              <a:off x="298424" y="4133376"/>
              <a:ext cx="2281929" cy="2139877"/>
            </a:xfrm>
            <a:prstGeom prst="rect">
              <a:avLst/>
            </a:prstGeom>
          </p:spPr>
        </p:pic>
        <p:pic>
          <p:nvPicPr>
            <p:cNvPr id="41" name="Immagine 40"/>
            <p:cNvPicPr>
              <a:picLocks noChangeAspect="1"/>
            </p:cNvPicPr>
            <p:nvPr/>
          </p:nvPicPr>
          <p:blipFill rotWithShape="1">
            <a:blip r:embed="rId8"/>
            <a:srcRect l="14158" t="38232" r="60969" b="16190"/>
            <a:stretch/>
          </p:blipFill>
          <p:spPr>
            <a:xfrm>
              <a:off x="2554732" y="4133376"/>
              <a:ext cx="2364410" cy="2139877"/>
            </a:xfrm>
            <a:prstGeom prst="rect">
              <a:avLst/>
            </a:prstGeom>
          </p:spPr>
        </p:pic>
      </p:grpSp>
      <p:pic>
        <p:nvPicPr>
          <p:cNvPr id="2" name="Immagin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2" y="55118"/>
            <a:ext cx="1623727" cy="170271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"/>
          <a:stretch/>
        </p:blipFill>
        <p:spPr>
          <a:xfrm>
            <a:off x="86472" y="3363341"/>
            <a:ext cx="1620047" cy="170918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850" y="3416316"/>
            <a:ext cx="1502414" cy="1619243"/>
          </a:xfrm>
          <a:prstGeom prst="rect">
            <a:avLst/>
          </a:prstGeom>
        </p:spPr>
      </p:pic>
      <p:grpSp>
        <p:nvGrpSpPr>
          <p:cNvPr id="15" name="Gruppo 14"/>
          <p:cNvGrpSpPr/>
          <p:nvPr/>
        </p:nvGrpSpPr>
        <p:grpSpPr>
          <a:xfrm>
            <a:off x="7205032" y="55118"/>
            <a:ext cx="4869478" cy="6597813"/>
            <a:chOff x="7290546" y="55118"/>
            <a:chExt cx="4783963" cy="6597813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6597" y="55118"/>
              <a:ext cx="1627912" cy="1657510"/>
            </a:xfrm>
            <a:prstGeom prst="rect">
              <a:avLst/>
            </a:prstGeom>
          </p:spPr>
        </p:pic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5111" y="1694368"/>
              <a:ext cx="1621078" cy="1650423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1004" y="3344791"/>
              <a:ext cx="1598243" cy="1551077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0546" y="1703600"/>
              <a:ext cx="1635419" cy="1650424"/>
            </a:xfrm>
            <a:prstGeom prst="rect">
              <a:avLst/>
            </a:prstGeom>
          </p:spPr>
        </p:pic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4887" y="3341222"/>
              <a:ext cx="1596544" cy="1554646"/>
            </a:xfrm>
            <a:prstGeom prst="rect">
              <a:avLst/>
            </a:prstGeom>
          </p:spPr>
        </p:pic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6406" y="1712836"/>
              <a:ext cx="1525852" cy="1650420"/>
            </a:xfrm>
            <a:prstGeom prst="rect">
              <a:avLst/>
            </a:prstGeom>
          </p:spPr>
        </p:pic>
        <p:pic>
          <p:nvPicPr>
            <p:cNvPr id="11" name="Immagine 10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18" r="6761"/>
            <a:stretch/>
          </p:blipFill>
          <p:spPr>
            <a:xfrm>
              <a:off x="10492114" y="3341223"/>
              <a:ext cx="1560144" cy="1554646"/>
            </a:xfrm>
            <a:prstGeom prst="rect">
              <a:avLst/>
            </a:prstGeom>
          </p:spPr>
        </p:pic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0321" y="4861881"/>
              <a:ext cx="1570634" cy="1791050"/>
            </a:xfrm>
            <a:prstGeom prst="rect">
              <a:avLst/>
            </a:prstGeom>
          </p:spPr>
        </p:pic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0956" y="4859754"/>
              <a:ext cx="1611158" cy="1781309"/>
            </a:xfrm>
            <a:prstGeom prst="rect">
              <a:avLst/>
            </a:prstGeom>
          </p:spPr>
        </p:pic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6597" y="4891399"/>
              <a:ext cx="1621586" cy="1761531"/>
            </a:xfrm>
            <a:prstGeom prst="rect">
              <a:avLst/>
            </a:prstGeom>
          </p:spPr>
        </p:pic>
      </p:grpSp>
      <p:sp>
        <p:nvSpPr>
          <p:cNvPr id="50" name="CasellaDiTesto 49"/>
          <p:cNvSpPr txBox="1"/>
          <p:nvPr/>
        </p:nvSpPr>
        <p:spPr>
          <a:xfrm>
            <a:off x="4705599" y="372698"/>
            <a:ext cx="3546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Intracellular</a:t>
            </a:r>
            <a:r>
              <a:rPr lang="it-IT" sz="2400" dirty="0" smtClean="0"/>
              <a:t> </a:t>
            </a:r>
            <a:r>
              <a:rPr lang="it-IT" sz="2400" dirty="0" err="1" smtClean="0"/>
              <a:t>cell</a:t>
            </a:r>
            <a:endParaRPr lang="it-IT" sz="2400" dirty="0" smtClean="0"/>
          </a:p>
          <a:p>
            <a:r>
              <a:rPr lang="it-IT" sz="2400" dirty="0" smtClean="0"/>
              <a:t>Flow </a:t>
            </a:r>
            <a:r>
              <a:rPr lang="it-IT" sz="2400" dirty="0" err="1" smtClean="0"/>
              <a:t>cytofluorimetry</a:t>
            </a:r>
            <a:endParaRPr lang="it-IT" sz="2400" dirty="0" smtClean="0"/>
          </a:p>
          <a:p>
            <a:endParaRPr lang="it-IT" sz="2400" dirty="0"/>
          </a:p>
        </p:txBody>
      </p:sp>
      <p:sp>
        <p:nvSpPr>
          <p:cNvPr id="52" name="CasellaDiTesto 51"/>
          <p:cNvSpPr txBox="1"/>
          <p:nvPr/>
        </p:nvSpPr>
        <p:spPr>
          <a:xfrm>
            <a:off x="2200275" y="71123"/>
            <a:ext cx="1314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BT-20</a:t>
            </a:r>
            <a:endParaRPr lang="it-IT" sz="2000" b="1" dirty="0"/>
          </a:p>
        </p:txBody>
      </p:sp>
      <p:sp>
        <p:nvSpPr>
          <p:cNvPr id="53" name="CasellaDiTesto 52"/>
          <p:cNvSpPr txBox="1"/>
          <p:nvPr/>
        </p:nvSpPr>
        <p:spPr>
          <a:xfrm>
            <a:off x="8492836" y="64920"/>
            <a:ext cx="1694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smtClean="0"/>
              <a:t>MDA-MB-231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99665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47821" cy="3882501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864" y="2632906"/>
            <a:ext cx="7102137" cy="422509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089864" y="225471"/>
            <a:ext cx="7102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 Screening sarcoma </a:t>
            </a:r>
            <a:r>
              <a:rPr lang="it-IT" sz="2000" dirty="0" err="1" smtClean="0"/>
              <a:t>cells</a:t>
            </a:r>
            <a:r>
              <a:rPr lang="it-IT" sz="2000" dirty="0" smtClean="0"/>
              <a:t> - </a:t>
            </a:r>
            <a:r>
              <a:rPr lang="it-IT" sz="2000" b="1" dirty="0" err="1" smtClean="0"/>
              <a:t>Extracellular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cell</a:t>
            </a:r>
            <a:r>
              <a:rPr lang="it-IT" sz="2000" b="1" dirty="0" smtClean="0"/>
              <a:t> Flow </a:t>
            </a:r>
            <a:r>
              <a:rPr lang="it-IT" sz="2000" b="1" dirty="0" err="1" smtClean="0"/>
              <a:t>cytofluorimetry</a:t>
            </a:r>
            <a:r>
              <a:rPr lang="it-IT" sz="2000" b="1" dirty="0" smtClean="0"/>
              <a:t>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-46123" y="5676203"/>
            <a:ext cx="5321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 smtClean="0"/>
              <a:t>Intracellular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cell</a:t>
            </a:r>
            <a:r>
              <a:rPr lang="it-IT" sz="2000" b="1" dirty="0" smtClean="0"/>
              <a:t> Flow </a:t>
            </a:r>
            <a:r>
              <a:rPr lang="it-IT" sz="2000" b="1" dirty="0" err="1" smtClean="0"/>
              <a:t>cytofluorimetry</a:t>
            </a:r>
            <a:r>
              <a:rPr lang="it-IT" sz="2000" b="1" dirty="0" smtClean="0"/>
              <a:t> of MG-63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7047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3DE"/>
        </a:solidFill>
        <a:effectLst/>
      </p:bgPr>
    </p:bg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06" y="1335618"/>
            <a:ext cx="4259696" cy="4963099"/>
          </a:xfrm>
          <a:prstGeom prst="rect">
            <a:avLst/>
          </a:prstGeom>
          <a:noFill/>
        </p:spPr>
      </p:pic>
      <p:sp>
        <p:nvSpPr>
          <p:cNvPr id="3" name="Google Shape;381;p31"/>
          <p:cNvSpPr/>
          <p:nvPr/>
        </p:nvSpPr>
        <p:spPr>
          <a:xfrm>
            <a:off x="127606" y="88134"/>
            <a:ext cx="249765" cy="724665"/>
          </a:xfrm>
          <a:prstGeom prst="leftBracket">
            <a:avLst>
              <a:gd name="adj" fmla="val 0"/>
            </a:avLst>
          </a:prstGeom>
          <a:noFill/>
          <a:ln w="76200" cap="flat" cmpd="sng">
            <a:solidFill>
              <a:schemeClr val="tx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52488" y="243211"/>
            <a:ext cx="6365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Scrath</a:t>
            </a:r>
            <a:r>
              <a:rPr lang="it-IT" sz="2400" dirty="0" smtClean="0"/>
              <a:t> </a:t>
            </a:r>
            <a:r>
              <a:rPr lang="it-IT" sz="2400" dirty="0" err="1" smtClean="0"/>
              <a:t>Assay</a:t>
            </a:r>
            <a:r>
              <a:rPr lang="it-IT" sz="2400" dirty="0" smtClean="0"/>
              <a:t> – MDA-MB-231  (COMP and MOCK)</a:t>
            </a:r>
          </a:p>
          <a:p>
            <a:endParaRPr lang="it-IT" sz="2400" dirty="0"/>
          </a:p>
        </p:txBody>
      </p:sp>
      <p:pic>
        <p:nvPicPr>
          <p:cNvPr id="6" name="Immagine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5782" r="964" b="5462"/>
          <a:stretch/>
        </p:blipFill>
        <p:spPr bwMode="auto">
          <a:xfrm>
            <a:off x="8052538" y="3393195"/>
            <a:ext cx="4010932" cy="3464805"/>
          </a:xfrm>
          <a:prstGeom prst="rect">
            <a:avLst/>
          </a:prstGeom>
          <a:noFill/>
        </p:spPr>
      </p:pic>
      <p:pic>
        <p:nvPicPr>
          <p:cNvPr id="5" name="Immagine 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9" t="7072" r="1347" b="5816"/>
          <a:stretch/>
        </p:blipFill>
        <p:spPr bwMode="auto">
          <a:xfrm>
            <a:off x="8052538" y="0"/>
            <a:ext cx="3922798" cy="3470313"/>
          </a:xfrm>
          <a:prstGeom prst="rect">
            <a:avLst/>
          </a:prstGeom>
          <a:noFill/>
        </p:spPr>
      </p:pic>
      <p:pic>
        <p:nvPicPr>
          <p:cNvPr id="7" name="Immagine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2" t="94349" r="45827" b="100"/>
          <a:stretch/>
        </p:blipFill>
        <p:spPr bwMode="auto">
          <a:xfrm>
            <a:off x="6492766" y="6510968"/>
            <a:ext cx="2049139" cy="2644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491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3DE"/>
        </a:solidFill>
        <a:effectLst/>
      </p:bgPr>
    </p:bg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903430" y="502795"/>
            <a:ext cx="3572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Cell Death </a:t>
            </a:r>
            <a:r>
              <a:rPr lang="it-IT" sz="2400" dirty="0" err="1"/>
              <a:t>Assay</a:t>
            </a:r>
            <a:endParaRPr lang="it-IT" sz="2400" dirty="0"/>
          </a:p>
        </p:txBody>
      </p:sp>
      <p:pic>
        <p:nvPicPr>
          <p:cNvPr id="7" name="Immagin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6" y="796137"/>
            <a:ext cx="3746818" cy="326571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0" y="153404"/>
            <a:ext cx="4375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Trypan</a:t>
            </a:r>
            <a:r>
              <a:rPr lang="it-IT" dirty="0" smtClean="0"/>
              <a:t> </a:t>
            </a:r>
            <a:r>
              <a:rPr lang="it-IT" dirty="0"/>
              <a:t>blue </a:t>
            </a:r>
            <a:r>
              <a:rPr lang="it-IT" dirty="0" err="1"/>
              <a:t>exclusion</a:t>
            </a:r>
            <a:r>
              <a:rPr lang="it-IT" dirty="0"/>
              <a:t> </a:t>
            </a:r>
            <a:r>
              <a:rPr lang="it-IT" dirty="0" err="1" smtClean="0"/>
              <a:t>Assay</a:t>
            </a:r>
            <a:r>
              <a:rPr lang="it-IT" dirty="0" smtClean="0"/>
              <a:t> MDA-MB-231 COMP</a:t>
            </a:r>
            <a:endParaRPr lang="it-IT" dirty="0"/>
          </a:p>
        </p:txBody>
      </p:sp>
      <p:pic>
        <p:nvPicPr>
          <p:cNvPr id="9" name="Immagin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526" y="796137"/>
            <a:ext cx="3746818" cy="3265715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8171543" y="133133"/>
            <a:ext cx="3481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CytoTox-Glo</a:t>
            </a:r>
            <a:r>
              <a:rPr lang="it-IT" dirty="0"/>
              <a:t>™ </a:t>
            </a:r>
            <a:r>
              <a:rPr lang="it-IT" dirty="0" err="1" smtClean="0"/>
              <a:t>Assay</a:t>
            </a:r>
            <a:r>
              <a:rPr lang="it-IT" dirty="0" smtClean="0"/>
              <a:t> MDA-MB-231 COMP</a:t>
            </a:r>
          </a:p>
          <a:p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11" name="Immagin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926" y="3379681"/>
            <a:ext cx="3746818" cy="3340434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4194926" y="3010349"/>
            <a:ext cx="4375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Trypan</a:t>
            </a:r>
            <a:r>
              <a:rPr lang="it-IT" dirty="0" smtClean="0"/>
              <a:t> </a:t>
            </a:r>
            <a:r>
              <a:rPr lang="it-IT" dirty="0"/>
              <a:t>blue </a:t>
            </a:r>
            <a:r>
              <a:rPr lang="it-IT" dirty="0" err="1"/>
              <a:t>exclusion</a:t>
            </a:r>
            <a:r>
              <a:rPr lang="it-IT" dirty="0"/>
              <a:t> </a:t>
            </a:r>
            <a:r>
              <a:rPr lang="it-IT" dirty="0" err="1" smtClean="0"/>
              <a:t>Assay</a:t>
            </a:r>
            <a:r>
              <a:rPr lang="it-IT" dirty="0" smtClean="0"/>
              <a:t> MG-63</a:t>
            </a:r>
            <a:endParaRPr lang="it-IT" dirty="0"/>
          </a:p>
        </p:txBody>
      </p:sp>
      <p:sp>
        <p:nvSpPr>
          <p:cNvPr id="4" name="Freccia bidirezionale orizzontale 3"/>
          <p:cNvSpPr/>
          <p:nvPr/>
        </p:nvSpPr>
        <p:spPr>
          <a:xfrm>
            <a:off x="5415956" y="1888263"/>
            <a:ext cx="1304758" cy="290286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155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3DE"/>
        </a:solidFill>
        <a:effectLst/>
      </p:bgPr>
    </p:bg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magine 2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5" y="2"/>
            <a:ext cx="3479548" cy="27499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07848" y="2749901"/>
            <a:ext cx="3752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Doxorubicin</a:t>
            </a:r>
            <a:r>
              <a:rPr lang="it-IT" dirty="0" smtClean="0"/>
              <a:t> dose-</a:t>
            </a:r>
            <a:r>
              <a:rPr lang="it-IT" dirty="0" err="1" smtClean="0"/>
              <a:t>response</a:t>
            </a:r>
            <a:r>
              <a:rPr lang="it-IT" dirty="0" smtClean="0"/>
              <a:t> curve in MDA-MB-231</a:t>
            </a:r>
            <a:endParaRPr lang="it-IT" dirty="0"/>
          </a:p>
        </p:txBody>
      </p:sp>
      <p:pic>
        <p:nvPicPr>
          <p:cNvPr id="33" name="Immagine 3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344" y="1"/>
            <a:ext cx="3608741" cy="2749900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8162345" y="2749900"/>
            <a:ext cx="4205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Combination </a:t>
            </a:r>
            <a:r>
              <a:rPr lang="it-IT" dirty="0" err="1" smtClean="0"/>
              <a:t>mAb</a:t>
            </a:r>
            <a:r>
              <a:rPr lang="it-IT" dirty="0" smtClean="0"/>
              <a:t> 6 - </a:t>
            </a:r>
            <a:r>
              <a:rPr lang="it-IT" dirty="0" err="1" smtClean="0"/>
              <a:t>Doxorubicin</a:t>
            </a:r>
            <a:r>
              <a:rPr lang="it-IT" dirty="0" smtClean="0"/>
              <a:t> in </a:t>
            </a:r>
          </a:p>
          <a:p>
            <a:r>
              <a:rPr lang="it-IT" dirty="0" smtClean="0"/>
              <a:t>MDA-MB-231</a:t>
            </a:r>
            <a:endParaRPr lang="it-IT" dirty="0"/>
          </a:p>
        </p:txBody>
      </p:sp>
      <p:cxnSp>
        <p:nvCxnSpPr>
          <p:cNvPr id="3" name="Connettore 2 2"/>
          <p:cNvCxnSpPr/>
          <p:nvPr/>
        </p:nvCxnSpPr>
        <p:spPr>
          <a:xfrm>
            <a:off x="5239657" y="1643465"/>
            <a:ext cx="14078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Immagin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4" y="3396232"/>
            <a:ext cx="3479549" cy="2772228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507848" y="6168460"/>
            <a:ext cx="3752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Doxorubicin</a:t>
            </a:r>
            <a:r>
              <a:rPr lang="it-IT" dirty="0" smtClean="0"/>
              <a:t> dose-</a:t>
            </a:r>
            <a:r>
              <a:rPr lang="it-IT" dirty="0" err="1" smtClean="0"/>
              <a:t>response</a:t>
            </a:r>
            <a:r>
              <a:rPr lang="it-IT" dirty="0" smtClean="0"/>
              <a:t> curve in MG-63</a:t>
            </a:r>
            <a:endParaRPr lang="it-IT" dirty="0"/>
          </a:p>
        </p:txBody>
      </p:sp>
      <p:cxnSp>
        <p:nvCxnSpPr>
          <p:cNvPr id="15" name="Connettore 2 14"/>
          <p:cNvCxnSpPr/>
          <p:nvPr/>
        </p:nvCxnSpPr>
        <p:spPr>
          <a:xfrm>
            <a:off x="5239657" y="4843866"/>
            <a:ext cx="14078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Immagine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345" y="3396230"/>
            <a:ext cx="3608740" cy="2772230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8162344" y="6168460"/>
            <a:ext cx="4205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Combination </a:t>
            </a:r>
            <a:r>
              <a:rPr lang="it-IT" dirty="0" err="1" smtClean="0"/>
              <a:t>mAb</a:t>
            </a:r>
            <a:r>
              <a:rPr lang="it-IT" dirty="0" smtClean="0"/>
              <a:t> 6 - </a:t>
            </a:r>
            <a:r>
              <a:rPr lang="it-IT" dirty="0" err="1" smtClean="0"/>
              <a:t>Doxorubicin</a:t>
            </a:r>
            <a:r>
              <a:rPr lang="it-IT" dirty="0" smtClean="0"/>
              <a:t> in </a:t>
            </a:r>
          </a:p>
          <a:p>
            <a:r>
              <a:rPr lang="it-IT" dirty="0" smtClean="0"/>
              <a:t>MG-63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714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1"/>
          <p:cNvSpPr txBox="1">
            <a:spLocks/>
          </p:cNvSpPr>
          <p:nvPr/>
        </p:nvSpPr>
        <p:spPr>
          <a:xfrm>
            <a:off x="0" y="0"/>
            <a:ext cx="813292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89">
              <a:buClr>
                <a:schemeClr val="accent1"/>
              </a:buClr>
              <a:buFont typeface="Wingdings 3" charset="2"/>
              <a:buChar char=""/>
            </a:pP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9916146" y="1376185"/>
            <a:ext cx="2162629" cy="1090366"/>
            <a:chOff x="8868227" y="215919"/>
            <a:chExt cx="3323773" cy="1090366"/>
          </a:xfrm>
        </p:grpSpPr>
        <p:grpSp>
          <p:nvGrpSpPr>
            <p:cNvPr id="16" name="Gruppo 15"/>
            <p:cNvGrpSpPr/>
            <p:nvPr/>
          </p:nvGrpSpPr>
          <p:grpSpPr>
            <a:xfrm>
              <a:off x="8868227" y="215919"/>
              <a:ext cx="3323773" cy="1090366"/>
              <a:chOff x="385150" y="-655451"/>
              <a:chExt cx="1684373" cy="540730"/>
            </a:xfrm>
          </p:grpSpPr>
          <p:sp>
            <p:nvSpPr>
              <p:cNvPr id="17" name="Pentagono 16"/>
              <p:cNvSpPr/>
              <p:nvPr/>
            </p:nvSpPr>
            <p:spPr>
              <a:xfrm rot="10800000">
                <a:off x="385150" y="-655451"/>
                <a:ext cx="1677994" cy="374686"/>
              </a:xfrm>
              <a:prstGeom prst="homePlate">
                <a:avLst/>
              </a:prstGeom>
              <a:solidFill>
                <a:srgbClr val="8D8B71"/>
              </a:solidFill>
              <a:effectLst>
                <a:outerShdw blurRad="50800" dist="50800" dir="5400000" algn="ctr" rotWithShape="0">
                  <a:srgbClr val="8D8B71"/>
                </a:outerShdw>
              </a:effectLst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Pentagono 4"/>
              <p:cNvSpPr/>
              <p:nvPr/>
            </p:nvSpPr>
            <p:spPr>
              <a:xfrm>
                <a:off x="514004" y="-604621"/>
                <a:ext cx="1555519" cy="4899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88043" tIns="81280" rIns="151723" bIns="81280" numCol="1" spcCol="1270" anchor="ctr" anchorCtr="0">
                <a:noAutofit/>
              </a:bodyPr>
              <a:lstStyle/>
              <a:p>
                <a:pPr algn="ctr" defTabSz="94824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it-IT" sz="2133" dirty="0"/>
              </a:p>
            </p:txBody>
          </p:sp>
        </p:grpSp>
        <p:sp>
          <p:nvSpPr>
            <p:cNvPr id="2" name="Rettangolo 1"/>
            <p:cNvSpPr/>
            <p:nvPr/>
          </p:nvSpPr>
          <p:spPr>
            <a:xfrm>
              <a:off x="9483230" y="303103"/>
              <a:ext cx="269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2400" dirty="0" err="1" smtClean="0">
                  <a:solidFill>
                    <a:schemeClr val="bg1"/>
                  </a:solidFill>
                </a:rPr>
                <a:t>Conclusions</a:t>
              </a:r>
              <a:endParaRPr lang="it-IT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CasellaDiTesto 8"/>
          <p:cNvSpPr txBox="1"/>
          <p:nvPr/>
        </p:nvSpPr>
        <p:spPr>
          <a:xfrm>
            <a:off x="111316" y="0"/>
            <a:ext cx="95261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it-IT" sz="2000" dirty="0" smtClean="0"/>
              <a:t>The </a:t>
            </a:r>
            <a:r>
              <a:rPr lang="it-IT" sz="2000" dirty="0" err="1" smtClean="0"/>
              <a:t>antibodies</a:t>
            </a:r>
            <a:r>
              <a:rPr lang="it-IT" sz="2000" dirty="0" smtClean="0"/>
              <a:t> </a:t>
            </a:r>
            <a:r>
              <a:rPr lang="it-IT" sz="2000" dirty="0" err="1" smtClean="0"/>
              <a:t>tested</a:t>
            </a:r>
            <a:r>
              <a:rPr lang="it-IT" sz="2000" dirty="0" smtClean="0"/>
              <a:t> </a:t>
            </a:r>
            <a:r>
              <a:rPr lang="it-IT" sz="2000" dirty="0" err="1" smtClean="0"/>
              <a:t>showed</a:t>
            </a:r>
            <a:r>
              <a:rPr lang="it-IT" sz="2000" dirty="0" smtClean="0"/>
              <a:t> high </a:t>
            </a:r>
            <a:r>
              <a:rPr lang="it-IT" sz="2000" dirty="0" err="1" smtClean="0"/>
              <a:t>affinity</a:t>
            </a:r>
            <a:r>
              <a:rPr lang="it-IT" sz="2000" dirty="0" smtClean="0"/>
              <a:t> in </a:t>
            </a:r>
            <a:r>
              <a:rPr lang="it-IT" sz="2000" dirty="0" err="1" smtClean="0"/>
              <a:t>recognition</a:t>
            </a:r>
            <a:r>
              <a:rPr lang="it-IT" sz="2000" dirty="0" smtClean="0"/>
              <a:t> and </a:t>
            </a:r>
            <a:r>
              <a:rPr lang="it-IT" sz="2000" dirty="0" err="1" smtClean="0"/>
              <a:t>binding</a:t>
            </a:r>
            <a:r>
              <a:rPr lang="it-IT" sz="2000" dirty="0" smtClean="0"/>
              <a:t> to COMP </a:t>
            </a:r>
            <a:r>
              <a:rPr lang="it-IT" sz="2000" dirty="0" err="1" smtClean="0"/>
              <a:t>both</a:t>
            </a:r>
            <a:r>
              <a:rPr lang="it-IT" sz="2000" dirty="0" smtClean="0"/>
              <a:t> in </a:t>
            </a:r>
            <a:r>
              <a:rPr lang="it-IT" sz="2000" dirty="0" err="1" smtClean="0"/>
              <a:t>its</a:t>
            </a:r>
            <a:r>
              <a:rPr lang="it-IT" sz="2000" dirty="0" smtClean="0"/>
              <a:t> native </a:t>
            </a:r>
            <a:r>
              <a:rPr lang="it-IT" sz="2000" dirty="0" err="1" smtClean="0"/>
              <a:t>form</a:t>
            </a:r>
            <a:r>
              <a:rPr lang="it-IT" sz="2000" dirty="0" smtClean="0"/>
              <a:t> (</a:t>
            </a:r>
            <a:r>
              <a:rPr lang="it-IT" sz="2000" dirty="0" err="1" smtClean="0"/>
              <a:t>recombinant</a:t>
            </a:r>
            <a:r>
              <a:rPr lang="it-IT" sz="2000" dirty="0" smtClean="0"/>
              <a:t> COMP) and in </a:t>
            </a:r>
            <a:r>
              <a:rPr lang="it-IT" sz="2000" dirty="0" err="1" smtClean="0"/>
              <a:t>that</a:t>
            </a:r>
            <a:r>
              <a:rPr lang="it-IT" sz="2000" dirty="0" smtClean="0"/>
              <a:t> </a:t>
            </a:r>
            <a:r>
              <a:rPr lang="it-IT" sz="2000" dirty="0" err="1" smtClean="0"/>
              <a:t>expressed</a:t>
            </a:r>
            <a:r>
              <a:rPr lang="it-IT" sz="2000" dirty="0" smtClean="0"/>
              <a:t> by BT-20 and MDA-MB-231 COMP </a:t>
            </a:r>
            <a:r>
              <a:rPr lang="it-IT" sz="2000" dirty="0" err="1" smtClean="0"/>
              <a:t>tumor</a:t>
            </a:r>
            <a:r>
              <a:rPr lang="it-IT" sz="2000" dirty="0" smtClean="0"/>
              <a:t> </a:t>
            </a:r>
            <a:r>
              <a:rPr lang="it-IT" sz="2000" dirty="0" err="1" smtClean="0"/>
              <a:t>cells</a:t>
            </a:r>
            <a:r>
              <a:rPr lang="it-IT" sz="2000" dirty="0" smtClean="0"/>
              <a:t>. 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it-IT" sz="2000" dirty="0" smtClean="0"/>
              <a:t>The sarcoma </a:t>
            </a:r>
            <a:r>
              <a:rPr lang="it-IT" sz="2000" dirty="0" err="1" smtClean="0"/>
              <a:t>lines</a:t>
            </a:r>
            <a:r>
              <a:rPr lang="it-IT" sz="2000" dirty="0" smtClean="0"/>
              <a:t> </a:t>
            </a:r>
            <a:r>
              <a:rPr lang="it-IT" sz="2000" dirty="0" err="1" smtClean="0"/>
              <a:t>analyzed</a:t>
            </a:r>
            <a:r>
              <a:rPr lang="it-IT" sz="2000" dirty="0" smtClean="0"/>
              <a:t> are positive for </a:t>
            </a:r>
            <a:r>
              <a:rPr lang="it-IT" sz="2000" dirty="0" err="1" smtClean="0"/>
              <a:t>constitutive</a:t>
            </a:r>
            <a:r>
              <a:rPr lang="it-IT" sz="2000" dirty="0" smtClean="0"/>
              <a:t> COMP </a:t>
            </a:r>
            <a:r>
              <a:rPr lang="it-IT" sz="2000" dirty="0" err="1" smtClean="0"/>
              <a:t>expression</a:t>
            </a:r>
            <a:r>
              <a:rPr lang="it-IT" sz="2000" dirty="0" smtClean="0"/>
              <a:t>, and </a:t>
            </a:r>
            <a:r>
              <a:rPr lang="it-IT" sz="2000" dirty="0" err="1" smtClean="0"/>
              <a:t>monoclonal</a:t>
            </a:r>
            <a:r>
              <a:rPr lang="it-IT" sz="2000" dirty="0" smtClean="0"/>
              <a:t> </a:t>
            </a:r>
            <a:r>
              <a:rPr lang="it-IT" sz="2000" dirty="0" err="1" smtClean="0"/>
              <a:t>antibodies</a:t>
            </a:r>
            <a:r>
              <a:rPr lang="it-IT" sz="2000" dirty="0" smtClean="0"/>
              <a:t> are </a:t>
            </a:r>
            <a:r>
              <a:rPr lang="it-IT" sz="2000" dirty="0" err="1" smtClean="0"/>
              <a:t>able</a:t>
            </a:r>
            <a:r>
              <a:rPr lang="it-IT" sz="2000" dirty="0" smtClean="0"/>
              <a:t> to </a:t>
            </a:r>
            <a:r>
              <a:rPr lang="it-IT" sz="2000" dirty="0" err="1" smtClean="0"/>
              <a:t>bind</a:t>
            </a:r>
            <a:r>
              <a:rPr lang="it-IT" sz="2000" dirty="0" smtClean="0"/>
              <a:t> the </a:t>
            </a:r>
            <a:r>
              <a:rPr lang="it-IT" sz="2000" dirty="0" err="1" smtClean="0"/>
              <a:t>protein</a:t>
            </a:r>
            <a:r>
              <a:rPr lang="it-IT" sz="2000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it-IT" sz="2000" dirty="0" smtClean="0"/>
              <a:t> </a:t>
            </a:r>
            <a:r>
              <a:rPr lang="it-IT" sz="2000" dirty="0" err="1" smtClean="0"/>
              <a:t>mAb</a:t>
            </a:r>
            <a:r>
              <a:rPr lang="it-IT" sz="2000" dirty="0" smtClean="0"/>
              <a:t> 3 and </a:t>
            </a:r>
            <a:r>
              <a:rPr lang="it-IT" sz="2000" dirty="0" err="1" smtClean="0"/>
              <a:t>mAb</a:t>
            </a:r>
            <a:r>
              <a:rPr lang="it-IT" sz="2000" dirty="0" smtClean="0"/>
              <a:t> 6 are </a:t>
            </a:r>
            <a:r>
              <a:rPr lang="it-IT" sz="2000" dirty="0" err="1" smtClean="0"/>
              <a:t>able</a:t>
            </a:r>
            <a:r>
              <a:rPr lang="it-IT" sz="2000" dirty="0" smtClean="0"/>
              <a:t> to </a:t>
            </a:r>
            <a:r>
              <a:rPr lang="it-IT" sz="2000" dirty="0" err="1" smtClean="0"/>
              <a:t>significantly</a:t>
            </a:r>
            <a:r>
              <a:rPr lang="it-IT" sz="2000" dirty="0" smtClean="0"/>
              <a:t> reduce </a:t>
            </a:r>
            <a:r>
              <a:rPr lang="it-IT" sz="2000" dirty="0" err="1" smtClean="0"/>
              <a:t>cell</a:t>
            </a:r>
            <a:r>
              <a:rPr lang="it-IT" sz="2000" dirty="0" smtClean="0"/>
              <a:t> </a:t>
            </a:r>
            <a:r>
              <a:rPr lang="it-IT" sz="2000" dirty="0" err="1" smtClean="0"/>
              <a:t>migration</a:t>
            </a:r>
            <a:r>
              <a:rPr lang="it-IT" sz="2000" dirty="0" smtClean="0"/>
              <a:t> </a:t>
            </a:r>
            <a:r>
              <a:rPr lang="it-IT" sz="2000" dirty="0" err="1" smtClean="0"/>
              <a:t>after</a:t>
            </a:r>
            <a:r>
              <a:rPr lang="it-IT" sz="2000" dirty="0" smtClean="0"/>
              <a:t> 48 hours in the </a:t>
            </a:r>
            <a:r>
              <a:rPr lang="it-IT" sz="2000" dirty="0" err="1" smtClean="0"/>
              <a:t>tested</a:t>
            </a:r>
            <a:r>
              <a:rPr lang="it-IT" sz="2000" dirty="0" smtClean="0"/>
              <a:t> </a:t>
            </a:r>
            <a:r>
              <a:rPr lang="it-IT" sz="2000" dirty="0" err="1" smtClean="0"/>
              <a:t>breast</a:t>
            </a:r>
            <a:r>
              <a:rPr lang="it-IT" sz="2000" dirty="0" smtClean="0"/>
              <a:t> carcinoma line MDA-MB-231.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it-IT" sz="2000" dirty="0" smtClean="0"/>
              <a:t>The </a:t>
            </a:r>
            <a:r>
              <a:rPr lang="it-IT" sz="2000" dirty="0" err="1" smtClean="0"/>
              <a:t>mAb</a:t>
            </a:r>
            <a:r>
              <a:rPr lang="it-IT" sz="2000" dirty="0" smtClean="0"/>
              <a:t> 6 </a:t>
            </a:r>
            <a:r>
              <a:rPr lang="it-IT" sz="2000" dirty="0" err="1" smtClean="0"/>
              <a:t>antibody</a:t>
            </a:r>
            <a:r>
              <a:rPr lang="it-IT" sz="2000" dirty="0" smtClean="0"/>
              <a:t> in the MDA-MB-231 line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interesting</a:t>
            </a:r>
            <a:r>
              <a:rPr lang="it-IT" sz="2000" dirty="0" smtClean="0"/>
              <a:t> in </a:t>
            </a:r>
            <a:r>
              <a:rPr lang="it-IT" sz="2000" dirty="0" err="1" smtClean="0"/>
              <a:t>inducing</a:t>
            </a:r>
            <a:r>
              <a:rPr lang="it-IT" sz="2000" dirty="0" smtClean="0"/>
              <a:t> </a:t>
            </a:r>
            <a:r>
              <a:rPr lang="it-IT" sz="2000" dirty="0" err="1" smtClean="0"/>
              <a:t>cell</a:t>
            </a:r>
            <a:r>
              <a:rPr lang="it-IT" sz="2000" dirty="0" smtClean="0"/>
              <a:t> </a:t>
            </a:r>
            <a:r>
              <a:rPr lang="it-IT" sz="2000" dirty="0" err="1" smtClean="0"/>
              <a:t>death</a:t>
            </a:r>
            <a:r>
              <a:rPr lang="it-IT" sz="2000" dirty="0" smtClean="0"/>
              <a:t> </a:t>
            </a:r>
            <a:r>
              <a:rPr lang="it-IT" sz="2000" dirty="0" err="1" smtClean="0"/>
              <a:t>when</a:t>
            </a:r>
            <a:r>
              <a:rPr lang="it-IT" sz="2000" dirty="0" smtClean="0"/>
              <a:t> </a:t>
            </a:r>
            <a:r>
              <a:rPr lang="it-IT" sz="2000" dirty="0" err="1" smtClean="0"/>
              <a:t>administered</a:t>
            </a:r>
            <a:r>
              <a:rPr lang="it-IT" sz="2000" dirty="0" smtClean="0"/>
              <a:t> </a:t>
            </a:r>
            <a:r>
              <a:rPr lang="it-IT" sz="2000" dirty="0" err="1" smtClean="0"/>
              <a:t>at</a:t>
            </a:r>
            <a:r>
              <a:rPr lang="it-IT" sz="2000" dirty="0" smtClean="0"/>
              <a:t> a dose of 300 </a:t>
            </a:r>
            <a:r>
              <a:rPr lang="en-US" sz="2000" dirty="0" smtClean="0">
                <a:sym typeface="Symbol" charset="2"/>
              </a:rPr>
              <a:t>g.</a:t>
            </a:r>
            <a:endParaRPr lang="it-IT" sz="20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105070" y="4900228"/>
            <a:ext cx="95261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it-IT" sz="2000" smtClean="0"/>
              <a:t>Other</a:t>
            </a:r>
            <a:r>
              <a:rPr lang="it-IT" sz="2000" dirty="0" smtClean="0"/>
              <a:t> </a:t>
            </a:r>
            <a:r>
              <a:rPr lang="it-IT" sz="2000" dirty="0" err="1" smtClean="0"/>
              <a:t>monoclonal</a:t>
            </a:r>
            <a:r>
              <a:rPr lang="it-IT" sz="2000" dirty="0" smtClean="0"/>
              <a:t> </a:t>
            </a:r>
            <a:r>
              <a:rPr lang="it-IT" sz="2000" dirty="0" err="1" smtClean="0"/>
              <a:t>antibodies</a:t>
            </a:r>
            <a:r>
              <a:rPr lang="it-IT" sz="2000" dirty="0" smtClean="0"/>
              <a:t> </a:t>
            </a:r>
            <a:r>
              <a:rPr lang="it-IT" sz="2000" dirty="0" err="1" smtClean="0"/>
              <a:t>will</a:t>
            </a:r>
            <a:r>
              <a:rPr lang="it-IT" sz="2000" dirty="0" smtClean="0"/>
              <a:t> be </a:t>
            </a:r>
            <a:r>
              <a:rPr lang="it-IT" sz="2000" dirty="0" err="1" smtClean="0"/>
              <a:t>tested</a:t>
            </a:r>
            <a:r>
              <a:rPr lang="it-IT" sz="2000" dirty="0" smtClean="0"/>
              <a:t> </a:t>
            </a:r>
            <a:r>
              <a:rPr lang="it-IT" sz="2000" dirty="0" err="1" smtClean="0"/>
              <a:t>as</a:t>
            </a:r>
            <a:r>
              <a:rPr lang="it-IT" sz="2000" dirty="0" smtClean="0"/>
              <a:t> </a:t>
            </a:r>
            <a:r>
              <a:rPr lang="it-IT" sz="2000" dirty="0" err="1" smtClean="0"/>
              <a:t>potential</a:t>
            </a:r>
            <a:r>
              <a:rPr lang="it-IT" sz="2000" dirty="0" smtClean="0"/>
              <a:t> </a:t>
            </a:r>
            <a:r>
              <a:rPr lang="it-IT" sz="2000" dirty="0" err="1" smtClean="0"/>
              <a:t>therapeutic</a:t>
            </a:r>
            <a:r>
              <a:rPr lang="it-IT" sz="2000" dirty="0" smtClean="0"/>
              <a:t> agents.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it-IT" sz="2000" dirty="0" err="1" smtClean="0"/>
              <a:t>Additional</a:t>
            </a:r>
            <a:r>
              <a:rPr lang="it-IT" sz="2000" dirty="0" smtClean="0"/>
              <a:t> </a:t>
            </a:r>
            <a:r>
              <a:rPr lang="it-IT" sz="2000" dirty="0" err="1" smtClean="0"/>
              <a:t>cell</a:t>
            </a:r>
            <a:r>
              <a:rPr lang="it-IT" sz="2000" dirty="0" smtClean="0"/>
              <a:t> </a:t>
            </a:r>
            <a:r>
              <a:rPr lang="it-IT" sz="2000" dirty="0" err="1" smtClean="0"/>
              <a:t>death</a:t>
            </a:r>
            <a:r>
              <a:rPr lang="it-IT" sz="2000" dirty="0" smtClean="0"/>
              <a:t> </a:t>
            </a:r>
            <a:r>
              <a:rPr lang="it-IT" sz="2000" dirty="0" err="1" smtClean="0"/>
              <a:t>induction</a:t>
            </a:r>
            <a:r>
              <a:rPr lang="it-IT" sz="2000" dirty="0" smtClean="0"/>
              <a:t> </a:t>
            </a:r>
            <a:r>
              <a:rPr lang="it-IT" sz="2000" dirty="0" err="1" smtClean="0"/>
              <a:t>assays</a:t>
            </a:r>
            <a:r>
              <a:rPr lang="it-IT" sz="2000" dirty="0" smtClean="0"/>
              <a:t> </a:t>
            </a:r>
            <a:r>
              <a:rPr lang="it-IT" sz="2000" dirty="0" err="1" smtClean="0"/>
              <a:t>will</a:t>
            </a:r>
            <a:r>
              <a:rPr lang="it-IT" sz="2000" dirty="0" smtClean="0"/>
              <a:t> be </a:t>
            </a:r>
            <a:r>
              <a:rPr lang="it-IT" sz="2000" dirty="0" err="1" smtClean="0"/>
              <a:t>performed</a:t>
            </a:r>
            <a:r>
              <a:rPr lang="it-IT" sz="2000" dirty="0" smtClean="0"/>
              <a:t> in </a:t>
            </a:r>
            <a:r>
              <a:rPr lang="it-IT" sz="2000" dirty="0" err="1" smtClean="0"/>
              <a:t>combination</a:t>
            </a:r>
            <a:r>
              <a:rPr lang="it-IT" sz="2000" dirty="0" smtClean="0"/>
              <a:t> with </a:t>
            </a:r>
            <a:r>
              <a:rPr lang="it-IT" sz="2000" dirty="0" err="1" smtClean="0"/>
              <a:t>additional</a:t>
            </a:r>
            <a:r>
              <a:rPr lang="it-IT" sz="2000" dirty="0" smtClean="0"/>
              <a:t> </a:t>
            </a:r>
            <a:r>
              <a:rPr lang="it-IT" sz="2000" dirty="0" err="1" smtClean="0"/>
              <a:t>drugs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grpSp>
        <p:nvGrpSpPr>
          <p:cNvPr id="26" name="Gruppo 25"/>
          <p:cNvGrpSpPr/>
          <p:nvPr/>
        </p:nvGrpSpPr>
        <p:grpSpPr>
          <a:xfrm>
            <a:off x="9916145" y="5077849"/>
            <a:ext cx="2554517" cy="830997"/>
            <a:chOff x="10029370" y="4845621"/>
            <a:chExt cx="2554517" cy="830997"/>
          </a:xfrm>
        </p:grpSpPr>
        <p:sp>
          <p:nvSpPr>
            <p:cNvPr id="21" name="Pentagono 20"/>
            <p:cNvSpPr/>
            <p:nvPr/>
          </p:nvSpPr>
          <p:spPr>
            <a:xfrm rot="10800000">
              <a:off x="10029370" y="4883348"/>
              <a:ext cx="2162630" cy="755543"/>
            </a:xfrm>
            <a:prstGeom prst="homePlate">
              <a:avLst/>
            </a:prstGeom>
            <a:solidFill>
              <a:srgbClr val="8D8B71"/>
            </a:solidFill>
            <a:effectLst>
              <a:outerShdw blurRad="50800" dist="50800" dir="5400000" algn="ctr" rotWithShape="0">
                <a:srgbClr val="8D8B71"/>
              </a:outerShdw>
            </a:effectLst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ttangolo 19"/>
            <p:cNvSpPr/>
            <p:nvPr/>
          </p:nvSpPr>
          <p:spPr>
            <a:xfrm>
              <a:off x="10502707" y="4845621"/>
              <a:ext cx="208118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2400" dirty="0" smtClean="0">
                  <a:solidFill>
                    <a:schemeClr val="bg1"/>
                  </a:solidFill>
                </a:rPr>
                <a:t>Future </a:t>
              </a:r>
              <a:r>
                <a:rPr lang="it-IT" sz="2400" dirty="0" err="1" smtClean="0">
                  <a:solidFill>
                    <a:schemeClr val="bg1"/>
                  </a:solidFill>
                </a:rPr>
                <a:t>prospects</a:t>
              </a:r>
              <a:endParaRPr lang="it-IT" sz="24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3" name="Connettore 1 12"/>
          <p:cNvCxnSpPr/>
          <p:nvPr/>
        </p:nvCxnSpPr>
        <p:spPr>
          <a:xfrm flipH="1">
            <a:off x="9634360" y="2234"/>
            <a:ext cx="1" cy="687583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152400" y="4399717"/>
            <a:ext cx="12192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06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1"/>
          <p:cNvSpPr txBox="1">
            <a:spLocks/>
          </p:cNvSpPr>
          <p:nvPr/>
        </p:nvSpPr>
        <p:spPr>
          <a:xfrm>
            <a:off x="0" y="0"/>
            <a:ext cx="813292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89">
              <a:buClr>
                <a:schemeClr val="accent1"/>
              </a:buClr>
              <a:buFont typeface="Wingdings 3" charset="2"/>
              <a:buChar char=""/>
            </a:pP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6553385" y="3967566"/>
            <a:ext cx="4921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/>
              <a:t>Grazie </a:t>
            </a:r>
            <a:r>
              <a:rPr lang="it-IT" sz="4000" smtClean="0"/>
              <a:t>per l’attenzione</a:t>
            </a:r>
            <a:endParaRPr lang="it-IT" sz="400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14" y="1249443"/>
            <a:ext cx="3199754" cy="271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6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3DE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1"/>
          <p:cNvSpPr txBox="1">
            <a:spLocks noGrp="1"/>
          </p:cNvSpPr>
          <p:nvPr>
            <p:ph type="ctrTitle"/>
          </p:nvPr>
        </p:nvSpPr>
        <p:spPr>
          <a:xfrm>
            <a:off x="359124" y="287032"/>
            <a:ext cx="9918776" cy="68632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it-IT" sz="3733" dirty="0"/>
              <a:t>COMP (</a:t>
            </a:r>
            <a:r>
              <a:rPr lang="it-IT" sz="3200" dirty="0" err="1"/>
              <a:t>Cartilage</a:t>
            </a:r>
            <a:r>
              <a:rPr lang="it-IT" sz="3733" dirty="0"/>
              <a:t> </a:t>
            </a:r>
            <a:r>
              <a:rPr lang="it-IT" sz="3200" dirty="0" err="1"/>
              <a:t>Oligomeric</a:t>
            </a:r>
            <a:r>
              <a:rPr lang="it-IT" sz="3733" dirty="0"/>
              <a:t> </a:t>
            </a:r>
            <a:r>
              <a:rPr lang="it-IT" sz="3200" dirty="0"/>
              <a:t>Matrix</a:t>
            </a:r>
            <a:r>
              <a:rPr lang="it-IT" sz="3733" dirty="0"/>
              <a:t> </a:t>
            </a:r>
            <a:r>
              <a:rPr lang="it-IT" sz="3200" dirty="0" err="1"/>
              <a:t>Protein</a:t>
            </a:r>
            <a:r>
              <a:rPr lang="it-IT" sz="3733" dirty="0"/>
              <a:t>)</a:t>
            </a:r>
            <a:endParaRPr sz="3733" dirty="0"/>
          </a:p>
        </p:txBody>
      </p:sp>
      <p:sp>
        <p:nvSpPr>
          <p:cNvPr id="381" name="Google Shape;381;p31"/>
          <p:cNvSpPr/>
          <p:nvPr/>
        </p:nvSpPr>
        <p:spPr>
          <a:xfrm>
            <a:off x="257039" y="153238"/>
            <a:ext cx="256800" cy="880421"/>
          </a:xfrm>
          <a:prstGeom prst="leftBracket">
            <a:avLst>
              <a:gd name="adj" fmla="val 0"/>
            </a:avLst>
          </a:prstGeom>
          <a:noFill/>
          <a:ln w="76200" cap="flat" cmpd="sng">
            <a:solidFill>
              <a:schemeClr val="tx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CasellaDiTesto 2"/>
          <p:cNvSpPr txBox="1"/>
          <p:nvPr/>
        </p:nvSpPr>
        <p:spPr>
          <a:xfrm>
            <a:off x="385439" y="2223869"/>
            <a:ext cx="4197317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lnSpc>
                <a:spcPct val="150000"/>
              </a:lnSpc>
              <a:buFont typeface="Arial" charset="0"/>
              <a:buChar char="•"/>
            </a:pPr>
            <a:r>
              <a:rPr lang="it-IT" sz="2000" dirty="0" smtClean="0"/>
              <a:t>COMP </a:t>
            </a:r>
            <a:r>
              <a:rPr lang="it-IT" sz="2000" dirty="0" err="1" smtClean="0"/>
              <a:t>is</a:t>
            </a:r>
            <a:r>
              <a:rPr lang="it-IT" sz="2000" dirty="0" smtClean="0"/>
              <a:t> a </a:t>
            </a:r>
            <a:r>
              <a:rPr lang="it-IT" sz="2000" dirty="0" err="1" smtClean="0"/>
              <a:t>calcium-binding</a:t>
            </a:r>
            <a:r>
              <a:rPr lang="it-IT" sz="2000" dirty="0" smtClean="0"/>
              <a:t> ECM </a:t>
            </a:r>
            <a:r>
              <a:rPr lang="it-IT" sz="2000" dirty="0" err="1" smtClean="0"/>
              <a:t>glycoprotein</a:t>
            </a:r>
            <a:r>
              <a:rPr lang="it-IT" sz="2000" dirty="0" smtClean="0"/>
              <a:t>, </a:t>
            </a:r>
            <a:r>
              <a:rPr lang="it-IT" sz="2000" dirty="0" err="1" smtClean="0"/>
              <a:t>belonging</a:t>
            </a:r>
            <a:r>
              <a:rPr lang="it-IT" sz="2000" dirty="0" smtClean="0"/>
              <a:t> to the </a:t>
            </a:r>
            <a:r>
              <a:rPr lang="it-IT" sz="2000" dirty="0" err="1" smtClean="0"/>
              <a:t>Thrombospondin</a:t>
            </a:r>
            <a:r>
              <a:rPr lang="it-IT" sz="2000" dirty="0" smtClean="0"/>
              <a:t> family </a:t>
            </a:r>
          </a:p>
          <a:p>
            <a:pPr marL="380990" indent="-380990">
              <a:lnSpc>
                <a:spcPct val="150000"/>
              </a:lnSpc>
              <a:buFont typeface="Arial" charset="0"/>
              <a:buChar char="•"/>
            </a:pPr>
            <a:r>
              <a:rPr lang="it-IT" sz="2000" dirty="0" err="1" smtClean="0"/>
              <a:t>Molecular</a:t>
            </a:r>
            <a:r>
              <a:rPr lang="it-IT" sz="2000" dirty="0" smtClean="0"/>
              <a:t> </a:t>
            </a:r>
            <a:r>
              <a:rPr lang="it-IT" sz="2000" dirty="0" err="1" smtClean="0"/>
              <a:t>weight</a:t>
            </a:r>
            <a:r>
              <a:rPr lang="it-IT" sz="2000" dirty="0" smtClean="0"/>
              <a:t> of 524 </a:t>
            </a:r>
            <a:r>
              <a:rPr lang="it-IT" sz="2000" dirty="0" err="1" smtClean="0"/>
              <a:t>kDa</a:t>
            </a:r>
            <a:endParaRPr lang="it-IT" sz="2000" dirty="0"/>
          </a:p>
        </p:txBody>
      </p:sp>
      <p:grpSp>
        <p:nvGrpSpPr>
          <p:cNvPr id="8" name="Gruppo 7"/>
          <p:cNvGrpSpPr/>
          <p:nvPr/>
        </p:nvGrpSpPr>
        <p:grpSpPr>
          <a:xfrm>
            <a:off x="5078749" y="4962203"/>
            <a:ext cx="7113251" cy="1440968"/>
            <a:chOff x="3294286" y="3712815"/>
            <a:chExt cx="5334938" cy="1080726"/>
          </a:xfrm>
        </p:grpSpPr>
        <p:sp>
          <p:nvSpPr>
            <p:cNvPr id="4" name="CasellaDiTesto 3"/>
            <p:cNvSpPr txBox="1"/>
            <p:nvPr/>
          </p:nvSpPr>
          <p:spPr>
            <a:xfrm>
              <a:off x="3294286" y="4308792"/>
              <a:ext cx="919091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/>
                <a:t>N</a:t>
              </a:r>
              <a:r>
                <a:rPr lang="it-IT" dirty="0"/>
                <a:t>-terminal</a:t>
              </a:r>
            </a:p>
            <a:p>
              <a:r>
                <a:rPr lang="it-IT" dirty="0"/>
                <a:t>domain </a:t>
              </a:r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4418973" y="4308793"/>
              <a:ext cx="1022032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EGF-</a:t>
              </a:r>
              <a:r>
                <a:rPr lang="it-IT" dirty="0" err="1"/>
                <a:t>like</a:t>
              </a:r>
              <a:r>
                <a:rPr lang="it-IT" dirty="0"/>
                <a:t> domain</a:t>
              </a:r>
            </a:p>
          </p:txBody>
        </p:sp>
        <p:grpSp>
          <p:nvGrpSpPr>
            <p:cNvPr id="2" name="Gruppo 1"/>
            <p:cNvGrpSpPr/>
            <p:nvPr/>
          </p:nvGrpSpPr>
          <p:grpSpPr>
            <a:xfrm>
              <a:off x="3379466" y="3712815"/>
              <a:ext cx="4773132" cy="872977"/>
              <a:chOff x="3379466" y="3712815"/>
              <a:chExt cx="4773132" cy="872977"/>
            </a:xfrm>
          </p:grpSpPr>
          <p:grpSp>
            <p:nvGrpSpPr>
              <p:cNvPr id="106" name="Gruppo 105"/>
              <p:cNvGrpSpPr/>
              <p:nvPr/>
            </p:nvGrpSpPr>
            <p:grpSpPr>
              <a:xfrm>
                <a:off x="3379466" y="3712815"/>
                <a:ext cx="4773132" cy="595985"/>
                <a:chOff x="838396" y="1608198"/>
                <a:chExt cx="5469169" cy="595985"/>
              </a:xfrm>
            </p:grpSpPr>
            <p:sp>
              <p:nvSpPr>
                <p:cNvPr id="107" name="Rettangolo 106"/>
                <p:cNvSpPr/>
                <p:nvPr/>
              </p:nvSpPr>
              <p:spPr>
                <a:xfrm>
                  <a:off x="5566419" y="1608198"/>
                  <a:ext cx="741146" cy="5871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2400" b="1" dirty="0">
                      <a:solidFill>
                        <a:schemeClr val="bg2">
                          <a:lumMod val="50000"/>
                        </a:schemeClr>
                      </a:solidFill>
                    </a:rPr>
                    <a:t>CTD</a:t>
                  </a:r>
                </a:p>
              </p:txBody>
            </p:sp>
            <p:sp>
              <p:nvSpPr>
                <p:cNvPr id="108" name="Rettangolo 107"/>
                <p:cNvSpPr/>
                <p:nvPr/>
              </p:nvSpPr>
              <p:spPr>
                <a:xfrm>
                  <a:off x="1878531" y="1617036"/>
                  <a:ext cx="288759" cy="5871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2400" b="1" dirty="0">
                      <a:solidFill>
                        <a:schemeClr val="bg2">
                          <a:lumMod val="50000"/>
                        </a:schemeClr>
                      </a:solidFill>
                    </a:rPr>
                    <a:t>1</a:t>
                  </a:r>
                </a:p>
              </p:txBody>
            </p:sp>
            <p:sp>
              <p:nvSpPr>
                <p:cNvPr id="109" name="Rettangolo 108"/>
                <p:cNvSpPr/>
                <p:nvPr/>
              </p:nvSpPr>
              <p:spPr>
                <a:xfrm>
                  <a:off x="2176913" y="1617042"/>
                  <a:ext cx="288759" cy="5871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2400" b="1" dirty="0">
                      <a:solidFill>
                        <a:schemeClr val="bg2">
                          <a:lumMod val="50000"/>
                        </a:schemeClr>
                      </a:solidFill>
                    </a:rPr>
                    <a:t>2</a:t>
                  </a:r>
                </a:p>
              </p:txBody>
            </p:sp>
            <p:sp>
              <p:nvSpPr>
                <p:cNvPr id="110" name="Rettangolo 109"/>
                <p:cNvSpPr/>
                <p:nvPr/>
              </p:nvSpPr>
              <p:spPr>
                <a:xfrm>
                  <a:off x="2475295" y="1617038"/>
                  <a:ext cx="277530" cy="5871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2400" b="1" dirty="0">
                      <a:solidFill>
                        <a:schemeClr val="bg2">
                          <a:lumMod val="50000"/>
                        </a:schemeClr>
                      </a:solidFill>
                    </a:rPr>
                    <a:t>3</a:t>
                  </a:r>
                </a:p>
              </p:txBody>
            </p:sp>
            <p:sp>
              <p:nvSpPr>
                <p:cNvPr id="111" name="Rettangolo 110"/>
                <p:cNvSpPr/>
                <p:nvPr/>
              </p:nvSpPr>
              <p:spPr>
                <a:xfrm>
                  <a:off x="2762448" y="1617037"/>
                  <a:ext cx="287153" cy="5871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2400" b="1" dirty="0">
                      <a:solidFill>
                        <a:schemeClr val="bg2">
                          <a:lumMod val="50000"/>
                        </a:schemeClr>
                      </a:solidFill>
                    </a:rPr>
                    <a:t>4</a:t>
                  </a:r>
                </a:p>
              </p:txBody>
            </p:sp>
            <p:sp>
              <p:nvSpPr>
                <p:cNvPr id="112" name="Rettangolo 111"/>
                <p:cNvSpPr/>
                <p:nvPr/>
              </p:nvSpPr>
              <p:spPr>
                <a:xfrm>
                  <a:off x="3330690" y="1608199"/>
                  <a:ext cx="229811" cy="5871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2400" b="1" dirty="0">
                      <a:solidFill>
                        <a:schemeClr val="bg2">
                          <a:lumMod val="50000"/>
                        </a:schemeClr>
                      </a:solidFill>
                    </a:rPr>
                    <a:t>T1</a:t>
                  </a:r>
                </a:p>
              </p:txBody>
            </p:sp>
            <p:sp>
              <p:nvSpPr>
                <p:cNvPr id="113" name="Rettangolo 112"/>
                <p:cNvSpPr/>
                <p:nvPr/>
              </p:nvSpPr>
              <p:spPr>
                <a:xfrm>
                  <a:off x="3565733" y="1609432"/>
                  <a:ext cx="235818" cy="5871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2400" b="1" dirty="0">
                      <a:solidFill>
                        <a:schemeClr val="bg2">
                          <a:lumMod val="50000"/>
                        </a:schemeClr>
                      </a:solidFill>
                    </a:rPr>
                    <a:t>T2</a:t>
                  </a:r>
                </a:p>
              </p:txBody>
            </p:sp>
            <p:sp>
              <p:nvSpPr>
                <p:cNvPr id="114" name="Rettangolo 113"/>
                <p:cNvSpPr/>
                <p:nvPr/>
              </p:nvSpPr>
              <p:spPr>
                <a:xfrm>
                  <a:off x="3814447" y="1608201"/>
                  <a:ext cx="235818" cy="5871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2400" b="1" dirty="0">
                      <a:solidFill>
                        <a:schemeClr val="bg2">
                          <a:lumMod val="50000"/>
                        </a:schemeClr>
                      </a:solidFill>
                    </a:rPr>
                    <a:t>T3</a:t>
                  </a:r>
                </a:p>
              </p:txBody>
            </p:sp>
            <p:sp>
              <p:nvSpPr>
                <p:cNvPr id="115" name="Rettangolo 114"/>
                <p:cNvSpPr/>
                <p:nvPr/>
              </p:nvSpPr>
              <p:spPr>
                <a:xfrm>
                  <a:off x="4053836" y="1609800"/>
                  <a:ext cx="235818" cy="5871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2400" b="1" dirty="0">
                      <a:solidFill>
                        <a:schemeClr val="bg2">
                          <a:lumMod val="50000"/>
                        </a:schemeClr>
                      </a:solidFill>
                    </a:rPr>
                    <a:t>T4</a:t>
                  </a:r>
                </a:p>
              </p:txBody>
            </p:sp>
            <p:sp>
              <p:nvSpPr>
                <p:cNvPr id="116" name="Rettangolo 115"/>
                <p:cNvSpPr/>
                <p:nvPr/>
              </p:nvSpPr>
              <p:spPr>
                <a:xfrm>
                  <a:off x="4300646" y="1608203"/>
                  <a:ext cx="235818" cy="5871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2400" b="1" dirty="0">
                      <a:solidFill>
                        <a:schemeClr val="bg2">
                          <a:lumMod val="50000"/>
                        </a:schemeClr>
                      </a:solidFill>
                    </a:rPr>
                    <a:t>T5</a:t>
                  </a:r>
                </a:p>
              </p:txBody>
            </p:sp>
            <p:sp>
              <p:nvSpPr>
                <p:cNvPr id="117" name="Rettangolo 116"/>
                <p:cNvSpPr/>
                <p:nvPr/>
              </p:nvSpPr>
              <p:spPr>
                <a:xfrm>
                  <a:off x="4542082" y="1608202"/>
                  <a:ext cx="235818" cy="5871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2400" b="1" dirty="0">
                      <a:solidFill>
                        <a:schemeClr val="bg2">
                          <a:lumMod val="50000"/>
                        </a:schemeClr>
                      </a:solidFill>
                    </a:rPr>
                    <a:t>T6</a:t>
                  </a:r>
                </a:p>
              </p:txBody>
            </p:sp>
            <p:sp>
              <p:nvSpPr>
                <p:cNvPr id="118" name="Rettangolo 117"/>
                <p:cNvSpPr/>
                <p:nvPr/>
              </p:nvSpPr>
              <p:spPr>
                <a:xfrm>
                  <a:off x="4783445" y="1608201"/>
                  <a:ext cx="235818" cy="5871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2400" b="1" dirty="0">
                      <a:solidFill>
                        <a:schemeClr val="bg2">
                          <a:lumMod val="50000"/>
                        </a:schemeClr>
                      </a:solidFill>
                    </a:rPr>
                    <a:t>T7</a:t>
                  </a:r>
                </a:p>
              </p:txBody>
            </p:sp>
            <p:sp>
              <p:nvSpPr>
                <p:cNvPr id="119" name="Rettangolo 118"/>
                <p:cNvSpPr/>
                <p:nvPr/>
              </p:nvSpPr>
              <p:spPr>
                <a:xfrm>
                  <a:off x="5031844" y="1608201"/>
                  <a:ext cx="235818" cy="5871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2400" b="1" dirty="0">
                      <a:solidFill>
                        <a:schemeClr val="bg2">
                          <a:lumMod val="50000"/>
                        </a:schemeClr>
                      </a:solidFill>
                    </a:rPr>
                    <a:t>T8</a:t>
                  </a:r>
                </a:p>
              </p:txBody>
            </p:sp>
            <p:sp>
              <p:nvSpPr>
                <p:cNvPr id="120" name="Rettangolo 119"/>
                <p:cNvSpPr/>
                <p:nvPr/>
              </p:nvSpPr>
              <p:spPr>
                <a:xfrm>
                  <a:off x="838396" y="1617035"/>
                  <a:ext cx="741146" cy="5871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2400" b="1" dirty="0">
                      <a:solidFill>
                        <a:schemeClr val="bg2">
                          <a:lumMod val="50000"/>
                        </a:schemeClr>
                      </a:solidFill>
                    </a:rPr>
                    <a:t>NTD</a:t>
                  </a:r>
                </a:p>
              </p:txBody>
            </p:sp>
            <p:cxnSp>
              <p:nvCxnSpPr>
                <p:cNvPr id="121" name="Connettore 1 120"/>
                <p:cNvCxnSpPr/>
                <p:nvPr/>
              </p:nvCxnSpPr>
              <p:spPr>
                <a:xfrm>
                  <a:off x="1579542" y="1910606"/>
                  <a:ext cx="298989" cy="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Connettore 1 121"/>
                <p:cNvCxnSpPr>
                  <a:endCxn id="112" idx="1"/>
                </p:cNvCxnSpPr>
                <p:nvPr/>
              </p:nvCxnSpPr>
              <p:spPr>
                <a:xfrm>
                  <a:off x="3051020" y="1899352"/>
                  <a:ext cx="279670" cy="241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Connettore 1 122"/>
                <p:cNvCxnSpPr>
                  <a:stCxn id="119" idx="3"/>
                  <a:endCxn id="107" idx="1"/>
                </p:cNvCxnSpPr>
                <p:nvPr/>
              </p:nvCxnSpPr>
              <p:spPr>
                <a:xfrm flipV="1">
                  <a:off x="5267663" y="1901769"/>
                  <a:ext cx="298757" cy="3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CasellaDiTesto 5"/>
              <p:cNvSpPr txBox="1"/>
              <p:nvPr/>
            </p:nvSpPr>
            <p:spPr>
              <a:xfrm>
                <a:off x="5646601" y="4308793"/>
                <a:ext cx="1547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TSP-</a:t>
                </a:r>
                <a:r>
                  <a:rPr lang="it-IT" dirty="0" err="1"/>
                  <a:t>type</a:t>
                </a:r>
                <a:r>
                  <a:rPr lang="it-IT" dirty="0"/>
                  <a:t> III domain                      </a:t>
                </a:r>
              </a:p>
            </p:txBody>
          </p:sp>
        </p:grpSp>
        <p:sp>
          <p:nvSpPr>
            <p:cNvPr id="7" name="CasellaDiTesto 6"/>
            <p:cNvSpPr txBox="1"/>
            <p:nvPr/>
          </p:nvSpPr>
          <p:spPr>
            <a:xfrm>
              <a:off x="7431483" y="4265569"/>
              <a:ext cx="1197741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C-terminal domain</a:t>
              </a:r>
            </a:p>
          </p:txBody>
        </p:sp>
      </p:grpSp>
      <p:cxnSp>
        <p:nvCxnSpPr>
          <p:cNvPr id="29" name="Connettore 1 28"/>
          <p:cNvCxnSpPr>
            <a:endCxn id="120" idx="0"/>
          </p:cNvCxnSpPr>
          <p:nvPr/>
        </p:nvCxnSpPr>
        <p:spPr>
          <a:xfrm>
            <a:off x="5616527" y="4352555"/>
            <a:ext cx="7012" cy="6214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>
            <a:off x="7073375" y="2795752"/>
            <a:ext cx="4109" cy="21664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>
            <a:off x="9203305" y="4340773"/>
            <a:ext cx="7012" cy="6214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11125283" y="2795752"/>
            <a:ext cx="0" cy="21664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" name="Gruppo 13"/>
          <p:cNvGrpSpPr/>
          <p:nvPr/>
        </p:nvGrpSpPr>
        <p:grpSpPr>
          <a:xfrm>
            <a:off x="8348993" y="3523970"/>
            <a:ext cx="1698311" cy="784988"/>
            <a:chOff x="8348993" y="3523970"/>
            <a:chExt cx="1698311" cy="784988"/>
          </a:xfrm>
        </p:grpSpPr>
        <p:sp>
          <p:nvSpPr>
            <p:cNvPr id="19" name="Rettangolo 18"/>
            <p:cNvSpPr/>
            <p:nvPr/>
          </p:nvSpPr>
          <p:spPr>
            <a:xfrm>
              <a:off x="8348993" y="3526105"/>
              <a:ext cx="1698311" cy="782853"/>
            </a:xfrm>
            <a:prstGeom prst="rect">
              <a:avLst/>
            </a:prstGeom>
            <a:solidFill>
              <a:srgbClr val="8D8B7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400"/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8373811" y="3523970"/>
              <a:ext cx="1455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 smtClean="0">
                  <a:solidFill>
                    <a:schemeClr val="bg1"/>
                  </a:solidFill>
                </a:rPr>
                <a:t>Binding</a:t>
              </a:r>
              <a:r>
                <a:rPr lang="it-IT" dirty="0" smtClean="0">
                  <a:solidFill>
                    <a:schemeClr val="bg1"/>
                  </a:solidFill>
                </a:rPr>
                <a:t> with </a:t>
              </a:r>
              <a:r>
                <a:rPr lang="it-IT" dirty="0" err="1" smtClean="0">
                  <a:solidFill>
                    <a:schemeClr val="bg1"/>
                  </a:solidFill>
                </a:rPr>
                <a:t>calcium</a:t>
              </a:r>
              <a:r>
                <a:rPr lang="it-IT" dirty="0" smtClean="0">
                  <a:solidFill>
                    <a:schemeClr val="bg1"/>
                  </a:solidFill>
                </a:rPr>
                <a:t> </a:t>
              </a:r>
              <a:r>
                <a:rPr lang="it-IT" dirty="0" err="1" smtClean="0">
                  <a:solidFill>
                    <a:schemeClr val="bg1"/>
                  </a:solidFill>
                </a:rPr>
                <a:t>ions</a:t>
              </a:r>
              <a:endParaRPr lang="it-IT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CasellaDiTesto 46"/>
          <p:cNvSpPr txBox="1"/>
          <p:nvPr/>
        </p:nvSpPr>
        <p:spPr>
          <a:xfrm>
            <a:off x="10397936" y="2138925"/>
            <a:ext cx="1455144" cy="646331"/>
          </a:xfrm>
          <a:prstGeom prst="rect">
            <a:avLst/>
          </a:prstGeom>
          <a:solidFill>
            <a:srgbClr val="8D8B7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Binding</a:t>
            </a:r>
            <a:r>
              <a:rPr lang="it-IT" dirty="0" smtClean="0">
                <a:solidFill>
                  <a:schemeClr val="bg1"/>
                </a:solidFill>
              </a:rPr>
              <a:t> with ECM </a:t>
            </a:r>
            <a:r>
              <a:rPr lang="it-IT" dirty="0" err="1" smtClean="0">
                <a:solidFill>
                  <a:schemeClr val="bg1"/>
                </a:solidFill>
              </a:rPr>
              <a:t>proteins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660816" y="3701735"/>
            <a:ext cx="1981345" cy="646331"/>
          </a:xfrm>
          <a:prstGeom prst="rect">
            <a:avLst/>
          </a:prstGeom>
          <a:solidFill>
            <a:srgbClr val="8D8B71"/>
          </a:solidFill>
          <a:ln>
            <a:solidFill>
              <a:schemeClr val="bg1"/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lvl="0"/>
            <a:r>
              <a:rPr lang="it-IT" dirty="0" err="1" smtClean="0">
                <a:solidFill>
                  <a:schemeClr val="bg1"/>
                </a:solidFill>
              </a:rPr>
              <a:t>Responsible</a:t>
            </a:r>
            <a:r>
              <a:rPr lang="it-IT" dirty="0" smtClean="0">
                <a:solidFill>
                  <a:schemeClr val="bg1"/>
                </a:solidFill>
              </a:rPr>
              <a:t> of </a:t>
            </a:r>
            <a:r>
              <a:rPr lang="it-IT" dirty="0" err="1" smtClean="0">
                <a:solidFill>
                  <a:schemeClr val="bg1"/>
                </a:solidFill>
              </a:rPr>
              <a:t>pentamerisation</a:t>
            </a:r>
            <a:endParaRPr lang="it-IT" sz="24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6289454" y="2001486"/>
            <a:ext cx="1553201" cy="923330"/>
          </a:xfrm>
          <a:prstGeom prst="rect">
            <a:avLst/>
          </a:prstGeom>
          <a:solidFill>
            <a:srgbClr val="8D8B7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dirty="0" err="1" smtClean="0">
                <a:solidFill>
                  <a:schemeClr val="bg1"/>
                </a:solidFill>
              </a:rPr>
              <a:t>Binding</a:t>
            </a:r>
            <a:r>
              <a:rPr lang="it-IT" dirty="0" smtClean="0">
                <a:solidFill>
                  <a:schemeClr val="bg1"/>
                </a:solidFill>
              </a:rPr>
              <a:t> with </a:t>
            </a:r>
            <a:r>
              <a:rPr lang="it-IT" dirty="0" err="1" smtClean="0">
                <a:solidFill>
                  <a:schemeClr val="bg1"/>
                </a:solidFill>
              </a:rPr>
              <a:t>extracellular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proteases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10375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3DE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80;p31"/>
          <p:cNvSpPr txBox="1">
            <a:spLocks/>
          </p:cNvSpPr>
          <p:nvPr/>
        </p:nvSpPr>
        <p:spPr>
          <a:xfrm>
            <a:off x="622171" y="653921"/>
            <a:ext cx="8716901" cy="68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pPr algn="l"/>
            <a:r>
              <a:rPr lang="it-IT" sz="3200" dirty="0" smtClean="0"/>
              <a:t>COMP </a:t>
            </a:r>
            <a:r>
              <a:rPr lang="it-IT" sz="3200" dirty="0" err="1"/>
              <a:t>as</a:t>
            </a:r>
            <a:r>
              <a:rPr lang="it-IT" sz="3200" dirty="0"/>
              <a:t> a </a:t>
            </a:r>
            <a:r>
              <a:rPr lang="it-IT" sz="3200" dirty="0" err="1"/>
              <a:t>tumor</a:t>
            </a:r>
            <a:r>
              <a:rPr lang="it-IT" sz="3200" dirty="0"/>
              <a:t> marker</a:t>
            </a:r>
          </a:p>
        </p:txBody>
      </p:sp>
      <p:sp>
        <p:nvSpPr>
          <p:cNvPr id="5" name="Google Shape;381;p31"/>
          <p:cNvSpPr/>
          <p:nvPr/>
        </p:nvSpPr>
        <p:spPr>
          <a:xfrm>
            <a:off x="667295" y="496400"/>
            <a:ext cx="284060" cy="843845"/>
          </a:xfrm>
          <a:prstGeom prst="leftBracket">
            <a:avLst>
              <a:gd name="adj" fmla="val 0"/>
            </a:avLst>
          </a:prstGeom>
          <a:noFill/>
          <a:ln w="76200" cap="flat" cmpd="sng">
            <a:solidFill>
              <a:schemeClr val="tx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8" name="Connettore 2 7"/>
          <p:cNvCxnSpPr/>
          <p:nvPr/>
        </p:nvCxnSpPr>
        <p:spPr>
          <a:xfrm>
            <a:off x="7547116" y="3489032"/>
            <a:ext cx="9387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8921775" y="1861285"/>
            <a:ext cx="2987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Cartilage</a:t>
            </a:r>
            <a:r>
              <a:rPr lang="it-IT" sz="2000" dirty="0" smtClean="0"/>
              <a:t>, bone and </a:t>
            </a:r>
            <a:r>
              <a:rPr lang="it-IT" sz="2000" dirty="0" err="1" smtClean="0"/>
              <a:t>connective</a:t>
            </a:r>
            <a:r>
              <a:rPr lang="it-IT" sz="2000" dirty="0" smtClean="0"/>
              <a:t> </a:t>
            </a:r>
            <a:r>
              <a:rPr lang="it-IT" sz="2000" dirty="0" err="1" smtClean="0"/>
              <a:t>tissue</a:t>
            </a:r>
            <a:r>
              <a:rPr lang="it-IT" sz="2000" dirty="0" smtClean="0"/>
              <a:t> </a:t>
            </a:r>
            <a:endParaRPr lang="it-IT" sz="20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991257" y="5494439"/>
            <a:ext cx="5729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charset="0"/>
              <a:buChar char="•"/>
            </a:pPr>
            <a:r>
              <a:rPr lang="it-IT" sz="2000" dirty="0" err="1" smtClean="0"/>
              <a:t>Increased</a:t>
            </a:r>
            <a:r>
              <a:rPr lang="it-IT" sz="2000" dirty="0" smtClean="0"/>
              <a:t> </a:t>
            </a:r>
            <a:r>
              <a:rPr lang="it-IT" sz="2000" dirty="0" err="1" smtClean="0"/>
              <a:t>cell</a:t>
            </a:r>
            <a:r>
              <a:rPr lang="it-IT" sz="2000" dirty="0" smtClean="0"/>
              <a:t> </a:t>
            </a:r>
            <a:r>
              <a:rPr lang="it-IT" sz="2000" dirty="0" err="1" smtClean="0"/>
              <a:t>proliferation</a:t>
            </a:r>
            <a:endParaRPr lang="it-IT" sz="2000" dirty="0" smtClean="0"/>
          </a:p>
          <a:p>
            <a:pPr marL="380990" indent="-380990">
              <a:buFont typeface="Arial" charset="0"/>
              <a:buChar char="•"/>
            </a:pPr>
            <a:r>
              <a:rPr lang="it-IT" sz="2000" dirty="0" err="1" smtClean="0"/>
              <a:t>Increased</a:t>
            </a:r>
            <a:r>
              <a:rPr lang="it-IT" sz="2000" dirty="0" smtClean="0"/>
              <a:t> </a:t>
            </a:r>
            <a:r>
              <a:rPr lang="it-IT" sz="2000" dirty="0" err="1" smtClean="0"/>
              <a:t>resistance</a:t>
            </a:r>
            <a:r>
              <a:rPr lang="it-IT" sz="2000" dirty="0" smtClean="0"/>
              <a:t> to </a:t>
            </a:r>
            <a:r>
              <a:rPr lang="it-IT" sz="2000" dirty="0" err="1" smtClean="0"/>
              <a:t>apoptosis</a:t>
            </a:r>
            <a:endParaRPr lang="it-IT" sz="2000" dirty="0" smtClean="0"/>
          </a:p>
          <a:p>
            <a:pPr marL="380990" indent="-380990">
              <a:buFont typeface="Arial" charset="0"/>
              <a:buChar char="•"/>
            </a:pPr>
            <a:r>
              <a:rPr lang="it-IT" sz="2000" dirty="0" err="1" smtClean="0"/>
              <a:t>Increased</a:t>
            </a:r>
            <a:r>
              <a:rPr lang="it-IT" sz="2000" dirty="0" smtClean="0"/>
              <a:t> </a:t>
            </a:r>
            <a:r>
              <a:rPr lang="it-IT" sz="2000" dirty="0" err="1" smtClean="0"/>
              <a:t>resistance</a:t>
            </a:r>
            <a:r>
              <a:rPr lang="it-IT" sz="2000" dirty="0" smtClean="0"/>
              <a:t> to ER stress</a:t>
            </a:r>
            <a:endParaRPr lang="it-IT" sz="2000" dirty="0"/>
          </a:p>
        </p:txBody>
      </p:sp>
      <p:cxnSp>
        <p:nvCxnSpPr>
          <p:cNvPr id="17" name="Connettore 2 16"/>
          <p:cNvCxnSpPr/>
          <p:nvPr/>
        </p:nvCxnSpPr>
        <p:spPr>
          <a:xfrm>
            <a:off x="7487188" y="2204137"/>
            <a:ext cx="9387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9381190" y="4743617"/>
            <a:ext cx="7749" cy="611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1140755" y="5397305"/>
            <a:ext cx="473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Poor</a:t>
            </a:r>
            <a:r>
              <a:rPr lang="it-IT" sz="2000" dirty="0" smtClean="0"/>
              <a:t> </a:t>
            </a:r>
            <a:r>
              <a:rPr lang="it-IT" sz="2000" dirty="0" err="1" smtClean="0"/>
              <a:t>prognosis</a:t>
            </a:r>
            <a:r>
              <a:rPr lang="it-IT" sz="2000" dirty="0" smtClean="0"/>
              <a:t> and </a:t>
            </a:r>
            <a:r>
              <a:rPr lang="it-IT" sz="2000" dirty="0" err="1" smtClean="0"/>
              <a:t>increased</a:t>
            </a:r>
            <a:r>
              <a:rPr lang="it-IT" sz="2000" dirty="0" smtClean="0"/>
              <a:t> </a:t>
            </a:r>
            <a:r>
              <a:rPr lang="it-IT" sz="2000" dirty="0" err="1" smtClean="0"/>
              <a:t>metastasis</a:t>
            </a:r>
            <a:r>
              <a:rPr lang="it-IT" sz="2000" dirty="0" smtClean="0"/>
              <a:t>, </a:t>
            </a:r>
            <a:r>
              <a:rPr lang="it-IT" sz="2000" dirty="0" err="1" smtClean="0"/>
              <a:t>associated</a:t>
            </a:r>
            <a:r>
              <a:rPr lang="it-IT" sz="2000" dirty="0" smtClean="0"/>
              <a:t> with </a:t>
            </a:r>
            <a:r>
              <a:rPr lang="it-IT" sz="2000" dirty="0" err="1" smtClean="0"/>
              <a:t>increased</a:t>
            </a:r>
            <a:r>
              <a:rPr lang="it-IT" sz="2000" dirty="0" smtClean="0"/>
              <a:t> COMP in </a:t>
            </a:r>
            <a:r>
              <a:rPr lang="it-IT" sz="2000" dirty="0" err="1" smtClean="0"/>
              <a:t>patients</a:t>
            </a:r>
            <a:r>
              <a:rPr lang="it-IT" sz="2000" dirty="0" smtClean="0"/>
              <a:t>' </a:t>
            </a:r>
            <a:r>
              <a:rPr lang="it-IT" sz="2000" dirty="0" err="1" smtClean="0"/>
              <a:t>serum</a:t>
            </a:r>
            <a:r>
              <a:rPr lang="it-IT" sz="2000" dirty="0" smtClean="0"/>
              <a:t> </a:t>
            </a:r>
            <a:r>
              <a:rPr lang="it-IT" sz="2000" dirty="0" err="1" smtClean="0"/>
              <a:t>levels</a:t>
            </a:r>
            <a:endParaRPr lang="it-IT" sz="2000" dirty="0"/>
          </a:p>
        </p:txBody>
      </p:sp>
      <p:cxnSp>
        <p:nvCxnSpPr>
          <p:cNvPr id="19" name="Connettore 2 18"/>
          <p:cNvCxnSpPr/>
          <p:nvPr/>
        </p:nvCxnSpPr>
        <p:spPr>
          <a:xfrm flipH="1">
            <a:off x="5699931" y="5986881"/>
            <a:ext cx="7948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8587497" y="3020804"/>
            <a:ext cx="32780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charset="0"/>
              <a:buChar char="•"/>
            </a:pPr>
            <a:r>
              <a:rPr lang="it-IT" sz="2000" dirty="0" err="1" smtClean="0"/>
              <a:t>Pancreatic</a:t>
            </a:r>
            <a:r>
              <a:rPr lang="it-IT" sz="2000" dirty="0" smtClean="0"/>
              <a:t> carcinoma</a:t>
            </a:r>
          </a:p>
          <a:p>
            <a:pPr marL="380990" indent="-380990">
              <a:buFont typeface="Arial" charset="0"/>
              <a:buChar char="•"/>
            </a:pPr>
            <a:r>
              <a:rPr lang="it-IT" sz="2000" dirty="0" err="1" smtClean="0"/>
              <a:t>Colorectal</a:t>
            </a:r>
            <a:r>
              <a:rPr lang="it-IT" sz="2000" dirty="0" smtClean="0"/>
              <a:t> carcinoma</a:t>
            </a:r>
          </a:p>
          <a:p>
            <a:pPr marL="380990" indent="-380990">
              <a:buFont typeface="Arial" charset="0"/>
              <a:buChar char="•"/>
            </a:pPr>
            <a:r>
              <a:rPr lang="it-IT" sz="2000" dirty="0" err="1" smtClean="0"/>
              <a:t>Hepatocellular</a:t>
            </a:r>
            <a:r>
              <a:rPr lang="it-IT" sz="2000" dirty="0" smtClean="0"/>
              <a:t> carcinoma</a:t>
            </a:r>
          </a:p>
          <a:p>
            <a:pPr marL="380990" indent="-380990">
              <a:buFont typeface="Arial" charset="0"/>
              <a:buChar char="•"/>
            </a:pPr>
            <a:r>
              <a:rPr lang="it-IT" sz="2000" dirty="0" smtClean="0"/>
              <a:t>Prostate carcinoma</a:t>
            </a:r>
          </a:p>
          <a:p>
            <a:pPr marL="380990" indent="-380990">
              <a:buFont typeface="Arial" charset="0"/>
              <a:buChar char="•"/>
            </a:pPr>
            <a:r>
              <a:rPr lang="it-IT" sz="2000" b="1" dirty="0" err="1" smtClean="0"/>
              <a:t>Breast</a:t>
            </a:r>
            <a:r>
              <a:rPr lang="it-IT" sz="2000" b="1" dirty="0" smtClean="0"/>
              <a:t> carcinoma</a:t>
            </a:r>
            <a:endParaRPr lang="it-IT" sz="2000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39" y="1090441"/>
            <a:ext cx="6632448" cy="375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3DE"/>
        </a:solidFill>
        <a:effectLst/>
      </p:bgPr>
    </p:bg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4752110" y="1717486"/>
            <a:ext cx="69272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lnSpc>
                <a:spcPct val="200000"/>
              </a:lnSpc>
              <a:buFont typeface="Arial" charset="0"/>
              <a:buChar char="•"/>
            </a:pPr>
            <a:r>
              <a:rPr lang="it-IT" sz="2000" dirty="0" smtClean="0"/>
              <a:t>Development and </a:t>
            </a:r>
            <a:r>
              <a:rPr lang="it-IT" sz="2000" dirty="0" err="1" smtClean="0"/>
              <a:t>characterization</a:t>
            </a:r>
            <a:r>
              <a:rPr lang="it-IT" sz="2000" dirty="0" smtClean="0"/>
              <a:t> of </a:t>
            </a:r>
            <a:r>
              <a:rPr lang="it-IT" sz="2000" dirty="0" err="1" smtClean="0"/>
              <a:t>monoclonal</a:t>
            </a:r>
            <a:r>
              <a:rPr lang="it-IT" sz="2000" dirty="0" smtClean="0"/>
              <a:t> </a:t>
            </a:r>
            <a:r>
              <a:rPr lang="it-IT" sz="2000" dirty="0" err="1" smtClean="0"/>
              <a:t>antibodies</a:t>
            </a:r>
            <a:r>
              <a:rPr lang="it-IT" sz="2000" dirty="0" smtClean="0"/>
              <a:t> </a:t>
            </a:r>
            <a:r>
              <a:rPr lang="it-IT" sz="2000" dirty="0" err="1" smtClean="0"/>
              <a:t>directed</a:t>
            </a:r>
            <a:r>
              <a:rPr lang="it-IT" sz="2000" dirty="0" smtClean="0"/>
              <a:t> </a:t>
            </a:r>
            <a:r>
              <a:rPr lang="it-IT" sz="2000" dirty="0" err="1" smtClean="0"/>
              <a:t>against</a:t>
            </a:r>
            <a:r>
              <a:rPr lang="it-IT" sz="2000" dirty="0" smtClean="0"/>
              <a:t> COMP</a:t>
            </a:r>
          </a:p>
          <a:p>
            <a:pPr marL="380990" indent="-380990">
              <a:lnSpc>
                <a:spcPct val="200000"/>
              </a:lnSpc>
              <a:buFont typeface="Arial" charset="0"/>
              <a:buChar char="•"/>
            </a:pPr>
            <a:r>
              <a:rPr lang="it-IT" sz="2000" dirty="0" err="1"/>
              <a:t>V</a:t>
            </a:r>
            <a:r>
              <a:rPr lang="it-IT" sz="2000" dirty="0" err="1" smtClean="0"/>
              <a:t>aluation</a:t>
            </a:r>
            <a:r>
              <a:rPr lang="it-IT" sz="2000" dirty="0" smtClean="0"/>
              <a:t> of </a:t>
            </a:r>
            <a:r>
              <a:rPr lang="it-IT" sz="2000" dirty="0" err="1" smtClean="0"/>
              <a:t>possible</a:t>
            </a:r>
            <a:r>
              <a:rPr lang="it-IT" sz="2000" dirty="0" smtClean="0"/>
              <a:t> use for </a:t>
            </a:r>
            <a:r>
              <a:rPr lang="it-IT" sz="2000" dirty="0" err="1" smtClean="0"/>
              <a:t>diagnostic</a:t>
            </a:r>
            <a:r>
              <a:rPr lang="it-IT" sz="2000" dirty="0" smtClean="0"/>
              <a:t> and/or </a:t>
            </a:r>
            <a:r>
              <a:rPr lang="it-IT" sz="2000" dirty="0" err="1" smtClean="0"/>
              <a:t>therapeutic</a:t>
            </a:r>
            <a:r>
              <a:rPr lang="it-IT" sz="2000" dirty="0" smtClean="0"/>
              <a:t> use </a:t>
            </a:r>
          </a:p>
          <a:p>
            <a:pPr marL="380990" indent="-380990">
              <a:lnSpc>
                <a:spcPct val="200000"/>
              </a:lnSpc>
              <a:buFont typeface="Arial" charset="0"/>
              <a:buChar char="•"/>
            </a:pPr>
            <a:r>
              <a:rPr lang="it-IT" sz="2000" dirty="0" err="1" smtClean="0"/>
              <a:t>Identification</a:t>
            </a:r>
            <a:r>
              <a:rPr lang="it-IT" sz="2000" dirty="0" smtClean="0"/>
              <a:t> of sarcoma </a:t>
            </a:r>
            <a:r>
              <a:rPr lang="it-IT" sz="2000" dirty="0" err="1" smtClean="0"/>
              <a:t>lines</a:t>
            </a:r>
            <a:r>
              <a:rPr lang="it-IT" sz="2000" dirty="0" smtClean="0"/>
              <a:t> </a:t>
            </a:r>
            <a:r>
              <a:rPr lang="it-IT" sz="2000" dirty="0" err="1" smtClean="0"/>
              <a:t>constitutively</a:t>
            </a:r>
            <a:r>
              <a:rPr lang="it-IT" sz="2000" dirty="0" smtClean="0"/>
              <a:t> </a:t>
            </a:r>
            <a:r>
              <a:rPr lang="it-IT" sz="2000" dirty="0" err="1" smtClean="0"/>
              <a:t>expressing</a:t>
            </a:r>
            <a:r>
              <a:rPr lang="it-IT" sz="2000" dirty="0" smtClean="0"/>
              <a:t> the </a:t>
            </a:r>
            <a:r>
              <a:rPr lang="it-IT" sz="2000" dirty="0" err="1" smtClean="0"/>
              <a:t>protein</a:t>
            </a:r>
            <a:endParaRPr lang="it-IT" sz="2000" dirty="0"/>
          </a:p>
        </p:txBody>
      </p:sp>
      <p:cxnSp>
        <p:nvCxnSpPr>
          <p:cNvPr id="3" name="Connettore 1 2"/>
          <p:cNvCxnSpPr/>
          <p:nvPr/>
        </p:nvCxnSpPr>
        <p:spPr>
          <a:xfrm>
            <a:off x="4543426" y="371475"/>
            <a:ext cx="28574" cy="61007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665347" y="2725297"/>
            <a:ext cx="3647641" cy="997528"/>
          </a:xfrm>
          <a:prstGeom prst="rect">
            <a:avLst/>
          </a:prstGeom>
          <a:solidFill>
            <a:srgbClr val="8D8B7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8D8B71"/>
            </a:outerShdw>
          </a:effectLst>
        </p:spPr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60" name="Google Shape;280;p31"/>
          <p:cNvSpPr txBox="1">
            <a:spLocks/>
          </p:cNvSpPr>
          <p:nvPr/>
        </p:nvSpPr>
        <p:spPr>
          <a:xfrm>
            <a:off x="1029831" y="2880899"/>
            <a:ext cx="3292789" cy="68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pPr algn="l"/>
            <a:r>
              <a:rPr lang="it-IT" sz="3200" dirty="0" smtClean="0"/>
              <a:t>  </a:t>
            </a:r>
            <a:r>
              <a:rPr lang="it-IT" sz="3200" dirty="0" err="1" smtClean="0"/>
              <a:t>Aim</a:t>
            </a:r>
            <a:r>
              <a:rPr lang="it-IT" sz="3200" dirty="0" smtClean="0"/>
              <a:t> of </a:t>
            </a:r>
            <a:r>
              <a:rPr lang="it-IT" sz="3200" dirty="0" err="1" smtClean="0"/>
              <a:t>study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78071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2 3"/>
          <p:cNvCxnSpPr/>
          <p:nvPr/>
        </p:nvCxnSpPr>
        <p:spPr>
          <a:xfrm>
            <a:off x="6394320" y="3266533"/>
            <a:ext cx="817643" cy="2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Immagine 4" descr="../../../var/folders/wm/hpgblz813hlc903f8nn2v_3h0000gn/T/TemporaryItems/NSIRD_screencaptureui_oPd0n1/Schermata%202023-03-23%20alle%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00" y="2124261"/>
            <a:ext cx="5866680" cy="43495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Connettore 2 5"/>
          <p:cNvCxnSpPr/>
          <p:nvPr/>
        </p:nvCxnSpPr>
        <p:spPr>
          <a:xfrm>
            <a:off x="6408172" y="5394325"/>
            <a:ext cx="817643" cy="2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7668768" y="2587406"/>
            <a:ext cx="12009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/>
              <a:t>mAb</a:t>
            </a:r>
            <a:r>
              <a:rPr lang="it-IT" sz="2000" dirty="0"/>
              <a:t> 1</a:t>
            </a:r>
          </a:p>
          <a:p>
            <a:r>
              <a:rPr lang="it-IT" sz="2000" dirty="0" err="1"/>
              <a:t>mAb</a:t>
            </a:r>
            <a:r>
              <a:rPr lang="it-IT" sz="2000" dirty="0"/>
              <a:t> 2</a:t>
            </a:r>
          </a:p>
          <a:p>
            <a:r>
              <a:rPr lang="it-IT" sz="2000" dirty="0" err="1"/>
              <a:t>mAb</a:t>
            </a:r>
            <a:r>
              <a:rPr lang="it-IT" sz="2000" dirty="0"/>
              <a:t> 3</a:t>
            </a:r>
          </a:p>
          <a:p>
            <a:r>
              <a:rPr lang="it-IT" sz="2000" dirty="0" err="1"/>
              <a:t>mAb</a:t>
            </a:r>
            <a:r>
              <a:rPr lang="it-IT" sz="2000" dirty="0"/>
              <a:t> 4</a:t>
            </a:r>
          </a:p>
          <a:p>
            <a:r>
              <a:rPr lang="it-IT" sz="2000" dirty="0" err="1"/>
              <a:t>mAb</a:t>
            </a:r>
            <a:r>
              <a:rPr lang="it-IT" sz="2000" dirty="0"/>
              <a:t> 5</a:t>
            </a:r>
          </a:p>
        </p:txBody>
      </p:sp>
      <p:sp>
        <p:nvSpPr>
          <p:cNvPr id="8" name="Parentesi graffa chiusa 7"/>
          <p:cNvSpPr/>
          <p:nvPr/>
        </p:nvSpPr>
        <p:spPr>
          <a:xfrm>
            <a:off x="8607552" y="2669337"/>
            <a:ext cx="170688" cy="1416063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9" name="CasellaDiTesto 8"/>
          <p:cNvSpPr txBox="1"/>
          <p:nvPr/>
        </p:nvSpPr>
        <p:spPr>
          <a:xfrm>
            <a:off x="9064752" y="3197940"/>
            <a:ext cx="963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mouse</a:t>
            </a:r>
            <a:endParaRPr lang="it-IT" sz="2400" dirty="0"/>
          </a:p>
        </p:txBody>
      </p:sp>
      <p:sp>
        <p:nvSpPr>
          <p:cNvPr id="10" name="Rettangolo 9"/>
          <p:cNvSpPr/>
          <p:nvPr/>
        </p:nvSpPr>
        <p:spPr>
          <a:xfrm>
            <a:off x="7668768" y="4804524"/>
            <a:ext cx="1133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err="1"/>
              <a:t>mAb</a:t>
            </a:r>
            <a:r>
              <a:rPr lang="it-IT" sz="2000" dirty="0"/>
              <a:t> 6</a:t>
            </a:r>
          </a:p>
          <a:p>
            <a:r>
              <a:rPr lang="it-IT" sz="2000" dirty="0" err="1"/>
              <a:t>mAb</a:t>
            </a:r>
            <a:r>
              <a:rPr lang="it-IT" sz="2000" dirty="0"/>
              <a:t> 7</a:t>
            </a:r>
          </a:p>
          <a:p>
            <a:r>
              <a:rPr lang="it-IT" sz="2000" dirty="0" err="1"/>
              <a:t>mAb</a:t>
            </a:r>
            <a:r>
              <a:rPr lang="it-IT" sz="2000" dirty="0"/>
              <a:t> 8</a:t>
            </a:r>
          </a:p>
          <a:p>
            <a:r>
              <a:rPr lang="it-IT" sz="2000" dirty="0" err="1"/>
              <a:t>mAb</a:t>
            </a:r>
            <a:r>
              <a:rPr lang="it-IT" sz="2000" dirty="0"/>
              <a:t> 9</a:t>
            </a:r>
          </a:p>
        </p:txBody>
      </p:sp>
      <p:sp>
        <p:nvSpPr>
          <p:cNvPr id="11" name="Parentesi graffa chiusa 10"/>
          <p:cNvSpPr/>
          <p:nvPr/>
        </p:nvSpPr>
        <p:spPr>
          <a:xfrm>
            <a:off x="8607552" y="4732563"/>
            <a:ext cx="170688" cy="1416063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12" name="CasellaDiTesto 11"/>
          <p:cNvSpPr txBox="1"/>
          <p:nvPr/>
        </p:nvSpPr>
        <p:spPr>
          <a:xfrm>
            <a:off x="9064752" y="5227778"/>
            <a:ext cx="963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rat</a:t>
            </a:r>
            <a:endParaRPr lang="it-IT" sz="24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07800" y="1175378"/>
            <a:ext cx="11102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Immunization</a:t>
            </a:r>
            <a:r>
              <a:rPr lang="it-IT" sz="2000" dirty="0" smtClean="0"/>
              <a:t> of mice/</a:t>
            </a:r>
            <a:r>
              <a:rPr lang="it-IT" sz="2000" dirty="0" err="1" smtClean="0"/>
              <a:t>rats</a:t>
            </a:r>
            <a:r>
              <a:rPr lang="it-IT" sz="2000" dirty="0" smtClean="0"/>
              <a:t> with COMP </a:t>
            </a:r>
            <a:r>
              <a:rPr lang="it-IT" sz="2000" dirty="0" err="1" smtClean="0"/>
              <a:t>extracted</a:t>
            </a:r>
            <a:r>
              <a:rPr lang="it-IT" sz="2000" dirty="0" smtClean="0"/>
              <a:t> from </a:t>
            </a:r>
            <a:r>
              <a:rPr lang="it-IT" sz="2000" dirty="0" err="1" smtClean="0"/>
              <a:t>healthy</a:t>
            </a:r>
            <a:r>
              <a:rPr lang="it-IT" sz="2000" dirty="0" smtClean="0"/>
              <a:t> human </a:t>
            </a:r>
            <a:r>
              <a:rPr lang="it-IT" sz="2000" dirty="0" err="1" smtClean="0"/>
              <a:t>cartilage</a:t>
            </a:r>
            <a:r>
              <a:rPr lang="it-IT" sz="2000" dirty="0" smtClean="0"/>
              <a:t> (</a:t>
            </a:r>
            <a:r>
              <a:rPr lang="it-IT" sz="2000" dirty="0" err="1" smtClean="0"/>
              <a:t>whole</a:t>
            </a:r>
            <a:r>
              <a:rPr lang="it-IT" sz="2000" dirty="0" smtClean="0"/>
              <a:t> and </a:t>
            </a:r>
            <a:r>
              <a:rPr lang="it-IT" sz="2000" dirty="0" err="1" smtClean="0"/>
              <a:t>fragmented</a:t>
            </a:r>
            <a:r>
              <a:rPr lang="it-IT" sz="2000" dirty="0" smtClean="0"/>
              <a:t>)</a:t>
            </a:r>
            <a:endParaRPr lang="it-IT" sz="2000" dirty="0"/>
          </a:p>
        </p:txBody>
      </p:sp>
      <p:sp>
        <p:nvSpPr>
          <p:cNvPr id="14" name="Google Shape;381;p31"/>
          <p:cNvSpPr/>
          <p:nvPr/>
        </p:nvSpPr>
        <p:spPr>
          <a:xfrm>
            <a:off x="179400" y="162194"/>
            <a:ext cx="256800" cy="880421"/>
          </a:xfrm>
          <a:prstGeom prst="leftBracket">
            <a:avLst>
              <a:gd name="adj" fmla="val 0"/>
            </a:avLst>
          </a:prstGeom>
          <a:noFill/>
          <a:ln w="76200" cap="flat" cmpd="sng">
            <a:solidFill>
              <a:schemeClr val="tx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" name="Google Shape;280;p31"/>
          <p:cNvSpPr txBox="1">
            <a:spLocks/>
          </p:cNvSpPr>
          <p:nvPr/>
        </p:nvSpPr>
        <p:spPr>
          <a:xfrm>
            <a:off x="307800" y="259242"/>
            <a:ext cx="8716901" cy="68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pPr algn="l"/>
            <a:r>
              <a:rPr lang="it-IT" sz="3200" dirty="0" err="1"/>
              <a:t>Hybridoma</a:t>
            </a:r>
            <a:r>
              <a:rPr lang="it-IT" sz="3200" dirty="0"/>
              <a:t> </a:t>
            </a:r>
            <a:r>
              <a:rPr lang="it-IT" sz="3200" dirty="0" err="1"/>
              <a:t>technology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54852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85620"/>
              </p:ext>
            </p:extLst>
          </p:nvPr>
        </p:nvGraphicFramePr>
        <p:xfrm>
          <a:off x="4391891" y="783771"/>
          <a:ext cx="7343283" cy="484288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105594"/>
                <a:gridCol w="5237689"/>
              </a:tblGrid>
              <a:tr h="96110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dirty="0" smtClean="0">
                          <a:uFill>
                            <a:noFill/>
                          </a:uFill>
                          <a:sym typeface="Playfair Display"/>
                        </a:rPr>
                        <a:t>Western</a:t>
                      </a:r>
                      <a:r>
                        <a:rPr lang="it-IT" sz="1600" baseline="0" dirty="0" smtClean="0">
                          <a:uFill>
                            <a:noFill/>
                          </a:uFill>
                          <a:sym typeface="Playfair Display"/>
                        </a:rPr>
                        <a:t> </a:t>
                      </a:r>
                      <a:r>
                        <a:rPr lang="it-IT" sz="1600" baseline="0" dirty="0" err="1" smtClean="0">
                          <a:uFill>
                            <a:noFill/>
                          </a:uFill>
                          <a:sym typeface="Playfair Display"/>
                        </a:rPr>
                        <a:t>Blotting</a:t>
                      </a:r>
                      <a:endParaRPr sz="1600" b="1" dirty="0">
                        <a:solidFill>
                          <a:schemeClr val="dk1"/>
                        </a:solidFill>
                        <a:latin typeface="+mn-lt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it-IT" sz="16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  <a:sym typeface="Arial"/>
                        </a:rPr>
                        <a:t>Evaluate</a:t>
                      </a:r>
                      <a:r>
                        <a:rPr lang="it-IT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  <a:sym typeface="Arial"/>
                        </a:rPr>
                        <a:t> the </a:t>
                      </a:r>
                      <a:r>
                        <a:rPr lang="it-IT" sz="16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  <a:sym typeface="Arial"/>
                        </a:rPr>
                        <a:t>ability</a:t>
                      </a:r>
                      <a:r>
                        <a:rPr lang="it-IT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  <a:sym typeface="Arial"/>
                        </a:rPr>
                        <a:t> of </a:t>
                      </a:r>
                      <a:r>
                        <a:rPr lang="it-IT" sz="16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  <a:sym typeface="Arial"/>
                        </a:rPr>
                        <a:t>mAbs</a:t>
                      </a:r>
                      <a:r>
                        <a:rPr lang="it-IT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  <a:sym typeface="Arial"/>
                        </a:rPr>
                        <a:t> to </a:t>
                      </a:r>
                      <a:r>
                        <a:rPr lang="it-IT" sz="16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  <a:sym typeface="Arial"/>
                        </a:rPr>
                        <a:t>recognize</a:t>
                      </a:r>
                      <a:r>
                        <a:rPr lang="it-IT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  <a:sym typeface="Arial"/>
                        </a:rPr>
                        <a:t> and </a:t>
                      </a:r>
                      <a:r>
                        <a:rPr lang="it-IT" sz="16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  <a:sym typeface="Arial"/>
                        </a:rPr>
                        <a:t>bind</a:t>
                      </a:r>
                      <a:r>
                        <a:rPr lang="it-IT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  <a:sym typeface="Arial"/>
                        </a:rPr>
                        <a:t> COMP</a:t>
                      </a: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3DD"/>
                    </a:solidFill>
                  </a:tcPr>
                </a:tc>
              </a:tr>
              <a:tr h="943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dirty="0" err="1" smtClean="0">
                          <a:solidFill>
                            <a:schemeClr val="dk1"/>
                          </a:solidFill>
                          <a:latin typeface="+mn-lt"/>
                          <a:ea typeface="Playfair Display"/>
                          <a:cs typeface="Playfair Display"/>
                          <a:sym typeface="Playfair Display"/>
                        </a:rPr>
                        <a:t>Immunocytochemistry</a:t>
                      </a:r>
                      <a:endParaRPr sz="1600" b="0" dirty="0">
                        <a:solidFill>
                          <a:schemeClr val="dk1"/>
                        </a:solidFill>
                        <a:latin typeface="+mn-lt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Arial" charset="0"/>
                        <a:buChar char="•"/>
                      </a:pPr>
                      <a:r>
                        <a:rPr lang="it-IT" sz="1600" dirty="0" err="1" smtClean="0">
                          <a:solidFill>
                            <a:schemeClr val="dk1"/>
                          </a:solidFill>
                          <a:latin typeface="+mn-lt"/>
                          <a:ea typeface="Arimo Medium"/>
                          <a:cs typeface="Arimo Medium"/>
                          <a:sym typeface="Arimo Medium"/>
                        </a:rPr>
                        <a:t>Evaluate</a:t>
                      </a:r>
                      <a:r>
                        <a:rPr lang="it-IT" sz="1600" dirty="0" smtClean="0">
                          <a:solidFill>
                            <a:schemeClr val="dk1"/>
                          </a:solidFill>
                          <a:latin typeface="+mn-lt"/>
                          <a:ea typeface="Arimo Medium"/>
                          <a:cs typeface="Arimo Medium"/>
                          <a:sym typeface="Arimo Medium"/>
                        </a:rPr>
                        <a:t> the intra/extra-</a:t>
                      </a:r>
                      <a:r>
                        <a:rPr lang="it-IT" sz="1600" dirty="0" err="1" smtClean="0">
                          <a:solidFill>
                            <a:schemeClr val="dk1"/>
                          </a:solidFill>
                          <a:latin typeface="+mn-lt"/>
                          <a:ea typeface="Arimo Medium"/>
                          <a:cs typeface="Arimo Medium"/>
                          <a:sym typeface="Arimo Medium"/>
                        </a:rPr>
                        <a:t>cellular</a:t>
                      </a:r>
                      <a:r>
                        <a:rPr lang="it-IT" sz="1600" dirty="0" smtClean="0">
                          <a:solidFill>
                            <a:schemeClr val="dk1"/>
                          </a:solidFill>
                          <a:latin typeface="+mn-lt"/>
                          <a:ea typeface="Arimo Medium"/>
                          <a:cs typeface="Arimo Medium"/>
                          <a:sym typeface="Arimo Medium"/>
                        </a:rPr>
                        <a:t> </a:t>
                      </a:r>
                      <a:r>
                        <a:rPr lang="it-IT" sz="1600" dirty="0" err="1" smtClean="0">
                          <a:solidFill>
                            <a:schemeClr val="dk1"/>
                          </a:solidFill>
                          <a:latin typeface="+mn-lt"/>
                          <a:ea typeface="Arimo Medium"/>
                          <a:cs typeface="Arimo Medium"/>
                          <a:sym typeface="Arimo Medium"/>
                        </a:rPr>
                        <a:t>localization</a:t>
                      </a:r>
                      <a:r>
                        <a:rPr lang="it-IT" sz="1600" dirty="0" smtClean="0">
                          <a:solidFill>
                            <a:schemeClr val="dk1"/>
                          </a:solidFill>
                          <a:latin typeface="+mn-lt"/>
                          <a:ea typeface="Arimo Medium"/>
                          <a:cs typeface="Arimo Medium"/>
                          <a:sym typeface="Arimo Medium"/>
                        </a:rPr>
                        <a:t> of COMP</a:t>
                      </a:r>
                      <a:endParaRPr sz="1600" dirty="0">
                        <a:solidFill>
                          <a:schemeClr val="dk1"/>
                        </a:solidFill>
                        <a:latin typeface="+mn-lt"/>
                        <a:ea typeface="Arimo Medium"/>
                        <a:cs typeface="Arimo Medium"/>
                        <a:sym typeface="Arimo Medium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3DD"/>
                    </a:solidFill>
                  </a:tcPr>
                </a:tc>
              </a:tr>
              <a:tr h="96110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dirty="0" smtClean="0">
                          <a:solidFill>
                            <a:schemeClr val="dk1"/>
                          </a:solidFill>
                          <a:latin typeface="+mn-lt"/>
                          <a:ea typeface="Playfair Display"/>
                          <a:cs typeface="Playfair Display"/>
                          <a:sym typeface="Playfair Display"/>
                        </a:rPr>
                        <a:t>Flow </a:t>
                      </a:r>
                      <a:r>
                        <a:rPr lang="it-IT" sz="1600" b="0" dirty="0" err="1" smtClean="0">
                          <a:solidFill>
                            <a:schemeClr val="dk1"/>
                          </a:solidFill>
                          <a:latin typeface="+mn-lt"/>
                          <a:ea typeface="Playfair Display"/>
                          <a:cs typeface="Playfair Display"/>
                          <a:sym typeface="Playfair Display"/>
                        </a:rPr>
                        <a:t>cytometry</a:t>
                      </a:r>
                      <a:endParaRPr sz="1600" b="0" dirty="0">
                        <a:solidFill>
                          <a:schemeClr val="dk1"/>
                        </a:solidFill>
                        <a:latin typeface="+mn-lt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it-IT" sz="1600" b="0" i="0" u="none" strike="noStrike" cap="none" baseline="0" dirty="0" err="1" smtClean="0">
                          <a:solidFill>
                            <a:schemeClr val="dk1"/>
                          </a:solidFill>
                          <a:latin typeface="+mn-lt"/>
                          <a:ea typeface="Arimo Medium"/>
                          <a:cs typeface="Arimo Medium"/>
                          <a:sym typeface="Arimo Medium"/>
                        </a:rPr>
                        <a:t>Quantifying</a:t>
                      </a:r>
                      <a:r>
                        <a:rPr lang="it-IT" sz="1600" b="0" i="0" u="none" strike="noStrike" cap="none" baseline="0" dirty="0" smtClean="0">
                          <a:solidFill>
                            <a:schemeClr val="dk1"/>
                          </a:solidFill>
                          <a:latin typeface="+mn-lt"/>
                          <a:ea typeface="Arimo Medium"/>
                          <a:cs typeface="Arimo Medium"/>
                          <a:sym typeface="Arimo Medium"/>
                        </a:rPr>
                        <a:t> intra/extra-</a:t>
                      </a:r>
                      <a:r>
                        <a:rPr lang="it-IT" sz="1600" b="0" i="0" u="none" strike="noStrike" cap="none" baseline="0" dirty="0" err="1" smtClean="0">
                          <a:solidFill>
                            <a:schemeClr val="dk1"/>
                          </a:solidFill>
                          <a:latin typeface="+mn-lt"/>
                          <a:ea typeface="Arimo Medium"/>
                          <a:cs typeface="Arimo Medium"/>
                          <a:sym typeface="Arimo Medium"/>
                        </a:rPr>
                        <a:t>cellular</a:t>
                      </a:r>
                      <a:r>
                        <a:rPr lang="it-IT" sz="1600" b="0" i="0" u="none" strike="noStrike" cap="none" baseline="0" dirty="0" smtClean="0">
                          <a:solidFill>
                            <a:schemeClr val="dk1"/>
                          </a:solidFill>
                          <a:latin typeface="+mn-lt"/>
                          <a:ea typeface="Arimo Medium"/>
                          <a:cs typeface="Arimo Medium"/>
                          <a:sym typeface="Arimo Medium"/>
                        </a:rPr>
                        <a:t> COMP </a:t>
                      </a:r>
                      <a:r>
                        <a:rPr lang="it-IT" sz="1600" b="0" i="0" u="none" strike="noStrike" cap="none" baseline="0" dirty="0" err="1" smtClean="0">
                          <a:solidFill>
                            <a:schemeClr val="dk1"/>
                          </a:solidFill>
                          <a:latin typeface="+mn-lt"/>
                          <a:ea typeface="Arimo Medium"/>
                          <a:cs typeface="Arimo Medium"/>
                          <a:sym typeface="Arimo Medium"/>
                        </a:rPr>
                        <a:t>levels</a:t>
                      </a:r>
                      <a:endParaRPr lang="it-IT" sz="1600" b="0" i="0" u="none" strike="noStrike" cap="none" baseline="0" dirty="0" smtClean="0">
                        <a:solidFill>
                          <a:schemeClr val="dk1"/>
                        </a:solidFill>
                        <a:latin typeface="+mn-lt"/>
                        <a:ea typeface="Arimo Medium"/>
                        <a:cs typeface="Arimo Medium"/>
                        <a:sym typeface="Arimo Medium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3DD"/>
                    </a:solidFill>
                  </a:tcPr>
                </a:tc>
              </a:tr>
              <a:tr h="99373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dirty="0" err="1" smtClean="0">
                          <a:sym typeface="Playfair Display"/>
                        </a:rPr>
                        <a:t>Scrath</a:t>
                      </a:r>
                      <a:r>
                        <a:rPr lang="it-IT" sz="1600" baseline="0" dirty="0" smtClean="0">
                          <a:sym typeface="Playfair Display"/>
                        </a:rPr>
                        <a:t> </a:t>
                      </a:r>
                      <a:r>
                        <a:rPr lang="it-IT" sz="1600" baseline="0" dirty="0" err="1" smtClean="0">
                          <a:sym typeface="Playfair Display"/>
                        </a:rPr>
                        <a:t>Assay</a:t>
                      </a:r>
                      <a:endParaRPr sz="1600" b="1" dirty="0">
                        <a:solidFill>
                          <a:schemeClr val="dk1"/>
                        </a:solidFill>
                        <a:latin typeface="+mn-lt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Arial" charset="0"/>
                        <a:buChar char="•"/>
                      </a:pPr>
                      <a:r>
                        <a:rPr lang="it-IT" sz="1600" dirty="0" err="1" smtClean="0">
                          <a:solidFill>
                            <a:schemeClr val="dk1"/>
                          </a:solidFill>
                          <a:latin typeface="+mn-lt"/>
                          <a:ea typeface="Arimo Medium"/>
                          <a:cs typeface="Arimo Medium"/>
                          <a:sym typeface="Arimo Medium"/>
                        </a:rPr>
                        <a:t>Evaluate</a:t>
                      </a:r>
                      <a:r>
                        <a:rPr lang="it-IT" sz="1600" dirty="0" smtClean="0">
                          <a:solidFill>
                            <a:schemeClr val="dk1"/>
                          </a:solidFill>
                          <a:latin typeface="+mn-lt"/>
                          <a:ea typeface="Arimo Medium"/>
                          <a:cs typeface="Arimo Medium"/>
                          <a:sym typeface="Arimo Medium"/>
                        </a:rPr>
                        <a:t> the </a:t>
                      </a:r>
                      <a:r>
                        <a:rPr lang="it-IT" sz="1600" dirty="0" err="1" smtClean="0">
                          <a:solidFill>
                            <a:schemeClr val="dk1"/>
                          </a:solidFill>
                          <a:latin typeface="+mn-lt"/>
                          <a:ea typeface="Arimo Medium"/>
                          <a:cs typeface="Arimo Medium"/>
                          <a:sym typeface="Arimo Medium"/>
                        </a:rPr>
                        <a:t>influence</a:t>
                      </a:r>
                      <a:r>
                        <a:rPr lang="it-IT" sz="1600" dirty="0" smtClean="0">
                          <a:solidFill>
                            <a:schemeClr val="dk1"/>
                          </a:solidFill>
                          <a:latin typeface="+mn-lt"/>
                          <a:ea typeface="Arimo Medium"/>
                          <a:cs typeface="Arimo Medium"/>
                          <a:sym typeface="Arimo Medium"/>
                        </a:rPr>
                        <a:t> of </a:t>
                      </a:r>
                      <a:r>
                        <a:rPr lang="it-IT" sz="1600" dirty="0" err="1" smtClean="0">
                          <a:solidFill>
                            <a:schemeClr val="dk1"/>
                          </a:solidFill>
                          <a:latin typeface="+mn-lt"/>
                          <a:ea typeface="Arimo Medium"/>
                          <a:cs typeface="Arimo Medium"/>
                          <a:sym typeface="Arimo Medium"/>
                        </a:rPr>
                        <a:t>mAbs</a:t>
                      </a:r>
                      <a:r>
                        <a:rPr lang="it-IT" sz="1600" dirty="0" smtClean="0">
                          <a:solidFill>
                            <a:schemeClr val="dk1"/>
                          </a:solidFill>
                          <a:latin typeface="+mn-lt"/>
                          <a:ea typeface="Arimo Medium"/>
                          <a:cs typeface="Arimo Medium"/>
                          <a:sym typeface="Arimo Medium"/>
                        </a:rPr>
                        <a:t> on </a:t>
                      </a:r>
                      <a:r>
                        <a:rPr lang="it-IT" sz="1600" dirty="0" err="1" smtClean="0">
                          <a:solidFill>
                            <a:schemeClr val="dk1"/>
                          </a:solidFill>
                          <a:latin typeface="+mn-lt"/>
                          <a:ea typeface="Arimo Medium"/>
                          <a:cs typeface="Arimo Medium"/>
                          <a:sym typeface="Arimo Medium"/>
                        </a:rPr>
                        <a:t>cell</a:t>
                      </a:r>
                      <a:r>
                        <a:rPr lang="it-IT" sz="1600" dirty="0" smtClean="0">
                          <a:solidFill>
                            <a:schemeClr val="dk1"/>
                          </a:solidFill>
                          <a:latin typeface="+mn-lt"/>
                          <a:ea typeface="Arimo Medium"/>
                          <a:cs typeface="Arimo Medium"/>
                          <a:sym typeface="Arimo Medium"/>
                        </a:rPr>
                        <a:t> </a:t>
                      </a:r>
                      <a:r>
                        <a:rPr lang="it-IT" sz="1600" dirty="0" err="1" smtClean="0">
                          <a:solidFill>
                            <a:schemeClr val="dk1"/>
                          </a:solidFill>
                          <a:latin typeface="+mn-lt"/>
                          <a:ea typeface="Arimo Medium"/>
                          <a:cs typeface="Arimo Medium"/>
                          <a:sym typeface="Arimo Medium"/>
                        </a:rPr>
                        <a:t>migration</a:t>
                      </a:r>
                      <a:r>
                        <a:rPr lang="it-IT" sz="1600" dirty="0" smtClean="0">
                          <a:solidFill>
                            <a:schemeClr val="dk1"/>
                          </a:solidFill>
                          <a:latin typeface="+mn-lt"/>
                          <a:ea typeface="Arimo Medium"/>
                          <a:cs typeface="Arimo Medium"/>
                          <a:sym typeface="Arimo Medium"/>
                        </a:rPr>
                        <a:t> and </a:t>
                      </a:r>
                      <a:r>
                        <a:rPr lang="it-IT" sz="1600" dirty="0" err="1" smtClean="0">
                          <a:solidFill>
                            <a:schemeClr val="dk1"/>
                          </a:solidFill>
                          <a:latin typeface="+mn-lt"/>
                          <a:ea typeface="Arimo Medium"/>
                          <a:cs typeface="Arimo Medium"/>
                          <a:sym typeface="Arimo Medium"/>
                        </a:rPr>
                        <a:t>possible</a:t>
                      </a:r>
                      <a:r>
                        <a:rPr lang="it-IT" sz="1600" dirty="0" smtClean="0">
                          <a:solidFill>
                            <a:schemeClr val="dk1"/>
                          </a:solidFill>
                          <a:latin typeface="+mn-lt"/>
                          <a:ea typeface="Arimo Medium"/>
                          <a:cs typeface="Arimo Medium"/>
                          <a:sym typeface="Arimo Medium"/>
                        </a:rPr>
                        <a:t> </a:t>
                      </a:r>
                      <a:r>
                        <a:rPr lang="it-IT" sz="1600" dirty="0" err="1" smtClean="0">
                          <a:solidFill>
                            <a:schemeClr val="dk1"/>
                          </a:solidFill>
                          <a:latin typeface="+mn-lt"/>
                          <a:ea typeface="Arimo Medium"/>
                          <a:cs typeface="Arimo Medium"/>
                          <a:sym typeface="Arimo Medium"/>
                        </a:rPr>
                        <a:t>interaction</a:t>
                      </a:r>
                      <a:r>
                        <a:rPr lang="it-IT" sz="1600" dirty="0" smtClean="0">
                          <a:solidFill>
                            <a:schemeClr val="dk1"/>
                          </a:solidFill>
                          <a:latin typeface="+mn-lt"/>
                          <a:ea typeface="Arimo Medium"/>
                          <a:cs typeface="Arimo Medium"/>
                          <a:sym typeface="Arimo Medium"/>
                        </a:rPr>
                        <a:t> with ECM </a:t>
                      </a:r>
                      <a:r>
                        <a:rPr lang="it-IT" sz="1600" dirty="0" err="1" smtClean="0">
                          <a:solidFill>
                            <a:schemeClr val="dk1"/>
                          </a:solidFill>
                          <a:latin typeface="+mn-lt"/>
                          <a:ea typeface="Arimo Medium"/>
                          <a:cs typeface="Arimo Medium"/>
                          <a:sym typeface="Arimo Medium"/>
                        </a:rPr>
                        <a:t>proteins</a:t>
                      </a:r>
                      <a:endParaRPr sz="1600" dirty="0">
                        <a:solidFill>
                          <a:schemeClr val="dk1"/>
                        </a:solidFill>
                        <a:latin typeface="+mn-lt"/>
                        <a:ea typeface="Arimo Medium"/>
                        <a:cs typeface="Arimo Medium"/>
                        <a:sym typeface="Arimo Medium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3DD"/>
                    </a:solidFill>
                  </a:tcPr>
                </a:tc>
              </a:tr>
              <a:tr h="9835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dirty="0" smtClean="0">
                          <a:uFill>
                            <a:noFill/>
                          </a:uFill>
                          <a:sym typeface="Playfair Display"/>
                        </a:rPr>
                        <a:t>Cell</a:t>
                      </a:r>
                      <a:r>
                        <a:rPr lang="it-IT" sz="1600" baseline="0" dirty="0" smtClean="0">
                          <a:uFill>
                            <a:noFill/>
                          </a:uFill>
                          <a:sym typeface="Playfair Display"/>
                        </a:rPr>
                        <a:t> Death </a:t>
                      </a:r>
                      <a:r>
                        <a:rPr lang="it-IT" sz="1600" baseline="0" dirty="0" err="1" smtClean="0">
                          <a:uFill>
                            <a:noFill/>
                          </a:uFill>
                          <a:sym typeface="Playfair Display"/>
                        </a:rPr>
                        <a:t>Assay</a:t>
                      </a:r>
                      <a:endParaRPr sz="1600" b="1" dirty="0">
                        <a:solidFill>
                          <a:schemeClr val="dk1"/>
                        </a:solidFill>
                        <a:latin typeface="+mn-lt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it-IT" sz="16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  <a:sym typeface="Arial"/>
                        </a:rPr>
                        <a:t>Evaluate</a:t>
                      </a:r>
                      <a:r>
                        <a:rPr lang="it-IT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it-IT" sz="16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  <a:sym typeface="Arial"/>
                        </a:rPr>
                        <a:t>cell</a:t>
                      </a:r>
                      <a:r>
                        <a:rPr lang="it-IT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it-IT" sz="16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  <a:sym typeface="Arial"/>
                        </a:rPr>
                        <a:t>death</a:t>
                      </a:r>
                      <a:r>
                        <a:rPr lang="it-IT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it-IT" sz="16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  <a:sym typeface="Arial"/>
                        </a:rPr>
                        <a:t>induced</a:t>
                      </a:r>
                      <a:r>
                        <a:rPr lang="it-IT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  <a:sym typeface="Arial"/>
                        </a:rPr>
                        <a:t> by </a:t>
                      </a:r>
                      <a:r>
                        <a:rPr lang="it-IT" sz="16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  <a:sym typeface="Arial"/>
                        </a:rPr>
                        <a:t>mAb</a:t>
                      </a:r>
                      <a:r>
                        <a:rPr lang="it-IT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  <a:sym typeface="Arial"/>
                        </a:rPr>
                        <a:t> and </a:t>
                      </a:r>
                      <a:r>
                        <a:rPr lang="it-IT" sz="16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  <a:sym typeface="Arial"/>
                        </a:rPr>
                        <a:t>mAb-chemotherapy</a:t>
                      </a:r>
                      <a:r>
                        <a:rPr lang="it-IT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it-IT" sz="16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  <a:sym typeface="Arial"/>
                        </a:rPr>
                        <a:t>drug</a:t>
                      </a:r>
                      <a:r>
                        <a:rPr lang="it-IT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it-IT" sz="16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  <a:cs typeface="Arial"/>
                          <a:sym typeface="Arial"/>
                        </a:rPr>
                        <a:t>combination</a:t>
                      </a:r>
                      <a:endParaRPr lang="it-IT" sz="1600" b="0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3DD"/>
                    </a:solidFill>
                  </a:tcPr>
                </a:tc>
              </a:tr>
            </a:tbl>
          </a:graphicData>
        </a:graphic>
      </p:graphicFrame>
      <p:cxnSp>
        <p:nvCxnSpPr>
          <p:cNvPr id="16" name="Connettore 1 15"/>
          <p:cNvCxnSpPr/>
          <p:nvPr/>
        </p:nvCxnSpPr>
        <p:spPr>
          <a:xfrm>
            <a:off x="1572382" y="2671337"/>
            <a:ext cx="0" cy="43413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05" y="453110"/>
            <a:ext cx="3706368" cy="574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7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3DE"/>
        </a:solidFill>
        <a:effectLst/>
      </p:bgPr>
    </p:bg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381;p31"/>
          <p:cNvSpPr/>
          <p:nvPr/>
        </p:nvSpPr>
        <p:spPr>
          <a:xfrm>
            <a:off x="213509" y="250179"/>
            <a:ext cx="256800" cy="880421"/>
          </a:xfrm>
          <a:prstGeom prst="leftBracket">
            <a:avLst>
              <a:gd name="adj" fmla="val 0"/>
            </a:avLst>
          </a:prstGeom>
          <a:noFill/>
          <a:ln w="76200" cap="flat" cmpd="sng">
            <a:solidFill>
              <a:schemeClr val="tx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41909" y="414117"/>
            <a:ext cx="3572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Western </a:t>
            </a:r>
            <a:r>
              <a:rPr lang="it-IT" sz="2400" dirty="0" err="1"/>
              <a:t>Blotting</a:t>
            </a:r>
            <a:endParaRPr lang="it-IT" sz="24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13508" y="1928548"/>
            <a:ext cx="345115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 err="1" smtClean="0"/>
              <a:t>Binding</a:t>
            </a:r>
            <a:r>
              <a:rPr lang="it-IT" sz="2000" dirty="0" smtClean="0"/>
              <a:t> of the </a:t>
            </a:r>
            <a:r>
              <a:rPr lang="it-IT" sz="2000" dirty="0" err="1" smtClean="0"/>
              <a:t>various</a:t>
            </a:r>
            <a:r>
              <a:rPr lang="it-IT" sz="2000" dirty="0" smtClean="0"/>
              <a:t> </a:t>
            </a:r>
            <a:r>
              <a:rPr lang="it-IT" sz="2000" dirty="0" err="1" smtClean="0"/>
              <a:t>purified</a:t>
            </a:r>
            <a:r>
              <a:rPr lang="it-IT" sz="2000" dirty="0" smtClean="0"/>
              <a:t> </a:t>
            </a:r>
            <a:r>
              <a:rPr lang="it-IT" sz="2000" dirty="0" err="1" smtClean="0"/>
              <a:t>mAbs</a:t>
            </a:r>
            <a:r>
              <a:rPr lang="it-IT" sz="2000" dirty="0" smtClean="0"/>
              <a:t> to: 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it-IT" sz="2000" dirty="0" err="1" smtClean="0"/>
              <a:t>Recombinant</a:t>
            </a:r>
            <a:r>
              <a:rPr lang="it-IT" sz="2000" dirty="0" smtClean="0"/>
              <a:t> COMP </a:t>
            </a:r>
            <a:r>
              <a:rPr lang="it-IT" sz="2000" dirty="0" err="1" smtClean="0"/>
              <a:t>extracted</a:t>
            </a:r>
            <a:r>
              <a:rPr lang="it-IT" sz="2000" dirty="0" smtClean="0"/>
              <a:t> from </a:t>
            </a:r>
            <a:r>
              <a:rPr lang="it-IT" sz="2000" dirty="0" err="1" smtClean="0"/>
              <a:t>healthy</a:t>
            </a:r>
            <a:r>
              <a:rPr lang="it-IT" sz="2000" dirty="0" smtClean="0"/>
              <a:t> human </a:t>
            </a:r>
            <a:r>
              <a:rPr lang="it-IT" sz="2000" dirty="0" err="1" smtClean="0"/>
              <a:t>cartilage</a:t>
            </a:r>
            <a:r>
              <a:rPr lang="it-IT" sz="2000" dirty="0" smtClean="0"/>
              <a:t> 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it-IT" sz="2000" dirty="0" smtClean="0"/>
              <a:t>COMP </a:t>
            </a:r>
            <a:r>
              <a:rPr lang="it-IT" sz="2000" dirty="0" err="1" smtClean="0"/>
              <a:t>expressed</a:t>
            </a:r>
            <a:r>
              <a:rPr lang="it-IT" sz="2000" dirty="0" smtClean="0"/>
              <a:t> by </a:t>
            </a:r>
            <a:r>
              <a:rPr lang="it-IT" sz="2000" dirty="0" err="1" smtClean="0"/>
              <a:t>transfected</a:t>
            </a:r>
            <a:r>
              <a:rPr lang="it-IT" sz="2000" dirty="0" smtClean="0"/>
              <a:t> </a:t>
            </a:r>
            <a:r>
              <a:rPr lang="it-IT" sz="2000" dirty="0" err="1" smtClean="0"/>
              <a:t>tumor</a:t>
            </a:r>
            <a:r>
              <a:rPr lang="it-IT" sz="2000" dirty="0" smtClean="0"/>
              <a:t> </a:t>
            </a:r>
            <a:r>
              <a:rPr lang="it-IT" sz="2000" dirty="0" err="1" smtClean="0"/>
              <a:t>cells</a:t>
            </a:r>
            <a:endParaRPr lang="it-IT" sz="2000" dirty="0"/>
          </a:p>
        </p:txBody>
      </p:sp>
      <p:grpSp>
        <p:nvGrpSpPr>
          <p:cNvPr id="4" name="Gruppo 3"/>
          <p:cNvGrpSpPr/>
          <p:nvPr/>
        </p:nvGrpSpPr>
        <p:grpSpPr>
          <a:xfrm>
            <a:off x="3725150" y="875782"/>
            <a:ext cx="8023503" cy="2508760"/>
            <a:chOff x="3725151" y="1182833"/>
            <a:chExt cx="8023503" cy="2717123"/>
          </a:xfrm>
        </p:grpSpPr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5151" y="1260166"/>
              <a:ext cx="2775604" cy="2639789"/>
            </a:xfrm>
            <a:prstGeom prst="rect">
              <a:avLst/>
            </a:prstGeom>
          </p:spPr>
        </p:pic>
        <p:pic>
          <p:nvPicPr>
            <p:cNvPr id="13" name="Immagin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8" t="-2826" r="6265"/>
            <a:stretch/>
          </p:blipFill>
          <p:spPr>
            <a:xfrm>
              <a:off x="6329397" y="1182833"/>
              <a:ext cx="2754528" cy="2717123"/>
            </a:xfrm>
            <a:prstGeom prst="rect">
              <a:avLst/>
            </a:prstGeom>
          </p:spPr>
        </p:pic>
        <p:pic>
          <p:nvPicPr>
            <p:cNvPr id="14" name="Immagine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4" t="1046"/>
            <a:stretch/>
          </p:blipFill>
          <p:spPr>
            <a:xfrm>
              <a:off x="9067427" y="1260167"/>
              <a:ext cx="2681227" cy="2639789"/>
            </a:xfrm>
            <a:prstGeom prst="rect">
              <a:avLst/>
            </a:prstGeom>
          </p:spPr>
        </p:pic>
      </p:grpSp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203" r="364"/>
          <a:stretch/>
        </p:blipFill>
        <p:spPr>
          <a:xfrm>
            <a:off x="3725151" y="3966073"/>
            <a:ext cx="8023502" cy="244023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257581" y="506776"/>
            <a:ext cx="2754217" cy="369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Non-</a:t>
            </a:r>
            <a:r>
              <a:rPr lang="it-IT" dirty="0" err="1" smtClean="0"/>
              <a:t>reducing</a:t>
            </a:r>
            <a:r>
              <a:rPr lang="it-IT" dirty="0" smtClean="0"/>
              <a:t> </a:t>
            </a:r>
            <a:r>
              <a:rPr lang="it-IT" dirty="0" err="1" smtClean="0"/>
              <a:t>conditions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6345717" y="3514387"/>
            <a:ext cx="2754217" cy="369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Reducing</a:t>
            </a:r>
            <a:r>
              <a:rPr lang="it-IT" dirty="0" smtClean="0"/>
              <a:t> </a:t>
            </a:r>
            <a:r>
              <a:rPr lang="it-IT" dirty="0" err="1" smtClean="0"/>
              <a:t>conditions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898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3DE"/>
        </a:solidFill>
        <a:effectLst/>
      </p:bgPr>
    </p:bg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po 31"/>
          <p:cNvGrpSpPr/>
          <p:nvPr/>
        </p:nvGrpSpPr>
        <p:grpSpPr>
          <a:xfrm>
            <a:off x="110835" y="1185863"/>
            <a:ext cx="7680599" cy="2848469"/>
            <a:chOff x="3385218" y="261202"/>
            <a:chExt cx="7773320" cy="3062435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32"/>
            <a:stretch/>
          </p:blipFill>
          <p:spPr>
            <a:xfrm>
              <a:off x="3385218" y="261202"/>
              <a:ext cx="3005182" cy="3062434"/>
            </a:xfrm>
            <a:prstGeom prst="rect">
              <a:avLst/>
            </a:prstGeom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11"/>
            <a:stretch/>
          </p:blipFill>
          <p:spPr>
            <a:xfrm>
              <a:off x="6176080" y="261202"/>
              <a:ext cx="2539295" cy="3062435"/>
            </a:xfrm>
            <a:prstGeom prst="rect">
              <a:avLst/>
            </a:prstGeom>
          </p:spPr>
        </p:pic>
        <p:pic>
          <p:nvPicPr>
            <p:cNvPr id="11" name="Immagine 10"/>
            <p:cNvPicPr>
              <a:picLocks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1" t="2158"/>
            <a:stretch/>
          </p:blipFill>
          <p:spPr>
            <a:xfrm>
              <a:off x="8715375" y="261202"/>
              <a:ext cx="2443163" cy="3062434"/>
            </a:xfrm>
            <a:prstGeom prst="rect">
              <a:avLst/>
            </a:prstGeom>
          </p:spPr>
        </p:pic>
      </p:grpSp>
      <p:grpSp>
        <p:nvGrpSpPr>
          <p:cNvPr id="31" name="Gruppo 30"/>
          <p:cNvGrpSpPr/>
          <p:nvPr/>
        </p:nvGrpSpPr>
        <p:grpSpPr>
          <a:xfrm>
            <a:off x="110836" y="4034331"/>
            <a:ext cx="9980895" cy="2843225"/>
            <a:chOff x="1205816" y="3501005"/>
            <a:chExt cx="10095599" cy="2790400"/>
          </a:xfrm>
        </p:grpSpPr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9651" y="3501005"/>
              <a:ext cx="2571764" cy="2771206"/>
            </a:xfrm>
            <a:prstGeom prst="rect">
              <a:avLst/>
            </a:prstGeom>
          </p:spPr>
        </p:pic>
        <p:grpSp>
          <p:nvGrpSpPr>
            <p:cNvPr id="30" name="Gruppo 29"/>
            <p:cNvGrpSpPr/>
            <p:nvPr/>
          </p:nvGrpSpPr>
          <p:grpSpPr>
            <a:xfrm>
              <a:off x="1205816" y="3505908"/>
              <a:ext cx="7776264" cy="2785497"/>
              <a:chOff x="3777580" y="3505908"/>
              <a:chExt cx="7776264" cy="2785497"/>
            </a:xfrm>
          </p:grpSpPr>
          <p:pic>
            <p:nvPicPr>
              <p:cNvPr id="8" name="Immagine 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0357" y="3520198"/>
                <a:ext cx="2619367" cy="2752014"/>
              </a:xfrm>
              <a:prstGeom prst="rect">
                <a:avLst/>
              </a:prstGeom>
            </p:spPr>
          </p:pic>
          <p:pic>
            <p:nvPicPr>
              <p:cNvPr id="10" name="Immagine 9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05"/>
              <a:stretch/>
            </p:blipFill>
            <p:spPr>
              <a:xfrm>
                <a:off x="9050454" y="3505908"/>
                <a:ext cx="2503390" cy="2752015"/>
              </a:xfrm>
              <a:prstGeom prst="rect">
                <a:avLst/>
              </a:prstGeom>
            </p:spPr>
          </p:pic>
          <p:pic>
            <p:nvPicPr>
              <p:cNvPr id="13" name="Immagine 1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7580" y="3520198"/>
                <a:ext cx="2732777" cy="2771207"/>
              </a:xfrm>
              <a:prstGeom prst="rect">
                <a:avLst/>
              </a:prstGeom>
            </p:spPr>
          </p:pic>
        </p:grpSp>
      </p:grpSp>
      <p:cxnSp>
        <p:nvCxnSpPr>
          <p:cNvPr id="36" name="Connettore 1 35"/>
          <p:cNvCxnSpPr/>
          <p:nvPr/>
        </p:nvCxnSpPr>
        <p:spPr>
          <a:xfrm flipV="1">
            <a:off x="110836" y="4027483"/>
            <a:ext cx="7687912" cy="214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 flipV="1">
            <a:off x="2966110" y="1185863"/>
            <a:ext cx="0" cy="56916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 flipH="1" flipV="1">
            <a:off x="5361264" y="1185864"/>
            <a:ext cx="4938" cy="57005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 flipH="1" flipV="1">
            <a:off x="7774971" y="4034331"/>
            <a:ext cx="5394" cy="28520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Connettore 1 43"/>
          <p:cNvCxnSpPr/>
          <p:nvPr/>
        </p:nvCxnSpPr>
        <p:spPr>
          <a:xfrm flipH="1" flipV="1">
            <a:off x="2102275" y="4027482"/>
            <a:ext cx="2437414" cy="467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CasellaDiTesto 49"/>
          <p:cNvSpPr txBox="1"/>
          <p:nvPr/>
        </p:nvSpPr>
        <p:spPr>
          <a:xfrm>
            <a:off x="110835" y="121536"/>
            <a:ext cx="7438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Binding</a:t>
            </a:r>
            <a:r>
              <a:rPr lang="it-IT" sz="2000" dirty="0" smtClean="0"/>
              <a:t> of </a:t>
            </a:r>
            <a:r>
              <a:rPr lang="it-IT" sz="2000" dirty="0" err="1" smtClean="0"/>
              <a:t>various</a:t>
            </a:r>
            <a:r>
              <a:rPr lang="it-IT" sz="2000" dirty="0" smtClean="0"/>
              <a:t> </a:t>
            </a:r>
            <a:r>
              <a:rPr lang="it-IT" sz="2000" dirty="0" err="1" smtClean="0"/>
              <a:t>purified</a:t>
            </a:r>
            <a:r>
              <a:rPr lang="it-IT" sz="2000" dirty="0" smtClean="0"/>
              <a:t> </a:t>
            </a:r>
            <a:r>
              <a:rPr lang="it-IT" sz="2000" dirty="0" err="1" smtClean="0"/>
              <a:t>mAbs</a:t>
            </a:r>
            <a:r>
              <a:rPr lang="it-IT" sz="2000" dirty="0" smtClean="0"/>
              <a:t> to COMP </a:t>
            </a:r>
            <a:r>
              <a:rPr lang="it-IT" sz="2000" dirty="0" err="1" smtClean="0"/>
              <a:t>constitutively</a:t>
            </a:r>
            <a:r>
              <a:rPr lang="it-IT" sz="2000" dirty="0" smtClean="0"/>
              <a:t> </a:t>
            </a:r>
            <a:r>
              <a:rPr lang="it-IT" sz="2000" dirty="0" err="1" smtClean="0"/>
              <a:t>expressed</a:t>
            </a:r>
            <a:r>
              <a:rPr lang="it-IT" sz="2000" dirty="0" smtClean="0"/>
              <a:t> by </a:t>
            </a:r>
            <a:r>
              <a:rPr lang="it-IT" sz="2000" dirty="0" err="1" smtClean="0"/>
              <a:t>different</a:t>
            </a:r>
            <a:r>
              <a:rPr lang="it-IT" sz="2000" dirty="0" smtClean="0"/>
              <a:t> sarcoma </a:t>
            </a:r>
            <a:r>
              <a:rPr lang="it-IT" sz="2000" dirty="0" err="1" smtClean="0"/>
              <a:t>cell</a:t>
            </a:r>
            <a:r>
              <a:rPr lang="it-IT" sz="2000" dirty="0" smtClean="0"/>
              <a:t> </a:t>
            </a:r>
            <a:r>
              <a:rPr lang="it-IT" sz="2000" dirty="0" err="1" smtClean="0"/>
              <a:t>lines</a:t>
            </a:r>
            <a:r>
              <a:rPr lang="it-IT" sz="2000" dirty="0" smtClean="0"/>
              <a:t> – </a:t>
            </a:r>
            <a:r>
              <a:rPr lang="it-IT" sz="2000" b="1" dirty="0" smtClean="0"/>
              <a:t>Western </a:t>
            </a:r>
            <a:r>
              <a:rPr lang="it-IT" sz="2000" b="1" dirty="0" err="1" smtClean="0"/>
              <a:t>Blotting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Reducing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conditions</a:t>
            </a:r>
            <a:endParaRPr lang="it-IT" sz="2000" b="1" dirty="0"/>
          </a:p>
        </p:txBody>
      </p:sp>
      <p:pic>
        <p:nvPicPr>
          <p:cNvPr id="51" name="Immagine 5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t="5920" r="7586" b="9172"/>
          <a:stretch/>
        </p:blipFill>
        <p:spPr>
          <a:xfrm>
            <a:off x="9365673" y="114300"/>
            <a:ext cx="2519139" cy="283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4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381;p31"/>
          <p:cNvSpPr/>
          <p:nvPr/>
        </p:nvSpPr>
        <p:spPr>
          <a:xfrm>
            <a:off x="219544" y="139208"/>
            <a:ext cx="256800" cy="880421"/>
          </a:xfrm>
          <a:prstGeom prst="leftBracket">
            <a:avLst>
              <a:gd name="adj" fmla="val 0"/>
            </a:avLst>
          </a:prstGeom>
          <a:noFill/>
          <a:ln w="76200" cap="flat" cmpd="sng">
            <a:solidFill>
              <a:schemeClr val="tx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334294" y="131118"/>
            <a:ext cx="3572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Permeabilised</a:t>
            </a:r>
            <a:r>
              <a:rPr lang="it-IT" sz="2400" dirty="0" smtClean="0"/>
              <a:t> </a:t>
            </a:r>
            <a:r>
              <a:rPr lang="it-IT" sz="2400" dirty="0" err="1" smtClean="0"/>
              <a:t>Immunocytochemistry</a:t>
            </a:r>
            <a:r>
              <a:rPr lang="it-IT" sz="2400" b="1" dirty="0" smtClean="0"/>
              <a:t> </a:t>
            </a:r>
            <a:endParaRPr lang="it-IT" sz="2400" dirty="0" smtClean="0"/>
          </a:p>
          <a:p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-1" y="2565071"/>
            <a:ext cx="3615055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lnSpc>
                <a:spcPct val="150000"/>
              </a:lnSpc>
              <a:buFont typeface="Arial" charset="0"/>
              <a:buChar char="•"/>
            </a:pPr>
            <a:r>
              <a:rPr lang="it-IT" dirty="0"/>
              <a:t>Nuclei (</a:t>
            </a:r>
            <a:r>
              <a:rPr lang="it-IT" dirty="0" err="1"/>
              <a:t>Hoest</a:t>
            </a:r>
            <a:r>
              <a:rPr lang="it-IT" dirty="0"/>
              <a:t> 33258)</a:t>
            </a:r>
          </a:p>
          <a:p>
            <a:pPr marL="380990" indent="-380990">
              <a:lnSpc>
                <a:spcPct val="150000"/>
              </a:lnSpc>
              <a:buFont typeface="Arial" charset="0"/>
              <a:buChar char="•"/>
            </a:pPr>
            <a:r>
              <a:rPr lang="it-IT" dirty="0"/>
              <a:t>ER (</a:t>
            </a:r>
            <a:r>
              <a:rPr lang="it-IT" dirty="0" err="1"/>
              <a:t>Concanavalin</a:t>
            </a:r>
            <a:r>
              <a:rPr lang="it-IT" dirty="0"/>
              <a:t> A-</a:t>
            </a:r>
            <a:r>
              <a:rPr lang="it-IT" dirty="0" err="1"/>
              <a:t>Alexa</a:t>
            </a:r>
            <a:r>
              <a:rPr lang="it-IT" dirty="0"/>
              <a:t> 488)</a:t>
            </a:r>
          </a:p>
          <a:p>
            <a:pPr marL="380990" indent="-380990">
              <a:lnSpc>
                <a:spcPct val="150000"/>
              </a:lnSpc>
              <a:buFont typeface="Arial" charset="0"/>
              <a:buChar char="•"/>
            </a:pPr>
            <a:r>
              <a:rPr lang="it-IT" dirty="0"/>
              <a:t>COMP (</a:t>
            </a:r>
            <a:r>
              <a:rPr lang="it-IT" dirty="0" err="1"/>
              <a:t>Alexa</a:t>
            </a:r>
            <a:r>
              <a:rPr lang="it-IT" dirty="0"/>
              <a:t> 594)</a:t>
            </a:r>
            <a:r>
              <a:rPr lang="it-IT" sz="2800" dirty="0"/>
              <a:t/>
            </a:r>
            <a:br>
              <a:rPr lang="it-IT" sz="2800" dirty="0"/>
            </a:br>
            <a:endParaRPr lang="it-IT" sz="2800" dirty="0"/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4610856F-A743-0714-5710-AE04444A5EFB}"/>
              </a:ext>
            </a:extLst>
          </p:cNvPr>
          <p:cNvSpPr txBox="1"/>
          <p:nvPr/>
        </p:nvSpPr>
        <p:spPr>
          <a:xfrm>
            <a:off x="9285139" y="33524"/>
            <a:ext cx="1849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MDA-MB-231</a:t>
            </a:r>
            <a:endParaRPr lang="en-GB" sz="2000" b="1" dirty="0"/>
          </a:p>
        </p:txBody>
      </p:sp>
      <p:grpSp>
        <p:nvGrpSpPr>
          <p:cNvPr id="12" name="Gruppo 11"/>
          <p:cNvGrpSpPr/>
          <p:nvPr/>
        </p:nvGrpSpPr>
        <p:grpSpPr>
          <a:xfrm>
            <a:off x="3429074" y="34827"/>
            <a:ext cx="4668619" cy="6766236"/>
            <a:chOff x="450412" y="-566281"/>
            <a:chExt cx="5463134" cy="8881469"/>
          </a:xfrm>
        </p:grpSpPr>
        <p:sp>
          <p:nvSpPr>
            <p:cNvPr id="13" name="CasellaDiTesto 12">
              <a:extLst>
                <a:ext uri="{FF2B5EF4-FFF2-40B4-BE49-F238E27FC236}">
                  <a16:creationId xmlns="" xmlns:a16="http://schemas.microsoft.com/office/drawing/2014/main" id="{C797A930-FA96-CE23-2CAF-9CCCA16ECBC4}"/>
                </a:ext>
              </a:extLst>
            </p:cNvPr>
            <p:cNvSpPr txBox="1"/>
            <p:nvPr/>
          </p:nvSpPr>
          <p:spPr>
            <a:xfrm>
              <a:off x="450412" y="-11999"/>
              <a:ext cx="8097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/>
                <a:t>Control Ig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="" xmlns:a16="http://schemas.microsoft.com/office/drawing/2014/main" id="{114FA725-D97D-3BB8-C576-F0DA0EFE885C}"/>
                </a:ext>
              </a:extLst>
            </p:cNvPr>
            <p:cNvSpPr txBox="1"/>
            <p:nvPr/>
          </p:nvSpPr>
          <p:spPr>
            <a:xfrm>
              <a:off x="646667" y="852000"/>
              <a:ext cx="5998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err="1" smtClean="0"/>
                <a:t>mAb</a:t>
              </a:r>
              <a:r>
                <a:rPr lang="it-IT" sz="1200" b="1" dirty="0" smtClean="0"/>
                <a:t> 1</a:t>
              </a:r>
              <a:endParaRPr lang="it-IT" sz="1000" b="1" dirty="0"/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="" xmlns:a16="http://schemas.microsoft.com/office/drawing/2014/main" id="{C865F190-B165-9F8D-38FB-43D298B38BB5}"/>
                </a:ext>
              </a:extLst>
            </p:cNvPr>
            <p:cNvSpPr txBox="1"/>
            <p:nvPr/>
          </p:nvSpPr>
          <p:spPr>
            <a:xfrm>
              <a:off x="647744" y="1700918"/>
              <a:ext cx="5998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err="1" smtClean="0"/>
                <a:t>mAb</a:t>
              </a:r>
              <a:r>
                <a:rPr lang="it-IT" sz="1200" b="1" dirty="0" smtClean="0"/>
                <a:t> 2</a:t>
              </a:r>
              <a:endParaRPr lang="it-IT" sz="1000" b="1" dirty="0"/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="" xmlns:a16="http://schemas.microsoft.com/office/drawing/2014/main" id="{7016D96F-2FB3-18C7-3A4A-07F9C876C9BF}"/>
                </a:ext>
              </a:extLst>
            </p:cNvPr>
            <p:cNvSpPr txBox="1"/>
            <p:nvPr/>
          </p:nvSpPr>
          <p:spPr>
            <a:xfrm>
              <a:off x="3218187" y="-566281"/>
              <a:ext cx="788164" cy="400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/>
                <a:t>BT-20</a:t>
              </a:r>
              <a:endParaRPr lang="en-GB" sz="2000" b="1" dirty="0"/>
            </a:p>
          </p:txBody>
        </p:sp>
        <p:grpSp>
          <p:nvGrpSpPr>
            <p:cNvPr id="17" name="Gruppo 16">
              <a:extLst>
                <a:ext uri="{FF2B5EF4-FFF2-40B4-BE49-F238E27FC236}">
                  <a16:creationId xmlns="" xmlns:a16="http://schemas.microsoft.com/office/drawing/2014/main" id="{04174C6E-5990-C890-CC61-AF7A487F0927}"/>
                </a:ext>
              </a:extLst>
            </p:cNvPr>
            <p:cNvGrpSpPr/>
            <p:nvPr/>
          </p:nvGrpSpPr>
          <p:grpSpPr>
            <a:xfrm>
              <a:off x="1341046" y="-7760"/>
              <a:ext cx="4490178" cy="4978443"/>
              <a:chOff x="850587" y="884252"/>
              <a:chExt cx="4490178" cy="4978443"/>
            </a:xfrm>
          </p:grpSpPr>
          <p:grpSp>
            <p:nvGrpSpPr>
              <p:cNvPr id="69" name="Gruppo 68">
                <a:extLst>
                  <a:ext uri="{FF2B5EF4-FFF2-40B4-BE49-F238E27FC236}">
                    <a16:creationId xmlns="" xmlns:a16="http://schemas.microsoft.com/office/drawing/2014/main" id="{FB3EB75E-086B-6E1E-CF98-AE6078E4968A}"/>
                  </a:ext>
                </a:extLst>
              </p:cNvPr>
              <p:cNvGrpSpPr/>
              <p:nvPr/>
            </p:nvGrpSpPr>
            <p:grpSpPr>
              <a:xfrm>
                <a:off x="850587" y="884252"/>
                <a:ext cx="4490178" cy="2528314"/>
                <a:chOff x="1183962" y="759917"/>
                <a:chExt cx="9291125" cy="5285187"/>
              </a:xfrm>
            </p:grpSpPr>
            <p:pic>
              <p:nvPicPr>
                <p:cNvPr id="83" name="Immagine 82">
                  <a:extLst>
                    <a:ext uri="{FF2B5EF4-FFF2-40B4-BE49-F238E27FC236}">
                      <a16:creationId xmlns="" xmlns:a16="http://schemas.microsoft.com/office/drawing/2014/main" id="{8579E0D3-13A1-A8AC-ADE5-10E0E59AEE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4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80429" y="864240"/>
                  <a:ext cx="2301103" cy="1782611"/>
                </a:xfrm>
                <a:prstGeom prst="rect">
                  <a:avLst/>
                </a:prstGeom>
              </p:spPr>
            </p:pic>
            <p:pic>
              <p:nvPicPr>
                <p:cNvPr id="84" name="Immagine 83">
                  <a:extLst>
                    <a:ext uri="{FF2B5EF4-FFF2-40B4-BE49-F238E27FC236}">
                      <a16:creationId xmlns="" xmlns:a16="http://schemas.microsoft.com/office/drawing/2014/main" id="{7C431877-930F-9802-0ACC-6896B12232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rightnessContrast brigh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73727" y="881620"/>
                  <a:ext cx="2301103" cy="1725828"/>
                </a:xfrm>
                <a:prstGeom prst="rect">
                  <a:avLst/>
                </a:prstGeom>
              </p:spPr>
            </p:pic>
            <p:pic>
              <p:nvPicPr>
                <p:cNvPr id="85" name="Immagine 84" descr="NUCLEI">
                  <a:extLst>
                    <a:ext uri="{FF2B5EF4-FFF2-40B4-BE49-F238E27FC236}">
                      <a16:creationId xmlns="" xmlns:a16="http://schemas.microsoft.com/office/drawing/2014/main" id="{7814EA65-4F94-8F6F-F845-74E44EDD02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7166" y="860560"/>
                  <a:ext cx="2301103" cy="1725827"/>
                </a:xfrm>
                <a:prstGeom prst="rect">
                  <a:avLst/>
                </a:prstGeom>
              </p:spPr>
            </p:pic>
            <p:pic>
              <p:nvPicPr>
                <p:cNvPr id="86" name="Immagine 85">
                  <a:extLst>
                    <a:ext uri="{FF2B5EF4-FFF2-40B4-BE49-F238E27FC236}">
                      <a16:creationId xmlns="" xmlns:a16="http://schemas.microsoft.com/office/drawing/2014/main" id="{F1EA7F7C-6744-9453-C5FA-72C34F6729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bright="4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73983" y="860560"/>
                  <a:ext cx="2301104" cy="1725827"/>
                </a:xfrm>
                <a:prstGeom prst="rect">
                  <a:avLst/>
                </a:prstGeom>
              </p:spPr>
            </p:pic>
            <p:pic>
              <p:nvPicPr>
                <p:cNvPr id="87" name="Immagine 86">
                  <a:extLst>
                    <a:ext uri="{FF2B5EF4-FFF2-40B4-BE49-F238E27FC236}">
                      <a16:creationId xmlns="" xmlns:a16="http://schemas.microsoft.com/office/drawing/2014/main" id="{ACF86F73-F80B-7874-0EBC-F2EDE1DE1E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rightnessContrast brigh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75887" y="2582229"/>
                  <a:ext cx="2299200" cy="1724399"/>
                </a:xfrm>
                <a:prstGeom prst="rect">
                  <a:avLst/>
                </a:prstGeom>
              </p:spPr>
            </p:pic>
            <p:pic>
              <p:nvPicPr>
                <p:cNvPr id="88" name="Immagine 87">
                  <a:extLst>
                    <a:ext uri="{FF2B5EF4-FFF2-40B4-BE49-F238E27FC236}">
                      <a16:creationId xmlns="" xmlns:a16="http://schemas.microsoft.com/office/drawing/2014/main" id="{862C00DD-88F1-2243-8F34-9081019614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80429" y="2582229"/>
                  <a:ext cx="2299200" cy="1724399"/>
                </a:xfrm>
                <a:prstGeom prst="rect">
                  <a:avLst/>
                </a:prstGeom>
              </p:spPr>
            </p:pic>
            <p:pic>
              <p:nvPicPr>
                <p:cNvPr id="89" name="Immagine 88">
                  <a:extLst>
                    <a:ext uri="{FF2B5EF4-FFF2-40B4-BE49-F238E27FC236}">
                      <a16:creationId xmlns="" xmlns:a16="http://schemas.microsoft.com/office/drawing/2014/main" id="{E66FC0EA-1043-2B45-0ACB-DD1A179BB4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71823" y="2597526"/>
                  <a:ext cx="2330888" cy="1724398"/>
                </a:xfrm>
                <a:prstGeom prst="rect">
                  <a:avLst/>
                </a:prstGeom>
              </p:spPr>
            </p:pic>
            <p:pic>
              <p:nvPicPr>
                <p:cNvPr id="90" name="Immagine 89">
                  <a:extLst>
                    <a:ext uri="{FF2B5EF4-FFF2-40B4-BE49-F238E27FC236}">
                      <a16:creationId xmlns="" xmlns:a16="http://schemas.microsoft.com/office/drawing/2014/main" id="{951F82B5-9603-804E-6FCE-DE7ADA2316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BEBA8EAE-BF5A-486C-A8C5-ECC9F3942E4B}">
                      <a14:imgProps xmlns:a14="http://schemas.microsoft.com/office/drawing/2010/main">
                        <a14:imgLayer r:embed="rId17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9070" y="2582229"/>
                  <a:ext cx="2299200" cy="1724399"/>
                </a:xfrm>
                <a:prstGeom prst="rect">
                  <a:avLst/>
                </a:prstGeom>
              </p:spPr>
            </p:pic>
            <p:pic>
              <p:nvPicPr>
                <p:cNvPr id="91" name="Immagine 90" descr="Immagine che contiene verme, scuro&#10;&#10;Descrizione generata automaticamente">
                  <a:extLst>
                    <a:ext uri="{FF2B5EF4-FFF2-40B4-BE49-F238E27FC236}">
                      <a16:creationId xmlns="" xmlns:a16="http://schemas.microsoft.com/office/drawing/2014/main" id="{A98D9849-48DE-8C3D-8BA2-8031D17945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BEBA8EAE-BF5A-486C-A8C5-ECC9F3942E4B}">
                      <a14:imgProps xmlns:a14="http://schemas.microsoft.com/office/drawing/2010/main">
                        <a14:imgLayer r:embed="rId19">
                          <a14:imgEffect>
                            <a14:brightnessContrast bright="4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73475" y="4294209"/>
                  <a:ext cx="2299200" cy="1724399"/>
                </a:xfrm>
                <a:prstGeom prst="rect">
                  <a:avLst/>
                </a:prstGeom>
              </p:spPr>
            </p:pic>
            <p:pic>
              <p:nvPicPr>
                <p:cNvPr id="92" name="Immagine 91" descr="Immagine che contiene sfocatura, cielo notturno&#10;&#10;Descrizione generata automaticamente">
                  <a:extLst>
                    <a:ext uri="{FF2B5EF4-FFF2-40B4-BE49-F238E27FC236}">
                      <a16:creationId xmlns="" xmlns:a16="http://schemas.microsoft.com/office/drawing/2014/main" id="{7C3D2A32-617D-2FCF-7A16-274D265DB0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BEBA8EAE-BF5A-486C-A8C5-ECC9F3942E4B}">
                      <a14:imgProps xmlns:a14="http://schemas.microsoft.com/office/drawing/2010/main">
                        <a14:imgLayer r:embed="rId21">
                          <a14:imgEffect>
                            <a14:brightnessContrast bright="2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9070" y="4302468"/>
                  <a:ext cx="2299200" cy="1724399"/>
                </a:xfrm>
                <a:prstGeom prst="rect">
                  <a:avLst/>
                </a:prstGeom>
              </p:spPr>
            </p:pic>
            <p:pic>
              <p:nvPicPr>
                <p:cNvPr id="93" name="Immagine 92" descr="Immagine che contiene cielo notturno&#10;&#10;Descrizione generata automaticamente">
                  <a:extLst>
                    <a:ext uri="{FF2B5EF4-FFF2-40B4-BE49-F238E27FC236}">
                      <a16:creationId xmlns="" xmlns:a16="http://schemas.microsoft.com/office/drawing/2014/main" id="{9A339383-9C3A-474B-6643-C73A84EA36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 cstate="print">
                  <a:extLst>
                    <a:ext uri="{BEBA8EAE-BF5A-486C-A8C5-ECC9F3942E4B}">
                      <a14:imgProps xmlns:a14="http://schemas.microsoft.com/office/drawing/2010/main">
                        <a14:imgLayer r:embed="rId23">
                          <a14:imgEffect>
                            <a14:brightnessContrast bright="4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73728" y="4320705"/>
                  <a:ext cx="2299200" cy="1724399"/>
                </a:xfrm>
                <a:prstGeom prst="rect">
                  <a:avLst/>
                </a:prstGeom>
              </p:spPr>
            </p:pic>
            <p:pic>
              <p:nvPicPr>
                <p:cNvPr id="94" name="Immagine 93" descr="Immagine che contiene sfocatura, cielo notturno&#10;&#10;Descrizione generata automaticamente">
                  <a:extLst>
                    <a:ext uri="{FF2B5EF4-FFF2-40B4-BE49-F238E27FC236}">
                      <a16:creationId xmlns="" xmlns:a16="http://schemas.microsoft.com/office/drawing/2014/main" id="{C12673A9-55FA-2340-DCAF-3FE055B7C6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 cstate="print">
                  <a:extLst>
                    <a:ext uri="{BEBA8EAE-BF5A-486C-A8C5-ECC9F3942E4B}">
                      <a14:imgProps xmlns:a14="http://schemas.microsoft.com/office/drawing/2010/main">
                        <a14:imgLayer r:embed="rId25">
                          <a14:imgEffect>
                            <a14:sharpenSoften amount="50000"/>
                          </a14:imgEffect>
                          <a14:imgEffect>
                            <a14:brightnessContrast brigh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73983" y="4303327"/>
                  <a:ext cx="2299200" cy="1724399"/>
                </a:xfrm>
                <a:prstGeom prst="rect">
                  <a:avLst/>
                </a:prstGeom>
              </p:spPr>
            </p:pic>
            <p:sp>
              <p:nvSpPr>
                <p:cNvPr id="95" name="CasellaDiTesto 94">
                  <a:extLst>
                    <a:ext uri="{FF2B5EF4-FFF2-40B4-BE49-F238E27FC236}">
                      <a16:creationId xmlns="" xmlns:a16="http://schemas.microsoft.com/office/drawing/2014/main" id="{033A61E6-F9D0-F335-94AB-FC8214963969}"/>
                    </a:ext>
                  </a:extLst>
                </p:cNvPr>
                <p:cNvSpPr txBox="1"/>
                <p:nvPr/>
              </p:nvSpPr>
              <p:spPr>
                <a:xfrm>
                  <a:off x="1183962" y="773666"/>
                  <a:ext cx="1715790" cy="4825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900" dirty="0">
                      <a:solidFill>
                        <a:schemeClr val="bg1"/>
                      </a:solidFill>
                    </a:rPr>
                    <a:t>NUCLEI</a:t>
                  </a:r>
                  <a:endParaRPr lang="en-GB" sz="9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6" name="CasellaDiTesto 95">
                  <a:extLst>
                    <a:ext uri="{FF2B5EF4-FFF2-40B4-BE49-F238E27FC236}">
                      <a16:creationId xmlns="" xmlns:a16="http://schemas.microsoft.com/office/drawing/2014/main" id="{B5CFA7E3-8003-81C9-30BC-82FFB8111B2B}"/>
                    </a:ext>
                  </a:extLst>
                </p:cNvPr>
                <p:cNvSpPr txBox="1"/>
                <p:nvPr/>
              </p:nvSpPr>
              <p:spPr>
                <a:xfrm>
                  <a:off x="3544474" y="759917"/>
                  <a:ext cx="919965" cy="4825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900" dirty="0">
                      <a:solidFill>
                        <a:schemeClr val="bg1"/>
                      </a:solidFill>
                    </a:rPr>
                    <a:t>ER</a:t>
                  </a:r>
                  <a:endParaRPr lang="en-GB" sz="9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7" name="CasellaDiTesto 96">
                  <a:extLst>
                    <a:ext uri="{FF2B5EF4-FFF2-40B4-BE49-F238E27FC236}">
                      <a16:creationId xmlns="" xmlns:a16="http://schemas.microsoft.com/office/drawing/2014/main" id="{14911314-6F73-FAAC-0C61-B3EC3677A8E3}"/>
                    </a:ext>
                  </a:extLst>
                </p:cNvPr>
                <p:cNvSpPr txBox="1"/>
                <p:nvPr/>
              </p:nvSpPr>
              <p:spPr>
                <a:xfrm>
                  <a:off x="5889339" y="786971"/>
                  <a:ext cx="1726072" cy="4825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900" dirty="0">
                      <a:solidFill>
                        <a:schemeClr val="bg1"/>
                      </a:solidFill>
                    </a:rPr>
                    <a:t>COMP</a:t>
                  </a:r>
                  <a:endParaRPr lang="en-GB" sz="9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8" name="CasellaDiTesto 97">
                  <a:extLst>
                    <a:ext uri="{FF2B5EF4-FFF2-40B4-BE49-F238E27FC236}">
                      <a16:creationId xmlns="" xmlns:a16="http://schemas.microsoft.com/office/drawing/2014/main" id="{5D685BEE-BF95-DB7C-0D4E-E8E6CF1D66A4}"/>
                    </a:ext>
                  </a:extLst>
                </p:cNvPr>
                <p:cNvSpPr txBox="1"/>
                <p:nvPr/>
              </p:nvSpPr>
              <p:spPr>
                <a:xfrm>
                  <a:off x="8226265" y="794791"/>
                  <a:ext cx="1784804" cy="4825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900" dirty="0">
                      <a:solidFill>
                        <a:schemeClr val="bg1"/>
                      </a:solidFill>
                    </a:rPr>
                    <a:t>MERGE</a:t>
                  </a:r>
                  <a:endParaRPr lang="en-GB" sz="9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70" name="Gruppo 69">
                <a:extLst>
                  <a:ext uri="{FF2B5EF4-FFF2-40B4-BE49-F238E27FC236}">
                    <a16:creationId xmlns="" xmlns:a16="http://schemas.microsoft.com/office/drawing/2014/main" id="{7756B827-16C1-78D7-8857-E8804D9B7F81}"/>
                  </a:ext>
                </a:extLst>
              </p:cNvPr>
              <p:cNvGrpSpPr/>
              <p:nvPr/>
            </p:nvGrpSpPr>
            <p:grpSpPr>
              <a:xfrm>
                <a:off x="900464" y="3392573"/>
                <a:ext cx="4439583" cy="2470122"/>
                <a:chOff x="1295971" y="853046"/>
                <a:chExt cx="9177367" cy="5169665"/>
              </a:xfrm>
            </p:grpSpPr>
            <p:pic>
              <p:nvPicPr>
                <p:cNvPr id="71" name="Immagine 70" descr="Immagine che contiene interni&#10;&#10;Descrizione generata automaticamente">
                  <a:extLst>
                    <a:ext uri="{FF2B5EF4-FFF2-40B4-BE49-F238E27FC236}">
                      <a16:creationId xmlns="" xmlns:a16="http://schemas.microsoft.com/office/drawing/2014/main" id="{5D2A61AA-8F69-0A50-FD8E-E9D270A500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 cstate="print">
                  <a:extLst>
                    <a:ext uri="{BEBA8EAE-BF5A-486C-A8C5-ECC9F3942E4B}">
                      <a14:imgProps xmlns:a14="http://schemas.microsoft.com/office/drawing/2010/main">
                        <a14:imgLayer r:embed="rId27">
                          <a14:imgEffect>
                            <a14:brightnessContrast bright="4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65938" y="2548730"/>
                  <a:ext cx="2430926" cy="1770948"/>
                </a:xfrm>
                <a:prstGeom prst="rect">
                  <a:avLst/>
                </a:prstGeom>
              </p:spPr>
            </p:pic>
            <p:pic>
              <p:nvPicPr>
                <p:cNvPr id="72" name="Immagine 71" descr="Immagine che contiene sfocatura, cielo notturno&#10;&#10;Descrizione generata automaticamente">
                  <a:extLst>
                    <a:ext uri="{FF2B5EF4-FFF2-40B4-BE49-F238E27FC236}">
                      <a16:creationId xmlns="" xmlns:a16="http://schemas.microsoft.com/office/drawing/2014/main" id="{A85C455B-3231-7EB2-C770-BE4BB1767E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 cstate="print">
                  <a:extLst>
                    <a:ext uri="{BEBA8EAE-BF5A-486C-A8C5-ECC9F3942E4B}">
                      <a14:imgProps xmlns:a14="http://schemas.microsoft.com/office/drawing/2010/main">
                        <a14:imgLayer r:embed="rId29">
                          <a14:imgEffect>
                            <a14:brightnessContrast bright="2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95971" y="2566117"/>
                  <a:ext cx="2299200" cy="1724400"/>
                </a:xfrm>
                <a:prstGeom prst="rect">
                  <a:avLst/>
                </a:prstGeom>
              </p:spPr>
            </p:pic>
            <p:pic>
              <p:nvPicPr>
                <p:cNvPr id="73" name="Immagine 72">
                  <a:extLst>
                    <a:ext uri="{FF2B5EF4-FFF2-40B4-BE49-F238E27FC236}">
                      <a16:creationId xmlns="" xmlns:a16="http://schemas.microsoft.com/office/drawing/2014/main" id="{AE721060-8843-6736-69F2-77E032C82A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 cstate="print">
                  <a:extLst>
                    <a:ext uri="{BEBA8EAE-BF5A-486C-A8C5-ECC9F3942E4B}">
                      <a14:imgProps xmlns:a14="http://schemas.microsoft.com/office/drawing/2010/main">
                        <a14:imgLayer r:embed="rId31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49557" y="2578718"/>
                  <a:ext cx="2323781" cy="1724400"/>
                </a:xfrm>
                <a:prstGeom prst="rect">
                  <a:avLst/>
                </a:prstGeom>
              </p:spPr>
            </p:pic>
            <p:pic>
              <p:nvPicPr>
                <p:cNvPr id="74" name="Immagine 73">
                  <a:extLst>
                    <a:ext uri="{FF2B5EF4-FFF2-40B4-BE49-F238E27FC236}">
                      <a16:creationId xmlns="" xmlns:a16="http://schemas.microsoft.com/office/drawing/2014/main" id="{6FCEF447-B99D-7193-11AC-449595D1D0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892880" y="2579417"/>
                  <a:ext cx="2273860" cy="1724400"/>
                </a:xfrm>
                <a:prstGeom prst="rect">
                  <a:avLst/>
                </a:prstGeom>
              </p:spPr>
            </p:pic>
            <p:pic>
              <p:nvPicPr>
                <p:cNvPr id="75" name="Immagine 74" descr="Immagine che contiene portatile, scuro, sfocatura, cielo notturno&#10;&#10;Descrizione generata automaticamente">
                  <a:extLst>
                    <a:ext uri="{FF2B5EF4-FFF2-40B4-BE49-F238E27FC236}">
                      <a16:creationId xmlns="" xmlns:a16="http://schemas.microsoft.com/office/drawing/2014/main" id="{FE9307B8-C6E1-B817-F956-80E007EE2C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3" cstate="print">
                  <a:extLst>
                    <a:ext uri="{BEBA8EAE-BF5A-486C-A8C5-ECC9F3942E4B}">
                      <a14:imgProps xmlns:a14="http://schemas.microsoft.com/office/drawing/2010/main">
                        <a14:imgLayer r:embed="rId34">
                          <a14:imgEffect>
                            <a14:brightnessContrast bright="4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95971" y="856068"/>
                  <a:ext cx="2299200" cy="1724400"/>
                </a:xfrm>
                <a:prstGeom prst="rect">
                  <a:avLst/>
                </a:prstGeom>
              </p:spPr>
            </p:pic>
            <p:pic>
              <p:nvPicPr>
                <p:cNvPr id="76" name="Immagine 75" descr="Immagine che contiene interni, scuro, cielo notturno&#10;&#10;Descrizione generata automaticamente">
                  <a:extLst>
                    <a:ext uri="{FF2B5EF4-FFF2-40B4-BE49-F238E27FC236}">
                      <a16:creationId xmlns="" xmlns:a16="http://schemas.microsoft.com/office/drawing/2014/main" id="{3B6B464B-644E-D073-7483-E8CDA51B45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5" cstate="print">
                  <a:extLst>
                    <a:ext uri="{BEBA8EAE-BF5A-486C-A8C5-ECC9F3942E4B}">
                      <a14:imgProps xmlns:a14="http://schemas.microsoft.com/office/drawing/2010/main">
                        <a14:imgLayer r:embed="rId36">
                          <a14:imgEffect>
                            <a14:brightnessContrast bright="4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87869" y="853046"/>
                  <a:ext cx="2299200" cy="1724400"/>
                </a:xfrm>
                <a:prstGeom prst="rect">
                  <a:avLst/>
                </a:prstGeom>
              </p:spPr>
            </p:pic>
            <p:pic>
              <p:nvPicPr>
                <p:cNvPr id="77" name="Immagine 76" descr="Immagine che contiene scuro, luce, verde, illuminato&#10;&#10;Descrizione generata automaticamente">
                  <a:extLst>
                    <a:ext uri="{FF2B5EF4-FFF2-40B4-BE49-F238E27FC236}">
                      <a16:creationId xmlns="" xmlns:a16="http://schemas.microsoft.com/office/drawing/2014/main" id="{02046521-0D7B-CF4E-C7EC-4C45063C59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7" cstate="print">
                  <a:extLst>
                    <a:ext uri="{BEBA8EAE-BF5A-486C-A8C5-ECC9F3942E4B}">
                      <a14:imgProps xmlns:a14="http://schemas.microsoft.com/office/drawing/2010/main">
                        <a14:imgLayer r:embed="rId38">
                          <a14:imgEffect>
                            <a14:brightnessContrast bright="4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90710" y="860559"/>
                  <a:ext cx="2299200" cy="1724400"/>
                </a:xfrm>
                <a:prstGeom prst="rect">
                  <a:avLst/>
                </a:prstGeom>
              </p:spPr>
            </p:pic>
            <p:pic>
              <p:nvPicPr>
                <p:cNvPr id="78" name="Immagine 77" descr="Immagine che contiene cielo notturno&#10;&#10;Descrizione generata automaticamente">
                  <a:extLst>
                    <a:ext uri="{FF2B5EF4-FFF2-40B4-BE49-F238E27FC236}">
                      <a16:creationId xmlns="" xmlns:a16="http://schemas.microsoft.com/office/drawing/2014/main" id="{349A3073-55D7-0E53-9BBD-9439D5FED0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 cstate="print">
                  <a:extLst>
                    <a:ext uri="{BEBA8EAE-BF5A-486C-A8C5-ECC9F3942E4B}">
                      <a14:imgProps xmlns:a14="http://schemas.microsoft.com/office/drawing/2010/main">
                        <a14:imgLayer r:embed="rId40">
                          <a14:imgEffect>
                            <a14:sharpenSoften amount="50000"/>
                          </a14:imgEffect>
                          <a14:imgEffect>
                            <a14:brightnessContrast bright="4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7847" y="858889"/>
                  <a:ext cx="2288738" cy="1724400"/>
                </a:xfrm>
                <a:prstGeom prst="rect">
                  <a:avLst/>
                </a:prstGeom>
              </p:spPr>
            </p:pic>
            <p:pic>
              <p:nvPicPr>
                <p:cNvPr id="79" name="Immagine 78" descr="Immagine che contiene interni, portatile, schermo, scuro&#10;&#10;Descrizione generata automaticamente">
                  <a:extLst>
                    <a:ext uri="{FF2B5EF4-FFF2-40B4-BE49-F238E27FC236}">
                      <a16:creationId xmlns="" xmlns:a16="http://schemas.microsoft.com/office/drawing/2014/main" id="{D44B52DA-8607-ACBA-44A0-905DB8E3AA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1" cstate="print">
                  <a:extLst>
                    <a:ext uri="{BEBA8EAE-BF5A-486C-A8C5-ECC9F3942E4B}">
                      <a14:imgProps xmlns:a14="http://schemas.microsoft.com/office/drawing/2010/main">
                        <a14:imgLayer r:embed="rId42">
                          <a14:imgEffect>
                            <a14:brightnessContrast bright="2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95971" y="4288008"/>
                  <a:ext cx="2299200" cy="1729959"/>
                </a:xfrm>
                <a:prstGeom prst="rect">
                  <a:avLst/>
                </a:prstGeom>
              </p:spPr>
            </p:pic>
            <p:pic>
              <p:nvPicPr>
                <p:cNvPr id="80" name="Immagine 79" descr="Immagine che contiene verde, scuro, cielo notturno&#10;&#10;Descrizione generata automaticamente">
                  <a:extLst>
                    <a:ext uri="{FF2B5EF4-FFF2-40B4-BE49-F238E27FC236}">
                      <a16:creationId xmlns="" xmlns:a16="http://schemas.microsoft.com/office/drawing/2014/main" id="{B5C20B7C-3B5F-6CEE-EAA9-FC61AD40D7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3" cstate="print">
                  <a:extLst>
                    <a:ext uri="{BEBA8EAE-BF5A-486C-A8C5-ECC9F3942E4B}">
                      <a14:imgProps xmlns:a14="http://schemas.microsoft.com/office/drawing/2010/main">
                        <a14:imgLayer r:embed="rId44">
                          <a14:imgEffect>
                            <a14:brightnessContrast bright="4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46576" y="4318851"/>
                  <a:ext cx="2299200" cy="1699116"/>
                </a:xfrm>
                <a:prstGeom prst="rect">
                  <a:avLst/>
                </a:prstGeom>
              </p:spPr>
            </p:pic>
            <p:pic>
              <p:nvPicPr>
                <p:cNvPr id="81" name="Immagine 80" descr="Immagine che contiene cielo notturno&#10;&#10;Descrizione generata automaticamente">
                  <a:extLst>
                    <a:ext uri="{FF2B5EF4-FFF2-40B4-BE49-F238E27FC236}">
                      <a16:creationId xmlns="" xmlns:a16="http://schemas.microsoft.com/office/drawing/2014/main" id="{6A9F0EB5-93B9-F344-6A0B-AA862580AC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5" cstate="print">
                  <a:extLst>
                    <a:ext uri="{BEBA8EAE-BF5A-486C-A8C5-ECC9F3942E4B}">
                      <a14:imgProps xmlns:a14="http://schemas.microsoft.com/office/drawing/2010/main">
                        <a14:imgLayer r:embed="rId46">
                          <a14:imgEffect>
                            <a14:brightnessContrast brigh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7847" y="4297572"/>
                  <a:ext cx="2299200" cy="1724400"/>
                </a:xfrm>
                <a:prstGeom prst="rect">
                  <a:avLst/>
                </a:prstGeom>
              </p:spPr>
            </p:pic>
            <p:pic>
              <p:nvPicPr>
                <p:cNvPr id="82" name="Immagine 81">
                  <a:extLst>
                    <a:ext uri="{FF2B5EF4-FFF2-40B4-BE49-F238E27FC236}">
                      <a16:creationId xmlns="" xmlns:a16="http://schemas.microsoft.com/office/drawing/2014/main" id="{83E0D859-BA6A-6B5B-DEA1-BE5E829124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842031" y="4298311"/>
                  <a:ext cx="2465206" cy="1724400"/>
                </a:xfrm>
                <a:prstGeom prst="rect">
                  <a:avLst/>
                </a:prstGeom>
              </p:spPr>
            </p:pic>
          </p:grpSp>
        </p:grpSp>
        <p:sp>
          <p:nvSpPr>
            <p:cNvPr id="18" name="CasellaDiTesto 17">
              <a:extLst>
                <a:ext uri="{FF2B5EF4-FFF2-40B4-BE49-F238E27FC236}">
                  <a16:creationId xmlns="" xmlns:a16="http://schemas.microsoft.com/office/drawing/2014/main" id="{7C2DC2CA-95F9-183F-18BF-5118C8248B6A}"/>
                </a:ext>
              </a:extLst>
            </p:cNvPr>
            <p:cNvSpPr txBox="1"/>
            <p:nvPr/>
          </p:nvSpPr>
          <p:spPr>
            <a:xfrm>
              <a:off x="648934" y="2570546"/>
              <a:ext cx="5998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err="1" smtClean="0"/>
                <a:t>mAb</a:t>
              </a:r>
              <a:r>
                <a:rPr lang="it-IT" sz="1200" b="1" dirty="0" smtClean="0"/>
                <a:t> 3</a:t>
              </a:r>
              <a:endParaRPr lang="it-IT" sz="1200" b="1" dirty="0"/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="" xmlns:a16="http://schemas.microsoft.com/office/drawing/2014/main" id="{4D93DEA4-5970-3C35-9469-BFF90CE1B196}"/>
                </a:ext>
              </a:extLst>
            </p:cNvPr>
            <p:cNvSpPr txBox="1"/>
            <p:nvPr/>
          </p:nvSpPr>
          <p:spPr>
            <a:xfrm>
              <a:off x="625122" y="3351645"/>
              <a:ext cx="5998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err="1" smtClean="0"/>
                <a:t>mAb</a:t>
              </a:r>
              <a:r>
                <a:rPr lang="it-IT" sz="1200" b="1" dirty="0" smtClean="0"/>
                <a:t> 4</a:t>
              </a:r>
              <a:endParaRPr lang="it-IT" sz="1200" b="1" dirty="0"/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="" xmlns:a16="http://schemas.microsoft.com/office/drawing/2014/main" id="{23A09CDE-2F5B-EA02-285A-FAD2971216C6}"/>
                </a:ext>
              </a:extLst>
            </p:cNvPr>
            <p:cNvSpPr txBox="1"/>
            <p:nvPr/>
          </p:nvSpPr>
          <p:spPr>
            <a:xfrm>
              <a:off x="626409" y="4100447"/>
              <a:ext cx="5998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err="1" smtClean="0"/>
                <a:t>mAb</a:t>
              </a:r>
              <a:r>
                <a:rPr lang="it-IT" sz="1200" b="1" dirty="0" smtClean="0"/>
                <a:t> 5</a:t>
              </a:r>
              <a:endParaRPr lang="it-IT" sz="1200" b="1" dirty="0"/>
            </a:p>
          </p:txBody>
        </p:sp>
        <p:grpSp>
          <p:nvGrpSpPr>
            <p:cNvPr id="23" name="Gruppo 22">
              <a:extLst>
                <a:ext uri="{FF2B5EF4-FFF2-40B4-BE49-F238E27FC236}">
                  <a16:creationId xmlns="" xmlns:a16="http://schemas.microsoft.com/office/drawing/2014/main" id="{214C13D8-D71A-6570-3B8B-9CF719B75857}"/>
                </a:ext>
              </a:extLst>
            </p:cNvPr>
            <p:cNvGrpSpPr/>
            <p:nvPr/>
          </p:nvGrpSpPr>
          <p:grpSpPr>
            <a:xfrm>
              <a:off x="1375271" y="33805"/>
              <a:ext cx="4480415" cy="4933351"/>
              <a:chOff x="984568" y="1208459"/>
              <a:chExt cx="4480415" cy="4933351"/>
            </a:xfrm>
          </p:grpSpPr>
          <p:cxnSp>
            <p:nvCxnSpPr>
              <p:cNvPr id="61" name="Connettore diritto 42">
                <a:extLst>
                  <a:ext uri="{FF2B5EF4-FFF2-40B4-BE49-F238E27FC236}">
                    <a16:creationId xmlns="" xmlns:a16="http://schemas.microsoft.com/office/drawing/2014/main" id="{A1F75079-CCA5-B1EF-0DE9-DBD72F40AB14}"/>
                  </a:ext>
                </a:extLst>
              </p:cNvPr>
              <p:cNvCxnSpPr/>
              <p:nvPr/>
            </p:nvCxnSpPr>
            <p:spPr>
              <a:xfrm>
                <a:off x="2062626" y="1215036"/>
                <a:ext cx="5456" cy="492677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2" name="Connettore diritto 43">
                <a:extLst>
                  <a:ext uri="{FF2B5EF4-FFF2-40B4-BE49-F238E27FC236}">
                    <a16:creationId xmlns="" xmlns:a16="http://schemas.microsoft.com/office/drawing/2014/main" id="{F6BCD1F1-5785-14A0-B7B6-B734BCCB8D68}"/>
                  </a:ext>
                </a:extLst>
              </p:cNvPr>
              <p:cNvCxnSpPr/>
              <p:nvPr/>
            </p:nvCxnSpPr>
            <p:spPr>
              <a:xfrm>
                <a:off x="3202434" y="1208459"/>
                <a:ext cx="5456" cy="492677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3" name="Connettore diritto 44">
                <a:extLst>
                  <a:ext uri="{FF2B5EF4-FFF2-40B4-BE49-F238E27FC236}">
                    <a16:creationId xmlns="" xmlns:a16="http://schemas.microsoft.com/office/drawing/2014/main" id="{EEE80FCD-4E28-7436-AA93-A521C2276545}"/>
                  </a:ext>
                </a:extLst>
              </p:cNvPr>
              <p:cNvCxnSpPr/>
              <p:nvPr/>
            </p:nvCxnSpPr>
            <p:spPr>
              <a:xfrm>
                <a:off x="4347560" y="1215036"/>
                <a:ext cx="5456" cy="492677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4" name="Connettore diritto 45">
                <a:extLst>
                  <a:ext uri="{FF2B5EF4-FFF2-40B4-BE49-F238E27FC236}">
                    <a16:creationId xmlns="" xmlns:a16="http://schemas.microsoft.com/office/drawing/2014/main" id="{D04FCBDE-7F21-D09F-54AA-767C19F95D89}"/>
                  </a:ext>
                </a:extLst>
              </p:cNvPr>
              <p:cNvCxnSpPr/>
              <p:nvPr/>
            </p:nvCxnSpPr>
            <p:spPr>
              <a:xfrm flipH="1" flipV="1">
                <a:off x="994350" y="2078631"/>
                <a:ext cx="4432576" cy="657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5" name="Connettore diritto 46">
                <a:extLst>
                  <a:ext uri="{FF2B5EF4-FFF2-40B4-BE49-F238E27FC236}">
                    <a16:creationId xmlns="" xmlns:a16="http://schemas.microsoft.com/office/drawing/2014/main" id="{00C7FBD2-172E-30FE-3034-02FBA02AEDBE}"/>
                  </a:ext>
                </a:extLst>
              </p:cNvPr>
              <p:cNvCxnSpPr/>
              <p:nvPr/>
            </p:nvCxnSpPr>
            <p:spPr>
              <a:xfrm flipH="1" flipV="1">
                <a:off x="994350" y="2904286"/>
                <a:ext cx="4432576" cy="657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6" name="Connettore diritto 47">
                <a:extLst>
                  <a:ext uri="{FF2B5EF4-FFF2-40B4-BE49-F238E27FC236}">
                    <a16:creationId xmlns="" xmlns:a16="http://schemas.microsoft.com/office/drawing/2014/main" id="{47E75B5C-F02C-14A5-2E18-378429ADA675}"/>
                  </a:ext>
                </a:extLst>
              </p:cNvPr>
              <p:cNvCxnSpPr/>
              <p:nvPr/>
            </p:nvCxnSpPr>
            <p:spPr>
              <a:xfrm flipH="1" flipV="1">
                <a:off x="994350" y="3738624"/>
                <a:ext cx="4432576" cy="657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7" name="Connettore diritto 48">
                <a:extLst>
                  <a:ext uri="{FF2B5EF4-FFF2-40B4-BE49-F238E27FC236}">
                    <a16:creationId xmlns="" xmlns:a16="http://schemas.microsoft.com/office/drawing/2014/main" id="{2C51F2FF-9A86-383E-C84D-3DFE812193BE}"/>
                  </a:ext>
                </a:extLst>
              </p:cNvPr>
              <p:cNvCxnSpPr/>
              <p:nvPr/>
            </p:nvCxnSpPr>
            <p:spPr>
              <a:xfrm flipH="1" flipV="1">
                <a:off x="984568" y="4493841"/>
                <a:ext cx="4480415" cy="1213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8" name="Connettore diritto 49">
                <a:extLst>
                  <a:ext uri="{FF2B5EF4-FFF2-40B4-BE49-F238E27FC236}">
                    <a16:creationId xmlns="" xmlns:a16="http://schemas.microsoft.com/office/drawing/2014/main" id="{F7776E3F-AB1A-B1EA-4E1A-A15A9158F5BB}"/>
                  </a:ext>
                </a:extLst>
              </p:cNvPr>
              <p:cNvCxnSpPr/>
              <p:nvPr/>
            </p:nvCxnSpPr>
            <p:spPr>
              <a:xfrm flipH="1" flipV="1">
                <a:off x="986146" y="5306706"/>
                <a:ext cx="4432576" cy="657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cxnSp>
          <p:nvCxnSpPr>
            <p:cNvPr id="24" name="Connettore diritto 114">
              <a:extLst>
                <a:ext uri="{FF2B5EF4-FFF2-40B4-BE49-F238E27FC236}">
                  <a16:creationId xmlns="" xmlns:a16="http://schemas.microsoft.com/office/drawing/2014/main" id="{38AA7BA1-FDBA-0AD1-4BB9-5D6192F2C5A4}"/>
                </a:ext>
              </a:extLst>
            </p:cNvPr>
            <p:cNvCxnSpPr/>
            <p:nvPr/>
          </p:nvCxnSpPr>
          <p:spPr>
            <a:xfrm flipH="1" flipV="1">
              <a:off x="1480970" y="6001117"/>
              <a:ext cx="4432576" cy="657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" name="Connettore diritto 115">
              <a:extLst>
                <a:ext uri="{FF2B5EF4-FFF2-40B4-BE49-F238E27FC236}">
                  <a16:creationId xmlns="" xmlns:a16="http://schemas.microsoft.com/office/drawing/2014/main" id="{5CBB19B8-3AB2-5CB5-E3C0-A27696705F81}"/>
                </a:ext>
              </a:extLst>
            </p:cNvPr>
            <p:cNvCxnSpPr/>
            <p:nvPr/>
          </p:nvCxnSpPr>
          <p:spPr>
            <a:xfrm flipH="1" flipV="1">
              <a:off x="1480970" y="6826772"/>
              <a:ext cx="4432576" cy="657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" name="Connettore diritto 116">
              <a:extLst>
                <a:ext uri="{FF2B5EF4-FFF2-40B4-BE49-F238E27FC236}">
                  <a16:creationId xmlns="" xmlns:a16="http://schemas.microsoft.com/office/drawing/2014/main" id="{A999C7C8-FDBE-9500-E1A8-CB3F1611881C}"/>
                </a:ext>
              </a:extLst>
            </p:cNvPr>
            <p:cNvCxnSpPr/>
            <p:nvPr/>
          </p:nvCxnSpPr>
          <p:spPr>
            <a:xfrm flipH="1" flipV="1">
              <a:off x="1480970" y="7661110"/>
              <a:ext cx="4432576" cy="657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7" name="CasellaDiTesto 26">
              <a:extLst>
                <a:ext uri="{FF2B5EF4-FFF2-40B4-BE49-F238E27FC236}">
                  <a16:creationId xmlns="" xmlns:a16="http://schemas.microsoft.com/office/drawing/2014/main" id="{09386D86-73D6-7186-CF9D-E277A2491D48}"/>
                </a:ext>
              </a:extLst>
            </p:cNvPr>
            <p:cNvSpPr txBox="1"/>
            <p:nvPr/>
          </p:nvSpPr>
          <p:spPr>
            <a:xfrm>
              <a:off x="1435448" y="5136465"/>
              <a:ext cx="8292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700" dirty="0">
                  <a:solidFill>
                    <a:schemeClr val="bg1"/>
                  </a:solidFill>
                </a:rPr>
                <a:t>NUCLEI</a:t>
              </a:r>
              <a:endParaRPr lang="en-GB" sz="700" dirty="0">
                <a:solidFill>
                  <a:schemeClr val="bg1"/>
                </a:solidFill>
              </a:endParaRPr>
            </a:p>
          </p:txBody>
        </p:sp>
        <p:sp>
          <p:nvSpPr>
            <p:cNvPr id="28" name="CasellaDiTesto 27">
              <a:extLst>
                <a:ext uri="{FF2B5EF4-FFF2-40B4-BE49-F238E27FC236}">
                  <a16:creationId xmlns="" xmlns:a16="http://schemas.microsoft.com/office/drawing/2014/main" id="{6035EC7C-FD72-4E59-532D-00081EB5E135}"/>
                </a:ext>
              </a:extLst>
            </p:cNvPr>
            <p:cNvSpPr txBox="1"/>
            <p:nvPr/>
          </p:nvSpPr>
          <p:spPr>
            <a:xfrm>
              <a:off x="2576227" y="5129888"/>
              <a:ext cx="44459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700" dirty="0">
                  <a:solidFill>
                    <a:schemeClr val="bg1"/>
                  </a:solidFill>
                </a:rPr>
                <a:t>ER</a:t>
              </a:r>
              <a:endParaRPr lang="en-GB" sz="700" dirty="0">
                <a:solidFill>
                  <a:schemeClr val="bg1"/>
                </a:solidFill>
              </a:endParaRPr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="" xmlns:a16="http://schemas.microsoft.com/office/drawing/2014/main" id="{6E13F140-E92F-CA47-1EBA-B31983CF96F4}"/>
                </a:ext>
              </a:extLst>
            </p:cNvPr>
            <p:cNvSpPr txBox="1"/>
            <p:nvPr/>
          </p:nvSpPr>
          <p:spPr>
            <a:xfrm>
              <a:off x="3709444" y="5142830"/>
              <a:ext cx="83416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700" dirty="0">
                  <a:solidFill>
                    <a:schemeClr val="bg1"/>
                  </a:solidFill>
                </a:rPr>
                <a:t>COMP</a:t>
              </a:r>
              <a:endParaRPr lang="en-GB" sz="700" dirty="0">
                <a:solidFill>
                  <a:schemeClr val="bg1"/>
                </a:solidFill>
              </a:endParaRP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="" xmlns:a16="http://schemas.microsoft.com/office/drawing/2014/main" id="{CAC96912-1A6A-1928-682C-A48612771153}"/>
                </a:ext>
              </a:extLst>
            </p:cNvPr>
            <p:cNvSpPr txBox="1"/>
            <p:nvPr/>
          </p:nvSpPr>
          <p:spPr>
            <a:xfrm>
              <a:off x="4838824" y="5146571"/>
              <a:ext cx="86255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700" dirty="0">
                  <a:solidFill>
                    <a:schemeClr val="bg1"/>
                  </a:solidFill>
                </a:rPr>
                <a:t>MERGE</a:t>
              </a:r>
              <a:endParaRPr lang="en-GB" sz="700" dirty="0">
                <a:solidFill>
                  <a:schemeClr val="bg1"/>
                </a:solidFill>
              </a:endParaRPr>
            </a:p>
          </p:txBody>
        </p:sp>
        <p:sp>
          <p:nvSpPr>
            <p:cNvPr id="31" name="CasellaDiTesto 30">
              <a:extLst>
                <a:ext uri="{FF2B5EF4-FFF2-40B4-BE49-F238E27FC236}">
                  <a16:creationId xmlns="" xmlns:a16="http://schemas.microsoft.com/office/drawing/2014/main" id="{474A1671-C93E-BB0E-00AF-0A5C9EC16AF8}"/>
                </a:ext>
              </a:extLst>
            </p:cNvPr>
            <p:cNvSpPr txBox="1"/>
            <p:nvPr/>
          </p:nvSpPr>
          <p:spPr>
            <a:xfrm>
              <a:off x="643669" y="4984683"/>
              <a:ext cx="5998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err="1" smtClean="0"/>
                <a:t>mAb</a:t>
              </a:r>
              <a:r>
                <a:rPr lang="it-IT" sz="1200" b="1" dirty="0" smtClean="0"/>
                <a:t> 6</a:t>
              </a:r>
              <a:endParaRPr lang="it-IT" sz="1200" b="1" dirty="0"/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="" xmlns:a16="http://schemas.microsoft.com/office/drawing/2014/main" id="{EEDD9FEF-A79B-8968-E7A8-CC158DBD54C7}"/>
                </a:ext>
              </a:extLst>
            </p:cNvPr>
            <p:cNvSpPr txBox="1"/>
            <p:nvPr/>
          </p:nvSpPr>
          <p:spPr>
            <a:xfrm>
              <a:off x="617861" y="5765783"/>
              <a:ext cx="5998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err="1" smtClean="0"/>
                <a:t>mAb</a:t>
              </a:r>
              <a:r>
                <a:rPr lang="it-IT" sz="1200" b="1" dirty="0" smtClean="0"/>
                <a:t> 7</a:t>
              </a:r>
              <a:endParaRPr lang="it-IT" sz="1000" b="1" dirty="0"/>
            </a:p>
          </p:txBody>
        </p:sp>
        <p:sp>
          <p:nvSpPr>
            <p:cNvPr id="33" name="CasellaDiTesto 32">
              <a:extLst>
                <a:ext uri="{FF2B5EF4-FFF2-40B4-BE49-F238E27FC236}">
                  <a16:creationId xmlns="" xmlns:a16="http://schemas.microsoft.com/office/drawing/2014/main" id="{44569838-9CCC-C82E-670B-C64028076276}"/>
                </a:ext>
              </a:extLst>
            </p:cNvPr>
            <p:cNvSpPr txBox="1"/>
            <p:nvPr/>
          </p:nvSpPr>
          <p:spPr>
            <a:xfrm>
              <a:off x="618938" y="6614701"/>
              <a:ext cx="5998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err="1" smtClean="0"/>
                <a:t>mAb</a:t>
              </a:r>
              <a:r>
                <a:rPr lang="it-IT" sz="1200" b="1" dirty="0" smtClean="0"/>
                <a:t> 8</a:t>
              </a:r>
              <a:endParaRPr lang="it-IT" sz="1000" b="1" dirty="0"/>
            </a:p>
          </p:txBody>
        </p:sp>
        <p:sp>
          <p:nvSpPr>
            <p:cNvPr id="34" name="CasellaDiTesto 33">
              <a:extLst>
                <a:ext uri="{FF2B5EF4-FFF2-40B4-BE49-F238E27FC236}">
                  <a16:creationId xmlns="" xmlns:a16="http://schemas.microsoft.com/office/drawing/2014/main" id="{2B3ED906-A2B9-1590-099E-86874665AD0D}"/>
                </a:ext>
              </a:extLst>
            </p:cNvPr>
            <p:cNvSpPr txBox="1"/>
            <p:nvPr/>
          </p:nvSpPr>
          <p:spPr>
            <a:xfrm>
              <a:off x="620128" y="7484329"/>
              <a:ext cx="5998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err="1" smtClean="0"/>
                <a:t>mAb</a:t>
              </a:r>
              <a:r>
                <a:rPr lang="it-IT" sz="1200" b="1" dirty="0" smtClean="0"/>
                <a:t> 9</a:t>
              </a:r>
              <a:endParaRPr lang="it-IT" sz="1200" b="1" dirty="0"/>
            </a:p>
          </p:txBody>
        </p:sp>
        <p:grpSp>
          <p:nvGrpSpPr>
            <p:cNvPr id="35" name="Gruppo 34">
              <a:extLst>
                <a:ext uri="{FF2B5EF4-FFF2-40B4-BE49-F238E27FC236}">
                  <a16:creationId xmlns="" xmlns:a16="http://schemas.microsoft.com/office/drawing/2014/main" id="{B6263C36-B571-A2A9-C0BD-1395D6C04111}"/>
                </a:ext>
              </a:extLst>
            </p:cNvPr>
            <p:cNvGrpSpPr/>
            <p:nvPr/>
          </p:nvGrpSpPr>
          <p:grpSpPr>
            <a:xfrm>
              <a:off x="1386489" y="4987784"/>
              <a:ext cx="4440974" cy="3277163"/>
              <a:chOff x="1281154" y="857017"/>
              <a:chExt cx="4447896" cy="3277163"/>
            </a:xfrm>
          </p:grpSpPr>
          <p:grpSp>
            <p:nvGrpSpPr>
              <p:cNvPr id="43" name="Gruppo 42">
                <a:extLst>
                  <a:ext uri="{FF2B5EF4-FFF2-40B4-BE49-F238E27FC236}">
                    <a16:creationId xmlns="" xmlns:a16="http://schemas.microsoft.com/office/drawing/2014/main" id="{A7E58B89-F82E-990B-2C7A-A0C6643D6724}"/>
                  </a:ext>
                </a:extLst>
              </p:cNvPr>
              <p:cNvGrpSpPr/>
              <p:nvPr/>
            </p:nvGrpSpPr>
            <p:grpSpPr>
              <a:xfrm>
                <a:off x="1281154" y="857017"/>
                <a:ext cx="4446543" cy="2502053"/>
                <a:chOff x="1290914" y="876699"/>
                <a:chExt cx="9201090" cy="5243918"/>
              </a:xfrm>
            </p:grpSpPr>
            <p:pic>
              <p:nvPicPr>
                <p:cNvPr id="49" name="Immagine 48" descr="Immagine che contiene verde, scuro&#10;&#10;Descrizione generata automaticamente">
                  <a:extLst>
                    <a:ext uri="{FF2B5EF4-FFF2-40B4-BE49-F238E27FC236}">
                      <a16:creationId xmlns="" xmlns:a16="http://schemas.microsoft.com/office/drawing/2014/main" id="{C01D0575-26E1-4D06-8F8F-1915B773AD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7" cstate="print">
                  <a:extLst>
                    <a:ext uri="{BEBA8EAE-BF5A-486C-A8C5-ECC9F3942E4B}">
                      <a14:imgProps xmlns:a14="http://schemas.microsoft.com/office/drawing/2010/main">
                        <a14:imgLayer r:embed="rId48">
                          <a14:imgEffect>
                            <a14:brightnessContrast bright="2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89556" y="878198"/>
                  <a:ext cx="2299199" cy="1791081"/>
                </a:xfrm>
                <a:prstGeom prst="rect">
                  <a:avLst/>
                </a:prstGeom>
              </p:spPr>
            </p:pic>
            <p:pic>
              <p:nvPicPr>
                <p:cNvPr id="50" name="Immagine 49" descr="Immagine che contiene rosso, scuro, luce, immagine&#10;&#10;Descrizione generata automaticamente">
                  <a:extLst>
                    <a:ext uri="{FF2B5EF4-FFF2-40B4-BE49-F238E27FC236}">
                      <a16:creationId xmlns="" xmlns:a16="http://schemas.microsoft.com/office/drawing/2014/main" id="{5B843F6F-6C2D-0A0D-8622-18C75ACE9B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9" cstate="print">
                  <a:extLst>
                    <a:ext uri="{BEBA8EAE-BF5A-486C-A8C5-ECC9F3942E4B}">
                      <a14:imgProps xmlns:a14="http://schemas.microsoft.com/office/drawing/2010/main">
                        <a14:imgLayer r:embed="rId50">
                          <a14:imgEffect>
                            <a14:brightnessContrast bright="4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96459" y="880991"/>
                  <a:ext cx="2318009" cy="1699886"/>
                </a:xfrm>
                <a:prstGeom prst="rect">
                  <a:avLst/>
                </a:prstGeom>
              </p:spPr>
            </p:pic>
            <p:pic>
              <p:nvPicPr>
                <p:cNvPr id="51" name="Immagine 50" descr="Immagine che contiene portatile, interni, schermo, scuro&#10;&#10;Descrizione generata automaticamente">
                  <a:extLst>
                    <a:ext uri="{FF2B5EF4-FFF2-40B4-BE49-F238E27FC236}">
                      <a16:creationId xmlns="" xmlns:a16="http://schemas.microsoft.com/office/drawing/2014/main" id="{FBD9E2D6-B0C6-4F59-ED71-6EBF31681A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1" cstate="print">
                  <a:extLst>
                    <a:ext uri="{BEBA8EAE-BF5A-486C-A8C5-ECC9F3942E4B}">
                      <a14:imgProps xmlns:a14="http://schemas.microsoft.com/office/drawing/2010/main">
                        <a14:imgLayer r:embed="rId52">
                          <a14:imgEffect>
                            <a14:brightnessContrast bright="2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90914" y="876699"/>
                  <a:ext cx="2299199" cy="1697484"/>
                </a:xfrm>
                <a:prstGeom prst="rect">
                  <a:avLst/>
                </a:prstGeom>
              </p:spPr>
            </p:pic>
            <p:pic>
              <p:nvPicPr>
                <p:cNvPr id="52" name="Immagine 51">
                  <a:extLst>
                    <a:ext uri="{FF2B5EF4-FFF2-40B4-BE49-F238E27FC236}">
                      <a16:creationId xmlns="" xmlns:a16="http://schemas.microsoft.com/office/drawing/2014/main" id="{BFB0320B-C7FC-3C87-4DDD-B061E6576E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3" cstate="print">
                  <a:extLst>
                    <a:ext uri="{BEBA8EAE-BF5A-486C-A8C5-ECC9F3942E4B}">
                      <a14:imgProps xmlns:a14="http://schemas.microsoft.com/office/drawing/2010/main">
                        <a14:imgLayer r:embed="rId54">
                          <a14:imgEffect>
                            <a14:sharpenSoften amount="50000"/>
                          </a14:imgEffect>
                          <a14:imgEffect>
                            <a14:brightnessContrast bright="4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92805" y="876699"/>
                  <a:ext cx="2299199" cy="1711849"/>
                </a:xfrm>
                <a:prstGeom prst="rect">
                  <a:avLst/>
                </a:prstGeom>
              </p:spPr>
            </p:pic>
            <p:pic>
              <p:nvPicPr>
                <p:cNvPr id="53" name="Immagine 52" descr="Immagine che contiene scuro, cielo notturno&#10;&#10;Descrizione generata automaticamente">
                  <a:extLst>
                    <a:ext uri="{FF2B5EF4-FFF2-40B4-BE49-F238E27FC236}">
                      <a16:creationId xmlns="" xmlns:a16="http://schemas.microsoft.com/office/drawing/2014/main" id="{ED49AAA3-81D1-FF29-D21D-9D1CF12AA5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5" cstate="print">
                  <a:extLst>
                    <a:ext uri="{BEBA8EAE-BF5A-486C-A8C5-ECC9F3942E4B}">
                      <a14:imgProps xmlns:a14="http://schemas.microsoft.com/office/drawing/2010/main">
                        <a14:imgLayer r:embed="rId56">
                          <a14:imgEffect>
                            <a14:brightnessContrast bright="4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94839" y="2570673"/>
                  <a:ext cx="2299199" cy="1724399"/>
                </a:xfrm>
                <a:prstGeom prst="rect">
                  <a:avLst/>
                </a:prstGeom>
              </p:spPr>
            </p:pic>
            <p:pic>
              <p:nvPicPr>
                <p:cNvPr id="54" name="Immagine 53" descr="Immagine che contiene cielo notturno&#10;&#10;Descrizione generata automaticamente">
                  <a:extLst>
                    <a:ext uri="{FF2B5EF4-FFF2-40B4-BE49-F238E27FC236}">
                      <a16:creationId xmlns="" xmlns:a16="http://schemas.microsoft.com/office/drawing/2014/main" id="{B06253BF-9BDE-9E2D-8B18-FB41981BA4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7" cstate="print">
                  <a:extLst>
                    <a:ext uri="{BEBA8EAE-BF5A-486C-A8C5-ECC9F3942E4B}">
                      <a14:imgProps xmlns:a14="http://schemas.microsoft.com/office/drawing/2010/main">
                        <a14:imgLayer r:embed="rId58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92805" y="2570851"/>
                  <a:ext cx="2299199" cy="1724399"/>
                </a:xfrm>
                <a:prstGeom prst="rect">
                  <a:avLst/>
                </a:prstGeom>
              </p:spPr>
            </p:pic>
            <p:pic>
              <p:nvPicPr>
                <p:cNvPr id="55" name="Immagine 54" descr="Immagine che contiene scuro, cielo notturno&#10;&#10;Descrizione generata automaticamente">
                  <a:extLst>
                    <a:ext uri="{FF2B5EF4-FFF2-40B4-BE49-F238E27FC236}">
                      <a16:creationId xmlns="" xmlns:a16="http://schemas.microsoft.com/office/drawing/2014/main" id="{F2488874-6AC4-9F52-B2E4-6758DEFE54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9" cstate="print">
                  <a:extLst>
                    <a:ext uri="{BEBA8EAE-BF5A-486C-A8C5-ECC9F3942E4B}">
                      <a14:imgProps xmlns:a14="http://schemas.microsoft.com/office/drawing/2010/main">
                        <a14:imgLayer r:embed="rId60">
                          <a14:imgEffect>
                            <a14:brightnessContrast bright="4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81560" y="2617417"/>
                  <a:ext cx="2299199" cy="1747093"/>
                </a:xfrm>
                <a:prstGeom prst="rect">
                  <a:avLst/>
                </a:prstGeom>
              </p:spPr>
            </p:pic>
            <p:pic>
              <p:nvPicPr>
                <p:cNvPr id="56" name="Immagine 55" descr="Immagine che contiene portatile, scuro, sfocatura, cielo notturno&#10;&#10;Descrizione generata automaticamente">
                  <a:extLst>
                    <a:ext uri="{FF2B5EF4-FFF2-40B4-BE49-F238E27FC236}">
                      <a16:creationId xmlns="" xmlns:a16="http://schemas.microsoft.com/office/drawing/2014/main" id="{10803B85-E6FF-D67D-0366-21E61FF867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1" cstate="print">
                  <a:extLst>
                    <a:ext uri="{BEBA8EAE-BF5A-486C-A8C5-ECC9F3942E4B}">
                      <a14:imgProps xmlns:a14="http://schemas.microsoft.com/office/drawing/2010/main">
                        <a14:imgLayer r:embed="rId62">
                          <a14:imgEffect>
                            <a14:brightnessContrast bright="4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90914" y="2568711"/>
                  <a:ext cx="2299199" cy="1724399"/>
                </a:xfrm>
                <a:prstGeom prst="rect">
                  <a:avLst/>
                </a:prstGeom>
              </p:spPr>
            </p:pic>
            <p:pic>
              <p:nvPicPr>
                <p:cNvPr id="57" name="Immagine 56">
                  <a:extLst>
                    <a:ext uri="{FF2B5EF4-FFF2-40B4-BE49-F238E27FC236}">
                      <a16:creationId xmlns="" xmlns:a16="http://schemas.microsoft.com/office/drawing/2014/main" id="{F8934C15-C9DC-5B03-396C-6E6A343D97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90914" y="4291651"/>
                  <a:ext cx="2299199" cy="1724399"/>
                </a:xfrm>
                <a:prstGeom prst="rect">
                  <a:avLst/>
                </a:prstGeom>
              </p:spPr>
            </p:pic>
            <p:pic>
              <p:nvPicPr>
                <p:cNvPr id="58" name="Immagine 57" descr="Immagine che contiene orologio&#10;&#10;Descrizione generata automaticamente">
                  <a:extLst>
                    <a:ext uri="{FF2B5EF4-FFF2-40B4-BE49-F238E27FC236}">
                      <a16:creationId xmlns="" xmlns:a16="http://schemas.microsoft.com/office/drawing/2014/main" id="{3BD2E0A2-1A73-DC0C-E44A-B92C0A45F1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4" cstate="print">
                  <a:extLst>
                    <a:ext uri="{BEBA8EAE-BF5A-486C-A8C5-ECC9F3942E4B}">
                      <a14:imgProps xmlns:a14="http://schemas.microsoft.com/office/drawing/2010/main">
                        <a14:imgLayer r:embed="rId65">
                          <a14:imgEffect>
                            <a14:brightnessContrast bright="4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6238" y="4342757"/>
                  <a:ext cx="2388147" cy="1777860"/>
                </a:xfrm>
                <a:prstGeom prst="rect">
                  <a:avLst/>
                </a:prstGeom>
              </p:spPr>
            </p:pic>
            <p:pic>
              <p:nvPicPr>
                <p:cNvPr id="59" name="Immagine 58">
                  <a:extLst>
                    <a:ext uri="{FF2B5EF4-FFF2-40B4-BE49-F238E27FC236}">
                      <a16:creationId xmlns="" xmlns:a16="http://schemas.microsoft.com/office/drawing/2014/main" id="{4D7FCCE5-5445-A8F3-91E8-1171A571F7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6" cstate="print">
                  <a:extLst>
                    <a:ext uri="{BEBA8EAE-BF5A-486C-A8C5-ECC9F3942E4B}">
                      <a14:imgProps xmlns:a14="http://schemas.microsoft.com/office/drawing/2010/main">
                        <a14:imgLayer r:embed="rId67">
                          <a14:imgEffect>
                            <a14:sharpenSoften amount="50000"/>
                          </a14:imgEffect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12201" y="4291652"/>
                  <a:ext cx="2179803" cy="1724399"/>
                </a:xfrm>
                <a:prstGeom prst="rect">
                  <a:avLst/>
                </a:prstGeom>
              </p:spPr>
            </p:pic>
            <p:pic>
              <p:nvPicPr>
                <p:cNvPr id="60" name="Immagine 59" descr="Immagine che contiene luce, rosso, traffico, scuro&#10;&#10;Descrizione generata automaticamente">
                  <a:extLst>
                    <a:ext uri="{FF2B5EF4-FFF2-40B4-BE49-F238E27FC236}">
                      <a16:creationId xmlns="" xmlns:a16="http://schemas.microsoft.com/office/drawing/2014/main" id="{D65D513F-E1F9-3656-7260-66A2AE0BA5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8" cstate="print">
                  <a:extLst>
                    <a:ext uri="{BEBA8EAE-BF5A-486C-A8C5-ECC9F3942E4B}">
                      <a14:imgProps xmlns:a14="http://schemas.microsoft.com/office/drawing/2010/main">
                        <a14:imgLayer r:embed="rId69">
                          <a14:imgEffect>
                            <a14:brightnessContrast bright="4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84378" y="4291652"/>
                  <a:ext cx="2445053" cy="1724399"/>
                </a:xfrm>
                <a:prstGeom prst="rect">
                  <a:avLst/>
                </a:prstGeom>
              </p:spPr>
            </p:pic>
          </p:grpSp>
          <p:grpSp>
            <p:nvGrpSpPr>
              <p:cNvPr id="44" name="Gruppo 43">
                <a:extLst>
                  <a:ext uri="{FF2B5EF4-FFF2-40B4-BE49-F238E27FC236}">
                    <a16:creationId xmlns="" xmlns:a16="http://schemas.microsoft.com/office/drawing/2014/main" id="{133F74EE-48C9-40C8-58B5-DACE4145721A}"/>
                  </a:ext>
                </a:extLst>
              </p:cNvPr>
              <p:cNvGrpSpPr/>
              <p:nvPr/>
            </p:nvGrpSpPr>
            <p:grpSpPr>
              <a:xfrm>
                <a:off x="1281154" y="3265156"/>
                <a:ext cx="4447896" cy="869024"/>
                <a:chOff x="1290914" y="781083"/>
                <a:chExt cx="9210924" cy="1831401"/>
              </a:xfrm>
            </p:grpSpPr>
            <p:pic>
              <p:nvPicPr>
                <p:cNvPr id="45" name="Immagine 44" descr="Immagine che contiene portatile, schermo, scuro, cielo notturno&#10;&#10;Descrizione generata automaticamente">
                  <a:extLst>
                    <a:ext uri="{FF2B5EF4-FFF2-40B4-BE49-F238E27FC236}">
                      <a16:creationId xmlns="" xmlns:a16="http://schemas.microsoft.com/office/drawing/2014/main" id="{6D534AEB-EDEC-2E94-4B50-6AEAC8D92A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0" cstate="print">
                  <a:extLst>
                    <a:ext uri="{BEBA8EAE-BF5A-486C-A8C5-ECC9F3942E4B}">
                      <a14:imgProps xmlns:a14="http://schemas.microsoft.com/office/drawing/2010/main">
                        <a14:imgLayer r:embed="rId71">
                          <a14:imgEffect>
                            <a14:brightnessContrast bright="2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90914" y="781083"/>
                  <a:ext cx="2299200" cy="1831401"/>
                </a:xfrm>
                <a:prstGeom prst="rect">
                  <a:avLst/>
                </a:prstGeom>
              </p:spPr>
            </p:pic>
            <p:pic>
              <p:nvPicPr>
                <p:cNvPr id="46" name="Immagine 45" descr="Immagine che contiene calibro, cielo notturno&#10;&#10;Descrizione generata automaticamente">
                  <a:extLst>
                    <a:ext uri="{FF2B5EF4-FFF2-40B4-BE49-F238E27FC236}">
                      <a16:creationId xmlns="" xmlns:a16="http://schemas.microsoft.com/office/drawing/2014/main" id="{B669D5AF-C79C-AD6A-947C-F18A41FB08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2" cstate="print">
                  <a:extLst>
                    <a:ext uri="{BEBA8EAE-BF5A-486C-A8C5-ECC9F3942E4B}">
                      <a14:imgProps xmlns:a14="http://schemas.microsoft.com/office/drawing/2010/main">
                        <a14:imgLayer r:embed="rId73">
                          <a14:imgEffect>
                            <a14:brightnessContrast bright="4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83311" y="875626"/>
                  <a:ext cx="2328459" cy="1724399"/>
                </a:xfrm>
                <a:prstGeom prst="rect">
                  <a:avLst/>
                </a:prstGeom>
              </p:spPr>
            </p:pic>
            <p:pic>
              <p:nvPicPr>
                <p:cNvPr id="47" name="Immagine 46" descr="Immagine che contiene rosso, luce, traffico, stella&#10;&#10;Descrizione generata automaticamente">
                  <a:extLst>
                    <a:ext uri="{FF2B5EF4-FFF2-40B4-BE49-F238E27FC236}">
                      <a16:creationId xmlns="" xmlns:a16="http://schemas.microsoft.com/office/drawing/2014/main" id="{8FCB328C-7999-486A-52DA-20E7E7479A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4" cstate="print">
                  <a:extLst>
                    <a:ext uri="{BEBA8EAE-BF5A-486C-A8C5-ECC9F3942E4B}">
                      <a14:imgProps xmlns:a14="http://schemas.microsoft.com/office/drawing/2010/main">
                        <a14:imgLayer r:embed="rId75">
                          <a14:imgEffect>
                            <a14:brightnessContrast bright="4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02452" y="803997"/>
                  <a:ext cx="2299200" cy="1804023"/>
                </a:xfrm>
                <a:prstGeom prst="rect">
                  <a:avLst/>
                </a:prstGeom>
              </p:spPr>
            </p:pic>
            <p:pic>
              <p:nvPicPr>
                <p:cNvPr id="48" name="Immagine 47">
                  <a:extLst>
                    <a:ext uri="{FF2B5EF4-FFF2-40B4-BE49-F238E27FC236}">
                      <a16:creationId xmlns="" xmlns:a16="http://schemas.microsoft.com/office/drawing/2014/main" id="{49C23D08-5A98-47B0-A4B7-1629F2C36E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6" cstate="print">
                  <a:extLst>
                    <a:ext uri="{BEBA8EAE-BF5A-486C-A8C5-ECC9F3942E4B}">
                      <a14:imgProps xmlns:a14="http://schemas.microsoft.com/office/drawing/2010/main">
                        <a14:imgLayer r:embed="rId77">
                          <a14:imgEffect>
                            <a14:sharpenSoften amount="50000"/>
                          </a14:imgEffect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2638" y="796615"/>
                  <a:ext cx="2299200" cy="1812177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36" name="Connettore diritto 170">
              <a:extLst>
                <a:ext uri="{FF2B5EF4-FFF2-40B4-BE49-F238E27FC236}">
                  <a16:creationId xmlns="" xmlns:a16="http://schemas.microsoft.com/office/drawing/2014/main" id="{31209072-3838-25DE-987D-A50FC33AF835}"/>
                </a:ext>
              </a:extLst>
            </p:cNvPr>
            <p:cNvCxnSpPr/>
            <p:nvPr/>
          </p:nvCxnSpPr>
          <p:spPr>
            <a:xfrm flipH="1">
              <a:off x="2453329" y="4964246"/>
              <a:ext cx="12649" cy="331802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7" name="Connettore diritto 171">
              <a:extLst>
                <a:ext uri="{FF2B5EF4-FFF2-40B4-BE49-F238E27FC236}">
                  <a16:creationId xmlns="" xmlns:a16="http://schemas.microsoft.com/office/drawing/2014/main" id="{338AD59F-072F-24D4-764E-9D3F33DFCDFC}"/>
                </a:ext>
              </a:extLst>
            </p:cNvPr>
            <p:cNvCxnSpPr/>
            <p:nvPr/>
          </p:nvCxnSpPr>
          <p:spPr>
            <a:xfrm>
              <a:off x="3597473" y="4957669"/>
              <a:ext cx="6415" cy="330967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8" name="Connettore diritto 172">
              <a:extLst>
                <a:ext uri="{FF2B5EF4-FFF2-40B4-BE49-F238E27FC236}">
                  <a16:creationId xmlns="" xmlns:a16="http://schemas.microsoft.com/office/drawing/2014/main" id="{873083A4-4D85-98F5-D386-FB3C1B4549D6}"/>
                </a:ext>
              </a:extLst>
            </p:cNvPr>
            <p:cNvCxnSpPr/>
            <p:nvPr/>
          </p:nvCxnSpPr>
          <p:spPr>
            <a:xfrm>
              <a:off x="4742599" y="4964246"/>
              <a:ext cx="31735" cy="335094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9" name="Connettore diritto 173">
              <a:extLst>
                <a:ext uri="{FF2B5EF4-FFF2-40B4-BE49-F238E27FC236}">
                  <a16:creationId xmlns="" xmlns:a16="http://schemas.microsoft.com/office/drawing/2014/main" id="{38AA7BA1-FDBA-0AD1-4BB9-5D6192F2C5A4}"/>
                </a:ext>
              </a:extLst>
            </p:cNvPr>
            <p:cNvCxnSpPr/>
            <p:nvPr/>
          </p:nvCxnSpPr>
          <p:spPr>
            <a:xfrm flipH="1">
              <a:off x="1369329" y="5842732"/>
              <a:ext cx="4460949" cy="238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0" name="Connettore diritto 174">
              <a:extLst>
                <a:ext uri="{FF2B5EF4-FFF2-40B4-BE49-F238E27FC236}">
                  <a16:creationId xmlns="" xmlns:a16="http://schemas.microsoft.com/office/drawing/2014/main" id="{5CBB19B8-3AB2-5CB5-E3C0-A27696705F81}"/>
                </a:ext>
              </a:extLst>
            </p:cNvPr>
            <p:cNvCxnSpPr/>
            <p:nvPr/>
          </p:nvCxnSpPr>
          <p:spPr>
            <a:xfrm flipH="1">
              <a:off x="1355013" y="6668387"/>
              <a:ext cx="4475265" cy="238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1" name="Connettore diritto 175">
              <a:extLst>
                <a:ext uri="{FF2B5EF4-FFF2-40B4-BE49-F238E27FC236}">
                  <a16:creationId xmlns="" xmlns:a16="http://schemas.microsoft.com/office/drawing/2014/main" id="{A999C7C8-FDBE-9500-E1A8-CB3F1611881C}"/>
                </a:ext>
              </a:extLst>
            </p:cNvPr>
            <p:cNvCxnSpPr/>
            <p:nvPr/>
          </p:nvCxnSpPr>
          <p:spPr>
            <a:xfrm flipH="1" flipV="1">
              <a:off x="1391842" y="7484329"/>
              <a:ext cx="4438437" cy="1839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2" name="Connettore diritto 176">
              <a:extLst>
                <a:ext uri="{FF2B5EF4-FFF2-40B4-BE49-F238E27FC236}">
                  <a16:creationId xmlns="" xmlns:a16="http://schemas.microsoft.com/office/drawing/2014/main" id="{448AAB16-6B25-F7F5-6E74-4D829FA79656}"/>
                </a:ext>
              </a:extLst>
            </p:cNvPr>
            <p:cNvCxnSpPr/>
            <p:nvPr/>
          </p:nvCxnSpPr>
          <p:spPr>
            <a:xfrm flipH="1" flipV="1">
              <a:off x="1397702" y="8283823"/>
              <a:ext cx="4432576" cy="657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99" name="Gruppo 98"/>
          <p:cNvGrpSpPr/>
          <p:nvPr/>
        </p:nvGrpSpPr>
        <p:grpSpPr>
          <a:xfrm>
            <a:off x="8123014" y="489266"/>
            <a:ext cx="3905700" cy="6311797"/>
            <a:chOff x="6473626" y="19897"/>
            <a:chExt cx="4581066" cy="8307483"/>
          </a:xfrm>
        </p:grpSpPr>
        <p:grpSp>
          <p:nvGrpSpPr>
            <p:cNvPr id="100" name="Gruppo 99">
              <a:extLst>
                <a:ext uri="{FF2B5EF4-FFF2-40B4-BE49-F238E27FC236}">
                  <a16:creationId xmlns="" xmlns:a16="http://schemas.microsoft.com/office/drawing/2014/main" id="{DDEAB8C6-FD2D-432A-8DFE-C123D60A8F26}"/>
                </a:ext>
              </a:extLst>
            </p:cNvPr>
            <p:cNvGrpSpPr/>
            <p:nvPr/>
          </p:nvGrpSpPr>
          <p:grpSpPr>
            <a:xfrm>
              <a:off x="6473626" y="19897"/>
              <a:ext cx="4492624" cy="4950547"/>
              <a:chOff x="6989016" y="1194551"/>
              <a:chExt cx="4492624" cy="4950547"/>
            </a:xfrm>
          </p:grpSpPr>
          <p:grpSp>
            <p:nvGrpSpPr>
              <p:cNvPr id="132" name="Gruppo 131">
                <a:extLst>
                  <a:ext uri="{FF2B5EF4-FFF2-40B4-BE49-F238E27FC236}">
                    <a16:creationId xmlns="" xmlns:a16="http://schemas.microsoft.com/office/drawing/2014/main" id="{3E989FA2-7B19-070C-6148-B62D5852FFF7}"/>
                  </a:ext>
                </a:extLst>
              </p:cNvPr>
              <p:cNvGrpSpPr/>
              <p:nvPr/>
            </p:nvGrpSpPr>
            <p:grpSpPr>
              <a:xfrm>
                <a:off x="7046434" y="1214890"/>
                <a:ext cx="4435206" cy="2526754"/>
                <a:chOff x="1285714" y="855873"/>
                <a:chExt cx="9182964" cy="5285784"/>
              </a:xfrm>
            </p:grpSpPr>
            <p:pic>
              <p:nvPicPr>
                <p:cNvPr id="158" name="Immagine 157">
                  <a:extLst>
                    <a:ext uri="{FF2B5EF4-FFF2-40B4-BE49-F238E27FC236}">
                      <a16:creationId xmlns="" xmlns:a16="http://schemas.microsoft.com/office/drawing/2014/main" id="{55476CA2-D225-5191-FB05-AC347BB8D6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8" cstate="print">
                  <a:extLst>
                    <a:ext uri="{BEBA8EAE-BF5A-486C-A8C5-ECC9F3942E4B}">
                      <a14:imgProps xmlns:a14="http://schemas.microsoft.com/office/drawing/2010/main">
                        <a14:imgLayer r:embed="rId79">
                          <a14:imgEffect>
                            <a14:brightnessContrast bright="4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77466" y="2555056"/>
                  <a:ext cx="2299201" cy="1802550"/>
                </a:xfrm>
                <a:prstGeom prst="rect">
                  <a:avLst/>
                </a:prstGeom>
              </p:spPr>
            </p:pic>
            <p:pic>
              <p:nvPicPr>
                <p:cNvPr id="159" name="Immagine 158">
                  <a:extLst>
                    <a:ext uri="{FF2B5EF4-FFF2-40B4-BE49-F238E27FC236}">
                      <a16:creationId xmlns="" xmlns:a16="http://schemas.microsoft.com/office/drawing/2014/main" id="{F16675D2-545B-0476-7A9D-AEFA7F3691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0" cstate="print">
                  <a:extLst>
                    <a:ext uri="{BEBA8EAE-BF5A-486C-A8C5-ECC9F3942E4B}">
                      <a14:imgProps xmlns:a14="http://schemas.microsoft.com/office/drawing/2010/main">
                        <a14:imgLayer r:embed="rId81">
                          <a14:imgEffect>
                            <a14:brightnessContrast bright="4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72385" y="2565366"/>
                  <a:ext cx="2299200" cy="1721379"/>
                </a:xfrm>
                <a:prstGeom prst="rect">
                  <a:avLst/>
                </a:prstGeom>
              </p:spPr>
            </p:pic>
            <p:pic>
              <p:nvPicPr>
                <p:cNvPr id="160" name="Immagine 159">
                  <a:extLst>
                    <a:ext uri="{FF2B5EF4-FFF2-40B4-BE49-F238E27FC236}">
                      <a16:creationId xmlns="" xmlns:a16="http://schemas.microsoft.com/office/drawing/2014/main" id="{A63251AC-7B6E-6C86-B8F5-87AB0EE933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2" cstate="print">
                  <a:extLst>
                    <a:ext uri="{BEBA8EAE-BF5A-486C-A8C5-ECC9F3942E4B}">
                      <a14:imgProps xmlns:a14="http://schemas.microsoft.com/office/drawing/2010/main">
                        <a14:imgLayer r:embed="rId83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5714" y="2572222"/>
                  <a:ext cx="2299200" cy="1724401"/>
                </a:xfrm>
                <a:prstGeom prst="rect">
                  <a:avLst/>
                </a:prstGeom>
              </p:spPr>
            </p:pic>
            <p:pic>
              <p:nvPicPr>
                <p:cNvPr id="161" name="Immagine 160">
                  <a:extLst>
                    <a:ext uri="{FF2B5EF4-FFF2-40B4-BE49-F238E27FC236}">
                      <a16:creationId xmlns="" xmlns:a16="http://schemas.microsoft.com/office/drawing/2014/main" id="{EC7E03D0-A3CB-1675-ABAA-1C41113426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4" cstate="print">
                  <a:extLst>
                    <a:ext uri="{BEBA8EAE-BF5A-486C-A8C5-ECC9F3942E4B}">
                      <a14:imgProps xmlns:a14="http://schemas.microsoft.com/office/drawing/2010/main">
                        <a14:imgLayer r:embed="rId85">
                          <a14:imgEffect>
                            <a14:sharpenSoften amount="50000"/>
                          </a14:imgEffect>
                          <a14:imgEffect>
                            <a14:brightnessContrast bright="4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73890" y="2639445"/>
                  <a:ext cx="2266817" cy="1724401"/>
                </a:xfrm>
                <a:prstGeom prst="rect">
                  <a:avLst/>
                </a:prstGeom>
              </p:spPr>
            </p:pic>
            <p:pic>
              <p:nvPicPr>
                <p:cNvPr id="162" name="Immagine 161">
                  <a:extLst>
                    <a:ext uri="{FF2B5EF4-FFF2-40B4-BE49-F238E27FC236}">
                      <a16:creationId xmlns="" xmlns:a16="http://schemas.microsoft.com/office/drawing/2014/main" id="{67DFCCC7-3805-9BE5-C3FA-E5C6BE31E9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6" cstate="print">
                  <a:extLst>
                    <a:ext uri="{BEBA8EAE-BF5A-486C-A8C5-ECC9F3942E4B}">
                      <a14:imgProps xmlns:a14="http://schemas.microsoft.com/office/drawing/2010/main">
                        <a14:imgLayer r:embed="rId87">
                          <a14:imgEffect>
                            <a14:brightnessContrast bright="4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70278" y="4287133"/>
                  <a:ext cx="2299200" cy="1724400"/>
                </a:xfrm>
                <a:prstGeom prst="rect">
                  <a:avLst/>
                </a:prstGeom>
              </p:spPr>
            </p:pic>
            <p:pic>
              <p:nvPicPr>
                <p:cNvPr id="163" name="Immagine 162">
                  <a:extLst>
                    <a:ext uri="{FF2B5EF4-FFF2-40B4-BE49-F238E27FC236}">
                      <a16:creationId xmlns="" xmlns:a16="http://schemas.microsoft.com/office/drawing/2014/main" id="{FC899687-72E7-E81B-0331-3930320D22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8" cstate="print">
                  <a:extLst>
                    <a:ext uri="{BEBA8EAE-BF5A-486C-A8C5-ECC9F3942E4B}">
                      <a14:imgProps xmlns:a14="http://schemas.microsoft.com/office/drawing/2010/main">
                        <a14:imgLayer r:embed="rId89">
                          <a14:imgEffect>
                            <a14:brightnessContrast bright="4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5714" y="4281397"/>
                  <a:ext cx="2299200" cy="1724400"/>
                </a:xfrm>
                <a:prstGeom prst="rect">
                  <a:avLst/>
                </a:prstGeom>
              </p:spPr>
            </p:pic>
            <p:pic>
              <p:nvPicPr>
                <p:cNvPr id="164" name="Immagine 163">
                  <a:extLst>
                    <a:ext uri="{FF2B5EF4-FFF2-40B4-BE49-F238E27FC236}">
                      <a16:creationId xmlns="" xmlns:a16="http://schemas.microsoft.com/office/drawing/2014/main" id="{3F8CD8EC-2513-DE0E-3986-A08315A896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0" cstate="print">
                  <a:extLst>
                    <a:ext uri="{BEBA8EAE-BF5A-486C-A8C5-ECC9F3942E4B}">
                      <a14:imgProps xmlns:a14="http://schemas.microsoft.com/office/drawing/2010/main">
                        <a14:imgLayer r:embed="rId91">
                          <a14:imgEffect>
                            <a14:brightnessContrast bright="4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85214" y="4274703"/>
                  <a:ext cx="2299200" cy="1724400"/>
                </a:xfrm>
                <a:prstGeom prst="rect">
                  <a:avLst/>
                </a:prstGeom>
              </p:spPr>
            </p:pic>
            <p:pic>
              <p:nvPicPr>
                <p:cNvPr id="165" name="Immagine 164">
                  <a:extLst>
                    <a:ext uri="{FF2B5EF4-FFF2-40B4-BE49-F238E27FC236}">
                      <a16:creationId xmlns="" xmlns:a16="http://schemas.microsoft.com/office/drawing/2014/main" id="{9A7E2A45-75BB-5389-4977-C7B5833836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2" cstate="print">
                  <a:extLst>
                    <a:ext uri="{BEBA8EAE-BF5A-486C-A8C5-ECC9F3942E4B}">
                      <a14:imgProps xmlns:a14="http://schemas.microsoft.com/office/drawing/2010/main">
                        <a14:imgLayer r:embed="rId93">
                          <a14:imgEffect>
                            <a14:brightnessContrast bright="4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9478" y="4417256"/>
                  <a:ext cx="2299200" cy="1724401"/>
                </a:xfrm>
                <a:prstGeom prst="rect">
                  <a:avLst/>
                </a:prstGeom>
              </p:spPr>
            </p:pic>
            <p:pic>
              <p:nvPicPr>
                <p:cNvPr id="166" name="Immagine 165">
                  <a:extLst>
                    <a:ext uri="{FF2B5EF4-FFF2-40B4-BE49-F238E27FC236}">
                      <a16:creationId xmlns="" xmlns:a16="http://schemas.microsoft.com/office/drawing/2014/main" id="{1A08CCC8-D155-D495-01B4-B26C44CE18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4" cstate="print">
                  <a:extLst>
                    <a:ext uri="{BEBA8EAE-BF5A-486C-A8C5-ECC9F3942E4B}">
                      <a14:imgProps xmlns:a14="http://schemas.microsoft.com/office/drawing/2010/main">
                        <a14:imgLayer r:embed="rId95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1330" y="862513"/>
                  <a:ext cx="2299200" cy="1780566"/>
                </a:xfrm>
                <a:prstGeom prst="rect">
                  <a:avLst/>
                </a:prstGeom>
              </p:spPr>
            </p:pic>
            <p:pic>
              <p:nvPicPr>
                <p:cNvPr id="167" name="Immagine 166">
                  <a:extLst>
                    <a:ext uri="{FF2B5EF4-FFF2-40B4-BE49-F238E27FC236}">
                      <a16:creationId xmlns="" xmlns:a16="http://schemas.microsoft.com/office/drawing/2014/main" id="{CF17B05F-779E-3088-A315-7507386A83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6" cstate="print">
                  <a:extLst>
                    <a:ext uri="{BEBA8EAE-BF5A-486C-A8C5-ECC9F3942E4B}">
                      <a14:imgProps xmlns:a14="http://schemas.microsoft.com/office/drawing/2010/main">
                        <a14:imgLayer r:embed="rId97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7166" y="856140"/>
                  <a:ext cx="2299200" cy="1724400"/>
                </a:xfrm>
                <a:prstGeom prst="rect">
                  <a:avLst/>
                </a:prstGeom>
              </p:spPr>
            </p:pic>
            <p:pic>
              <p:nvPicPr>
                <p:cNvPr id="168" name="Immagine 167">
                  <a:extLst>
                    <a:ext uri="{FF2B5EF4-FFF2-40B4-BE49-F238E27FC236}">
                      <a16:creationId xmlns="" xmlns:a16="http://schemas.microsoft.com/office/drawing/2014/main" id="{7E7EB85B-D337-3E49-4AF8-A3E939611A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8" cstate="print">
                  <a:extLst>
                    <a:ext uri="{BEBA8EAE-BF5A-486C-A8C5-ECC9F3942E4B}">
                      <a14:imgProps xmlns:a14="http://schemas.microsoft.com/office/drawing/2010/main">
                        <a14:imgLayer r:embed="rId99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73442" y="855873"/>
                  <a:ext cx="2299200" cy="1724401"/>
                </a:xfrm>
                <a:prstGeom prst="rect">
                  <a:avLst/>
                </a:prstGeom>
              </p:spPr>
            </p:pic>
            <p:pic>
              <p:nvPicPr>
                <p:cNvPr id="169" name="Immagine 168">
                  <a:extLst>
                    <a:ext uri="{FF2B5EF4-FFF2-40B4-BE49-F238E27FC236}">
                      <a16:creationId xmlns="" xmlns:a16="http://schemas.microsoft.com/office/drawing/2014/main" id="{66E70CC9-F4D1-C1F3-2B9C-F3E01DFCE4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0" cstate="print">
                  <a:extLst>
                    <a:ext uri="{BEBA8EAE-BF5A-486C-A8C5-ECC9F3942E4B}">
                      <a14:imgProps xmlns:a14="http://schemas.microsoft.com/office/drawing/2010/main">
                        <a14:imgLayer r:embed="rId101">
                          <a14:imgEffect>
                            <a14:brightnessContrast brigh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90101" y="861989"/>
                  <a:ext cx="2369026" cy="1724401"/>
                </a:xfrm>
                <a:prstGeom prst="rect">
                  <a:avLst/>
                </a:prstGeom>
              </p:spPr>
            </p:pic>
          </p:grpSp>
          <p:grpSp>
            <p:nvGrpSpPr>
              <p:cNvPr id="133" name="Gruppo 132">
                <a:extLst>
                  <a:ext uri="{FF2B5EF4-FFF2-40B4-BE49-F238E27FC236}">
                    <a16:creationId xmlns="" xmlns:a16="http://schemas.microsoft.com/office/drawing/2014/main" id="{62F31F23-E226-284D-0A8A-057B5D0AF3B3}"/>
                  </a:ext>
                </a:extLst>
              </p:cNvPr>
              <p:cNvGrpSpPr/>
              <p:nvPr/>
            </p:nvGrpSpPr>
            <p:grpSpPr>
              <a:xfrm>
                <a:off x="7047582" y="3673945"/>
                <a:ext cx="4432396" cy="2456385"/>
                <a:chOff x="1283900" y="860559"/>
                <a:chExt cx="9194120" cy="5149987"/>
              </a:xfrm>
            </p:grpSpPr>
            <p:pic>
              <p:nvPicPr>
                <p:cNvPr id="146" name="Immagine 145">
                  <a:extLst>
                    <a:ext uri="{FF2B5EF4-FFF2-40B4-BE49-F238E27FC236}">
                      <a16:creationId xmlns="" xmlns:a16="http://schemas.microsoft.com/office/drawing/2014/main" id="{6819C0A9-6730-6BB4-82D8-A0C8DA9E2E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873864" y="2561896"/>
                  <a:ext cx="2299200" cy="1724399"/>
                </a:xfrm>
                <a:prstGeom prst="rect">
                  <a:avLst/>
                </a:prstGeom>
              </p:spPr>
            </p:pic>
            <p:pic>
              <p:nvPicPr>
                <p:cNvPr id="147" name="Immagine 146">
                  <a:extLst>
                    <a:ext uri="{FF2B5EF4-FFF2-40B4-BE49-F238E27FC236}">
                      <a16:creationId xmlns="" xmlns:a16="http://schemas.microsoft.com/office/drawing/2014/main" id="{5BC940E4-F2C3-1872-DEB4-4BD18F6468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891107" y="4277344"/>
                  <a:ext cx="2299200" cy="1722627"/>
                </a:xfrm>
                <a:prstGeom prst="rect">
                  <a:avLst/>
                </a:prstGeom>
              </p:spPr>
            </p:pic>
            <p:pic>
              <p:nvPicPr>
                <p:cNvPr id="148" name="Immagine 147">
                  <a:extLst>
                    <a:ext uri="{FF2B5EF4-FFF2-40B4-BE49-F238E27FC236}">
                      <a16:creationId xmlns="" xmlns:a16="http://schemas.microsoft.com/office/drawing/2014/main" id="{CE640243-6254-62A3-AE32-30875A0CF7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2" cstate="print">
                  <a:extLst>
                    <a:ext uri="{BEBA8EAE-BF5A-486C-A8C5-ECC9F3942E4B}">
                      <a14:imgProps xmlns:a14="http://schemas.microsoft.com/office/drawing/2010/main">
                        <a14:imgLayer r:embed="rId103">
                          <a14:imgEffect>
                            <a14:brightnessContrast bright="4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71187" y="4297471"/>
                  <a:ext cx="2299200" cy="1713075"/>
                </a:xfrm>
                <a:prstGeom prst="rect">
                  <a:avLst/>
                </a:prstGeom>
              </p:spPr>
            </p:pic>
            <p:pic>
              <p:nvPicPr>
                <p:cNvPr id="149" name="Immagine 148">
                  <a:extLst>
                    <a:ext uri="{FF2B5EF4-FFF2-40B4-BE49-F238E27FC236}">
                      <a16:creationId xmlns="" xmlns:a16="http://schemas.microsoft.com/office/drawing/2014/main" id="{8CEA48B7-6A4A-82D2-078F-AE9742C2CB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3900" y="4296234"/>
                  <a:ext cx="2299200" cy="1714310"/>
                </a:xfrm>
                <a:prstGeom prst="rect">
                  <a:avLst/>
                </a:prstGeom>
              </p:spPr>
            </p:pic>
            <p:pic>
              <p:nvPicPr>
                <p:cNvPr id="150" name="Immagine 149">
                  <a:extLst>
                    <a:ext uri="{FF2B5EF4-FFF2-40B4-BE49-F238E27FC236}">
                      <a16:creationId xmlns="" xmlns:a16="http://schemas.microsoft.com/office/drawing/2014/main" id="{0077642D-8B18-6780-F602-0B8AE1B939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5" cstate="print">
                  <a:extLst>
                    <a:ext uri="{BEBA8EAE-BF5A-486C-A8C5-ECC9F3942E4B}">
                      <a14:imgProps xmlns:a14="http://schemas.microsoft.com/office/drawing/2010/main">
                        <a14:imgLayer r:embed="rId106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78820" y="4301117"/>
                  <a:ext cx="2299200" cy="1697913"/>
                </a:xfrm>
                <a:prstGeom prst="rect">
                  <a:avLst/>
                </a:prstGeom>
              </p:spPr>
            </p:pic>
            <p:pic>
              <p:nvPicPr>
                <p:cNvPr id="151" name="Immagine 150">
                  <a:extLst>
                    <a:ext uri="{FF2B5EF4-FFF2-40B4-BE49-F238E27FC236}">
                      <a16:creationId xmlns="" xmlns:a16="http://schemas.microsoft.com/office/drawing/2014/main" id="{79B9B504-0193-73F8-E59E-E6F5D77F24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7" cstate="print">
                  <a:extLst>
                    <a:ext uri="{BEBA8EAE-BF5A-486C-A8C5-ECC9F3942E4B}">
                      <a14:imgProps xmlns:a14="http://schemas.microsoft.com/office/drawing/2010/main">
                        <a14:imgLayer r:embed="rId108">
                          <a14:imgEffect>
                            <a14:brightnessContrast bright="2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7126" y="2570664"/>
                  <a:ext cx="2299200" cy="1724399"/>
                </a:xfrm>
                <a:prstGeom prst="rect">
                  <a:avLst/>
                </a:prstGeom>
              </p:spPr>
            </p:pic>
            <p:pic>
              <p:nvPicPr>
                <p:cNvPr id="152" name="Immagine 151">
                  <a:extLst>
                    <a:ext uri="{FF2B5EF4-FFF2-40B4-BE49-F238E27FC236}">
                      <a16:creationId xmlns="" xmlns:a16="http://schemas.microsoft.com/office/drawing/2014/main" id="{9A061499-53A1-8656-C3A3-28F5B554A1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9" cstate="print">
                  <a:extLst>
                    <a:ext uri="{BEBA8EAE-BF5A-486C-A8C5-ECC9F3942E4B}">
                      <a14:imgProps xmlns:a14="http://schemas.microsoft.com/office/drawing/2010/main">
                        <a14:imgLayer r:embed="rId110">
                          <a14:imgEffect>
                            <a14:brightnessContrast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76900" y="2562565"/>
                  <a:ext cx="2299200" cy="1724399"/>
                </a:xfrm>
                <a:prstGeom prst="rect">
                  <a:avLst/>
                </a:prstGeom>
              </p:spPr>
            </p:pic>
            <p:pic>
              <p:nvPicPr>
                <p:cNvPr id="153" name="Immagine 152">
                  <a:extLst>
                    <a:ext uri="{FF2B5EF4-FFF2-40B4-BE49-F238E27FC236}">
                      <a16:creationId xmlns="" xmlns:a16="http://schemas.microsoft.com/office/drawing/2014/main" id="{8F1B4716-7B57-5214-4ACA-DB87FEDD14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1" cstate="print">
                  <a:extLst>
                    <a:ext uri="{BEBA8EAE-BF5A-486C-A8C5-ECC9F3942E4B}">
                      <a14:imgProps xmlns:a14="http://schemas.microsoft.com/office/drawing/2010/main">
                        <a14:imgLayer r:embed="rId112">
                          <a14:imgEffect>
                            <a14:brightnessContrast bright="4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61060" y="2592376"/>
                  <a:ext cx="2316960" cy="1724399"/>
                </a:xfrm>
                <a:prstGeom prst="rect">
                  <a:avLst/>
                </a:prstGeom>
              </p:spPr>
            </p:pic>
            <p:pic>
              <p:nvPicPr>
                <p:cNvPr id="154" name="Immagine 153">
                  <a:extLst>
                    <a:ext uri="{FF2B5EF4-FFF2-40B4-BE49-F238E27FC236}">
                      <a16:creationId xmlns="" xmlns:a16="http://schemas.microsoft.com/office/drawing/2014/main" id="{031FC328-1000-1A02-2667-F46F7B2B26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3" cstate="print">
                  <a:extLst>
                    <a:ext uri="{BEBA8EAE-BF5A-486C-A8C5-ECC9F3942E4B}">
                      <a14:imgProps xmlns:a14="http://schemas.microsoft.com/office/drawing/2010/main">
                        <a14:imgLayer r:embed="rId114">
                          <a14:imgEffect>
                            <a14:brightnessContrast bright="4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82200" y="860559"/>
                  <a:ext cx="2299200" cy="1724399"/>
                </a:xfrm>
                <a:prstGeom prst="rect">
                  <a:avLst/>
                </a:prstGeom>
              </p:spPr>
            </p:pic>
            <p:pic>
              <p:nvPicPr>
                <p:cNvPr id="155" name="Immagine 154">
                  <a:extLst>
                    <a:ext uri="{FF2B5EF4-FFF2-40B4-BE49-F238E27FC236}">
                      <a16:creationId xmlns="" xmlns:a16="http://schemas.microsoft.com/office/drawing/2014/main" id="{A24975AF-DBF7-9860-FA58-20A6B874B7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5" cstate="print">
                  <a:extLst>
                    <a:ext uri="{BEBA8EAE-BF5A-486C-A8C5-ECC9F3942E4B}">
                      <a14:imgProps xmlns:a14="http://schemas.microsoft.com/office/drawing/2010/main">
                        <a14:imgLayer r:embed="rId116">
                          <a14:imgEffect>
                            <a14:brightnessContrast bright="4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79367" y="864155"/>
                  <a:ext cx="2299200" cy="1724399"/>
                </a:xfrm>
                <a:prstGeom prst="rect">
                  <a:avLst/>
                </a:prstGeom>
              </p:spPr>
            </p:pic>
            <p:pic>
              <p:nvPicPr>
                <p:cNvPr id="156" name="Immagine 155">
                  <a:extLst>
                    <a:ext uri="{FF2B5EF4-FFF2-40B4-BE49-F238E27FC236}">
                      <a16:creationId xmlns="" xmlns:a16="http://schemas.microsoft.com/office/drawing/2014/main" id="{CF0EBF32-F7BD-7FBD-B188-269EC093DD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7" cstate="print">
                  <a:extLst>
                    <a:ext uri="{BEBA8EAE-BF5A-486C-A8C5-ECC9F3942E4B}">
                      <a14:imgProps xmlns:a14="http://schemas.microsoft.com/office/drawing/2010/main">
                        <a14:imgLayer r:embed="rId118">
                          <a14:imgEffect>
                            <a14:brightnessContrast bright="4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9704" y="860560"/>
                  <a:ext cx="2299200" cy="1724400"/>
                </a:xfrm>
                <a:prstGeom prst="rect">
                  <a:avLst/>
                </a:prstGeom>
              </p:spPr>
            </p:pic>
            <p:pic>
              <p:nvPicPr>
                <p:cNvPr id="157" name="Immagine 156">
                  <a:extLst>
                    <a:ext uri="{FF2B5EF4-FFF2-40B4-BE49-F238E27FC236}">
                      <a16:creationId xmlns="" xmlns:a16="http://schemas.microsoft.com/office/drawing/2014/main" id="{3708695D-5332-F6F1-4ED8-690FC7E4DB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9" cstate="print">
                  <a:extLst>
                    <a:ext uri="{BEBA8EAE-BF5A-486C-A8C5-ECC9F3942E4B}">
                      <a14:imgProps xmlns:a14="http://schemas.microsoft.com/office/drawing/2010/main">
                        <a14:imgLayer r:embed="rId120">
                          <a14:imgEffect>
                            <a14:brightnessContrast brigh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78820" y="864155"/>
                  <a:ext cx="2299200" cy="1724399"/>
                </a:xfrm>
                <a:prstGeom prst="rect">
                  <a:avLst/>
                </a:prstGeom>
              </p:spPr>
            </p:pic>
          </p:grpSp>
          <p:cxnSp>
            <p:nvCxnSpPr>
              <p:cNvPr id="134" name="Connettore diritto 53">
                <a:extLst>
                  <a:ext uri="{FF2B5EF4-FFF2-40B4-BE49-F238E27FC236}">
                    <a16:creationId xmlns="" xmlns:a16="http://schemas.microsoft.com/office/drawing/2014/main" id="{14008804-C815-E839-0342-880E37F79F8E}"/>
                  </a:ext>
                </a:extLst>
              </p:cNvPr>
              <p:cNvCxnSpPr/>
              <p:nvPr/>
            </p:nvCxnSpPr>
            <p:spPr>
              <a:xfrm>
                <a:off x="8115768" y="1218324"/>
                <a:ext cx="5456" cy="492677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35" name="Connettore diritto 54">
                <a:extLst>
                  <a:ext uri="{FF2B5EF4-FFF2-40B4-BE49-F238E27FC236}">
                    <a16:creationId xmlns="" xmlns:a16="http://schemas.microsoft.com/office/drawing/2014/main" id="{B52DE2FB-20C5-DD1B-64CE-53B75413F922}"/>
                  </a:ext>
                </a:extLst>
              </p:cNvPr>
              <p:cNvCxnSpPr/>
              <p:nvPr/>
            </p:nvCxnSpPr>
            <p:spPr>
              <a:xfrm>
                <a:off x="9255576" y="1211747"/>
                <a:ext cx="5456" cy="492677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36" name="Connettore diritto 55">
                <a:extLst>
                  <a:ext uri="{FF2B5EF4-FFF2-40B4-BE49-F238E27FC236}">
                    <a16:creationId xmlns="" xmlns:a16="http://schemas.microsoft.com/office/drawing/2014/main" id="{C56D1302-2D2A-6A89-8FF5-990693E42E45}"/>
                  </a:ext>
                </a:extLst>
              </p:cNvPr>
              <p:cNvCxnSpPr/>
              <p:nvPr/>
            </p:nvCxnSpPr>
            <p:spPr>
              <a:xfrm>
                <a:off x="10400702" y="1218324"/>
                <a:ext cx="5456" cy="492677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37" name="Connettore diritto 56">
                <a:extLst>
                  <a:ext uri="{FF2B5EF4-FFF2-40B4-BE49-F238E27FC236}">
                    <a16:creationId xmlns="" xmlns:a16="http://schemas.microsoft.com/office/drawing/2014/main" id="{3E2EA596-E538-4B70-ADE4-0FFB62C51723}"/>
                  </a:ext>
                </a:extLst>
              </p:cNvPr>
              <p:cNvCxnSpPr/>
              <p:nvPr/>
            </p:nvCxnSpPr>
            <p:spPr>
              <a:xfrm flipH="1" flipV="1">
                <a:off x="7047492" y="2081919"/>
                <a:ext cx="4432576" cy="657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38" name="Connettore diritto 57">
                <a:extLst>
                  <a:ext uri="{FF2B5EF4-FFF2-40B4-BE49-F238E27FC236}">
                    <a16:creationId xmlns="" xmlns:a16="http://schemas.microsoft.com/office/drawing/2014/main" id="{093BB011-2EA8-C45C-E4EF-DF85FBD559AE}"/>
                  </a:ext>
                </a:extLst>
              </p:cNvPr>
              <p:cNvCxnSpPr/>
              <p:nvPr/>
            </p:nvCxnSpPr>
            <p:spPr>
              <a:xfrm flipH="1" flipV="1">
                <a:off x="7047492" y="2907574"/>
                <a:ext cx="4432576" cy="657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39" name="Connettore diritto 58">
                <a:extLst>
                  <a:ext uri="{FF2B5EF4-FFF2-40B4-BE49-F238E27FC236}">
                    <a16:creationId xmlns="" xmlns:a16="http://schemas.microsoft.com/office/drawing/2014/main" id="{E1E5EBFB-37C0-3D0E-268D-DEEE07126BB2}"/>
                  </a:ext>
                </a:extLst>
              </p:cNvPr>
              <p:cNvCxnSpPr/>
              <p:nvPr/>
            </p:nvCxnSpPr>
            <p:spPr>
              <a:xfrm flipH="1" flipV="1">
                <a:off x="7047492" y="3741912"/>
                <a:ext cx="4432576" cy="657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40" name="Connettore diritto 59">
                <a:extLst>
                  <a:ext uri="{FF2B5EF4-FFF2-40B4-BE49-F238E27FC236}">
                    <a16:creationId xmlns="" xmlns:a16="http://schemas.microsoft.com/office/drawing/2014/main" id="{A83BA8CD-B610-C570-9176-BE66BB77F9EF}"/>
                  </a:ext>
                </a:extLst>
              </p:cNvPr>
              <p:cNvCxnSpPr/>
              <p:nvPr/>
            </p:nvCxnSpPr>
            <p:spPr>
              <a:xfrm flipH="1" flipV="1">
                <a:off x="7047492" y="4529588"/>
                <a:ext cx="4432576" cy="657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41" name="Connettore diritto 60">
                <a:extLst>
                  <a:ext uri="{FF2B5EF4-FFF2-40B4-BE49-F238E27FC236}">
                    <a16:creationId xmlns="" xmlns:a16="http://schemas.microsoft.com/office/drawing/2014/main" id="{721148D3-6885-B450-032A-5122851FFC68}"/>
                  </a:ext>
                </a:extLst>
              </p:cNvPr>
              <p:cNvCxnSpPr/>
              <p:nvPr/>
            </p:nvCxnSpPr>
            <p:spPr>
              <a:xfrm flipH="1" flipV="1">
                <a:off x="7039288" y="5309994"/>
                <a:ext cx="4432576" cy="657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42" name="CasellaDiTesto 141">
                <a:extLst>
                  <a:ext uri="{FF2B5EF4-FFF2-40B4-BE49-F238E27FC236}">
                    <a16:creationId xmlns="" xmlns:a16="http://schemas.microsoft.com/office/drawing/2014/main" id="{84C90A20-6D42-ED82-EB9E-32A03790E4C8}"/>
                  </a:ext>
                </a:extLst>
              </p:cNvPr>
              <p:cNvSpPr txBox="1"/>
              <p:nvPr/>
            </p:nvSpPr>
            <p:spPr>
              <a:xfrm>
                <a:off x="6989016" y="1201128"/>
                <a:ext cx="82920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900" dirty="0">
                    <a:solidFill>
                      <a:schemeClr val="bg1"/>
                    </a:solidFill>
                  </a:rPr>
                  <a:t>NUCLEI</a:t>
                </a:r>
                <a:endParaRPr lang="en-GB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3" name="CasellaDiTesto 142">
                <a:extLst>
                  <a:ext uri="{FF2B5EF4-FFF2-40B4-BE49-F238E27FC236}">
                    <a16:creationId xmlns="" xmlns:a16="http://schemas.microsoft.com/office/drawing/2014/main" id="{9119D9F1-3204-CCEE-C4A8-0E687305BA2D}"/>
                  </a:ext>
                </a:extLst>
              </p:cNvPr>
              <p:cNvSpPr txBox="1"/>
              <p:nvPr/>
            </p:nvSpPr>
            <p:spPr>
              <a:xfrm>
                <a:off x="8129795" y="1194551"/>
                <a:ext cx="44459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900" dirty="0">
                    <a:solidFill>
                      <a:schemeClr val="bg1"/>
                    </a:solidFill>
                  </a:rPr>
                  <a:t>ER</a:t>
                </a:r>
                <a:endParaRPr lang="en-GB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4" name="CasellaDiTesto 143">
                <a:extLst>
                  <a:ext uri="{FF2B5EF4-FFF2-40B4-BE49-F238E27FC236}">
                    <a16:creationId xmlns="" xmlns:a16="http://schemas.microsoft.com/office/drawing/2014/main" id="{A9F016AC-DC88-BC33-E7EB-D146DBC39FAD}"/>
                  </a:ext>
                </a:extLst>
              </p:cNvPr>
              <p:cNvSpPr txBox="1"/>
              <p:nvPr/>
            </p:nvSpPr>
            <p:spPr>
              <a:xfrm>
                <a:off x="9263012" y="1207493"/>
                <a:ext cx="83416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900" dirty="0">
                    <a:solidFill>
                      <a:schemeClr val="bg1"/>
                    </a:solidFill>
                  </a:rPr>
                  <a:t>COMP</a:t>
                </a:r>
                <a:endParaRPr lang="en-GB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5" name="CasellaDiTesto 144">
                <a:extLst>
                  <a:ext uri="{FF2B5EF4-FFF2-40B4-BE49-F238E27FC236}">
                    <a16:creationId xmlns="" xmlns:a16="http://schemas.microsoft.com/office/drawing/2014/main" id="{CABBD0BD-D1B4-490B-F89A-543AB3935124}"/>
                  </a:ext>
                </a:extLst>
              </p:cNvPr>
              <p:cNvSpPr txBox="1"/>
              <p:nvPr/>
            </p:nvSpPr>
            <p:spPr>
              <a:xfrm>
                <a:off x="10392392" y="1211234"/>
                <a:ext cx="86255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900" dirty="0">
                    <a:solidFill>
                      <a:schemeClr val="bg1"/>
                    </a:solidFill>
                  </a:rPr>
                  <a:t>MERGE</a:t>
                </a:r>
                <a:endParaRPr lang="en-GB" sz="9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01" name="Connettore diritto 136">
              <a:extLst>
                <a:ext uri="{FF2B5EF4-FFF2-40B4-BE49-F238E27FC236}">
                  <a16:creationId xmlns="" xmlns:a16="http://schemas.microsoft.com/office/drawing/2014/main" id="{4DCC72B2-5454-6842-3140-3E3DE78D181F}"/>
                </a:ext>
              </a:extLst>
            </p:cNvPr>
            <p:cNvCxnSpPr/>
            <p:nvPr/>
          </p:nvCxnSpPr>
          <p:spPr>
            <a:xfrm flipH="1" flipV="1">
              <a:off x="6622116" y="6004522"/>
              <a:ext cx="4432576" cy="657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2" name="Connettore diritto 137">
              <a:extLst>
                <a:ext uri="{FF2B5EF4-FFF2-40B4-BE49-F238E27FC236}">
                  <a16:creationId xmlns="" xmlns:a16="http://schemas.microsoft.com/office/drawing/2014/main" id="{6E20A8FF-8E52-7CA5-2D24-76D3C828F184}"/>
                </a:ext>
              </a:extLst>
            </p:cNvPr>
            <p:cNvCxnSpPr/>
            <p:nvPr/>
          </p:nvCxnSpPr>
          <p:spPr>
            <a:xfrm flipH="1" flipV="1">
              <a:off x="6622116" y="6830177"/>
              <a:ext cx="4432576" cy="657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3" name="Connettore diritto 138">
              <a:extLst>
                <a:ext uri="{FF2B5EF4-FFF2-40B4-BE49-F238E27FC236}">
                  <a16:creationId xmlns="" xmlns:a16="http://schemas.microsoft.com/office/drawing/2014/main" id="{3F2DF10B-31A9-F3C2-E081-688DE1BFA5BA}"/>
                </a:ext>
              </a:extLst>
            </p:cNvPr>
            <p:cNvCxnSpPr/>
            <p:nvPr/>
          </p:nvCxnSpPr>
          <p:spPr>
            <a:xfrm flipH="1" flipV="1">
              <a:off x="6622116" y="7664515"/>
              <a:ext cx="4432576" cy="657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04" name="CasellaDiTesto 103">
              <a:extLst>
                <a:ext uri="{FF2B5EF4-FFF2-40B4-BE49-F238E27FC236}">
                  <a16:creationId xmlns="" xmlns:a16="http://schemas.microsoft.com/office/drawing/2014/main" id="{DC34A967-0DDE-053F-0EC7-A4F16165EC6E}"/>
                </a:ext>
              </a:extLst>
            </p:cNvPr>
            <p:cNvSpPr txBox="1"/>
            <p:nvPr/>
          </p:nvSpPr>
          <p:spPr>
            <a:xfrm>
              <a:off x="6584876" y="5122033"/>
              <a:ext cx="8292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700" dirty="0">
                  <a:solidFill>
                    <a:schemeClr val="bg1"/>
                  </a:solidFill>
                </a:rPr>
                <a:t>NUCLEI</a:t>
              </a:r>
              <a:endParaRPr lang="en-GB" sz="700" dirty="0">
                <a:solidFill>
                  <a:schemeClr val="bg1"/>
                </a:solidFill>
              </a:endParaRPr>
            </a:p>
          </p:txBody>
        </p:sp>
        <p:sp>
          <p:nvSpPr>
            <p:cNvPr id="105" name="CasellaDiTesto 104">
              <a:extLst>
                <a:ext uri="{FF2B5EF4-FFF2-40B4-BE49-F238E27FC236}">
                  <a16:creationId xmlns="" xmlns:a16="http://schemas.microsoft.com/office/drawing/2014/main" id="{E9586A32-A0A5-7984-1B6B-E69B3812B28F}"/>
                </a:ext>
              </a:extLst>
            </p:cNvPr>
            <p:cNvSpPr txBox="1"/>
            <p:nvPr/>
          </p:nvSpPr>
          <p:spPr>
            <a:xfrm>
              <a:off x="7725655" y="5115456"/>
              <a:ext cx="44459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700" dirty="0">
                  <a:solidFill>
                    <a:schemeClr val="bg1"/>
                  </a:solidFill>
                </a:rPr>
                <a:t>ER</a:t>
              </a:r>
              <a:endParaRPr lang="en-GB" sz="700" dirty="0">
                <a:solidFill>
                  <a:schemeClr val="bg1"/>
                </a:solidFill>
              </a:endParaRPr>
            </a:p>
          </p:txBody>
        </p:sp>
        <p:sp>
          <p:nvSpPr>
            <p:cNvPr id="106" name="CasellaDiTesto 105">
              <a:extLst>
                <a:ext uri="{FF2B5EF4-FFF2-40B4-BE49-F238E27FC236}">
                  <a16:creationId xmlns="" xmlns:a16="http://schemas.microsoft.com/office/drawing/2014/main" id="{04157B9C-50B0-F5CC-7DBF-8BB55BAC61B6}"/>
                </a:ext>
              </a:extLst>
            </p:cNvPr>
            <p:cNvSpPr txBox="1"/>
            <p:nvPr/>
          </p:nvSpPr>
          <p:spPr>
            <a:xfrm>
              <a:off x="8858872" y="5128398"/>
              <a:ext cx="83416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700" dirty="0">
                  <a:solidFill>
                    <a:schemeClr val="bg1"/>
                  </a:solidFill>
                </a:rPr>
                <a:t>COMP</a:t>
              </a:r>
              <a:endParaRPr lang="en-GB" sz="700" dirty="0">
                <a:solidFill>
                  <a:schemeClr val="bg1"/>
                </a:solidFill>
              </a:endParaRPr>
            </a:p>
          </p:txBody>
        </p:sp>
        <p:sp>
          <p:nvSpPr>
            <p:cNvPr id="107" name="CasellaDiTesto 106">
              <a:extLst>
                <a:ext uri="{FF2B5EF4-FFF2-40B4-BE49-F238E27FC236}">
                  <a16:creationId xmlns="" xmlns:a16="http://schemas.microsoft.com/office/drawing/2014/main" id="{AF614125-02C2-E3FC-903B-C07DE4DFE149}"/>
                </a:ext>
              </a:extLst>
            </p:cNvPr>
            <p:cNvSpPr txBox="1"/>
            <p:nvPr/>
          </p:nvSpPr>
          <p:spPr>
            <a:xfrm>
              <a:off x="9988252" y="5132139"/>
              <a:ext cx="86255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700" dirty="0">
                  <a:solidFill>
                    <a:schemeClr val="bg1"/>
                  </a:solidFill>
                </a:rPr>
                <a:t>MERGE</a:t>
              </a:r>
              <a:endParaRPr lang="en-GB" sz="700" dirty="0">
                <a:solidFill>
                  <a:schemeClr val="bg1"/>
                </a:solidFill>
              </a:endParaRPr>
            </a:p>
          </p:txBody>
        </p:sp>
        <p:grpSp>
          <p:nvGrpSpPr>
            <p:cNvPr id="108" name="Gruppo 107">
              <a:extLst>
                <a:ext uri="{FF2B5EF4-FFF2-40B4-BE49-F238E27FC236}">
                  <a16:creationId xmlns="" xmlns:a16="http://schemas.microsoft.com/office/drawing/2014/main" id="{7AE7EDCC-F63D-50FF-45C0-3E793A7B6FA1}"/>
                </a:ext>
              </a:extLst>
            </p:cNvPr>
            <p:cNvGrpSpPr/>
            <p:nvPr/>
          </p:nvGrpSpPr>
          <p:grpSpPr>
            <a:xfrm>
              <a:off x="6530399" y="4976134"/>
              <a:ext cx="4429812" cy="2529994"/>
              <a:chOff x="1308407" y="845848"/>
              <a:chExt cx="9199949" cy="5317149"/>
            </a:xfrm>
          </p:grpSpPr>
          <p:pic>
            <p:nvPicPr>
              <p:cNvPr id="120" name="Immagine 119">
                <a:extLst>
                  <a:ext uri="{FF2B5EF4-FFF2-40B4-BE49-F238E27FC236}">
                    <a16:creationId xmlns="" xmlns:a16="http://schemas.microsoft.com/office/drawing/2014/main" id="{8F6D2C15-7C60-BD05-CA25-5A4BA975C2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1" cstate="print">
                <a:extLst>
                  <a:ext uri="{BEBA8EAE-BF5A-486C-A8C5-ECC9F3942E4B}">
                    <a14:imgProps xmlns:a14="http://schemas.microsoft.com/office/drawing/2010/main">
                      <a14:imgLayer r:embed="rId122">
                        <a14:imgEffect>
                          <a14:brightnessContrast bright="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1252" y="4277559"/>
                <a:ext cx="2299200" cy="1724400"/>
              </a:xfrm>
              <a:prstGeom prst="rect">
                <a:avLst/>
              </a:prstGeom>
            </p:spPr>
          </p:pic>
          <p:pic>
            <p:nvPicPr>
              <p:cNvPr id="121" name="Immagine 120">
                <a:extLst>
                  <a:ext uri="{FF2B5EF4-FFF2-40B4-BE49-F238E27FC236}">
                    <a16:creationId xmlns="" xmlns:a16="http://schemas.microsoft.com/office/drawing/2014/main" id="{86D6AFE8-0478-414B-A904-FA8E3D041B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3" cstate="print">
                <a:extLst>
                  <a:ext uri="{BEBA8EAE-BF5A-486C-A8C5-ECC9F3942E4B}">
                    <a14:imgProps xmlns:a14="http://schemas.microsoft.com/office/drawing/2010/main">
                      <a14:imgLayer r:embed="rId124">
                        <a14:imgEffect>
                          <a14:brightnessContrast bright="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5005" y="4286768"/>
                <a:ext cx="2345555" cy="1724400"/>
              </a:xfrm>
              <a:prstGeom prst="rect">
                <a:avLst/>
              </a:prstGeom>
            </p:spPr>
          </p:pic>
          <p:pic>
            <p:nvPicPr>
              <p:cNvPr id="122" name="Immagine 121">
                <a:extLst>
                  <a:ext uri="{FF2B5EF4-FFF2-40B4-BE49-F238E27FC236}">
                    <a16:creationId xmlns="" xmlns:a16="http://schemas.microsoft.com/office/drawing/2014/main" id="{7EEEA0CB-F910-E3AA-F44D-E48B6F1797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5" cstate="print">
                <a:extLst>
                  <a:ext uri="{BEBA8EAE-BF5A-486C-A8C5-ECC9F3942E4B}">
                    <a14:imgProps xmlns:a14="http://schemas.microsoft.com/office/drawing/2010/main">
                      <a14:imgLayer r:embed="rId126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8407" y="4272519"/>
                <a:ext cx="2315181" cy="1890478"/>
              </a:xfrm>
              <a:prstGeom prst="rect">
                <a:avLst/>
              </a:prstGeom>
            </p:spPr>
          </p:pic>
          <p:pic>
            <p:nvPicPr>
              <p:cNvPr id="123" name="Immagine 122">
                <a:extLst>
                  <a:ext uri="{FF2B5EF4-FFF2-40B4-BE49-F238E27FC236}">
                    <a16:creationId xmlns="" xmlns:a16="http://schemas.microsoft.com/office/drawing/2014/main" id="{9CE827DA-1519-A98D-9628-2136ED54E3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7" cstate="print">
                <a:extLst>
                  <a:ext uri="{BEBA8EAE-BF5A-486C-A8C5-ECC9F3942E4B}">
                    <a14:imgProps xmlns:a14="http://schemas.microsoft.com/office/drawing/2010/main">
                      <a14:imgLayer r:embed="rId128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9156" y="4273565"/>
                <a:ext cx="2299200" cy="1737602"/>
              </a:xfrm>
              <a:prstGeom prst="rect">
                <a:avLst/>
              </a:prstGeom>
            </p:spPr>
          </p:pic>
          <p:pic>
            <p:nvPicPr>
              <p:cNvPr id="124" name="Immagine 123">
                <a:extLst>
                  <a:ext uri="{FF2B5EF4-FFF2-40B4-BE49-F238E27FC236}">
                    <a16:creationId xmlns="" xmlns:a16="http://schemas.microsoft.com/office/drawing/2014/main" id="{145588A2-4F96-87FF-8DA3-182791C0CE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9" cstate="print">
                <a:extLst>
                  <a:ext uri="{BEBA8EAE-BF5A-486C-A8C5-ECC9F3942E4B}">
                    <a14:imgProps xmlns:a14="http://schemas.microsoft.com/office/drawing/2010/main">
                      <a14:imgLayer r:embed="rId130">
                        <a14:imgEffect>
                          <a14:brightnessContrast bright="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07852" y="2570794"/>
                <a:ext cx="2299200" cy="1724400"/>
              </a:xfrm>
              <a:prstGeom prst="rect">
                <a:avLst/>
              </a:prstGeom>
            </p:spPr>
          </p:pic>
          <p:pic>
            <p:nvPicPr>
              <p:cNvPr id="125" name="Immagine 124">
                <a:extLst>
                  <a:ext uri="{FF2B5EF4-FFF2-40B4-BE49-F238E27FC236}">
                    <a16:creationId xmlns="" xmlns:a16="http://schemas.microsoft.com/office/drawing/2014/main" id="{34741387-9E91-3F28-3264-A8FB473F23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1" cstate="print">
                <a:extLst>
                  <a:ext uri="{BEBA8EAE-BF5A-486C-A8C5-ECC9F3942E4B}">
                    <a14:imgProps xmlns:a14="http://schemas.microsoft.com/office/drawing/2010/main">
                      <a14:imgLayer r:embed="rId132"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9747" y="2567354"/>
                <a:ext cx="2299200" cy="1724400"/>
              </a:xfrm>
              <a:prstGeom prst="rect">
                <a:avLst/>
              </a:prstGeom>
            </p:spPr>
          </p:pic>
          <p:pic>
            <p:nvPicPr>
              <p:cNvPr id="126" name="Immagine 125">
                <a:extLst>
                  <a:ext uri="{FF2B5EF4-FFF2-40B4-BE49-F238E27FC236}">
                    <a16:creationId xmlns="" xmlns:a16="http://schemas.microsoft.com/office/drawing/2014/main" id="{796B41BD-E0BD-4BB3-0CF2-A4A584178E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3" cstate="print">
                <a:extLst>
                  <a:ext uri="{BEBA8EAE-BF5A-486C-A8C5-ECC9F3942E4B}">
                    <a14:imgProps xmlns:a14="http://schemas.microsoft.com/office/drawing/2010/main">
                      <a14:imgLayer r:embed="rId134">
                        <a14:imgEffect>
                          <a14:brightnessContrast bright="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97125" y="2567354"/>
                <a:ext cx="2392325" cy="1724400"/>
              </a:xfrm>
              <a:prstGeom prst="rect">
                <a:avLst/>
              </a:prstGeom>
            </p:spPr>
          </p:pic>
          <p:pic>
            <p:nvPicPr>
              <p:cNvPr id="127" name="Immagine 126">
                <a:extLst>
                  <a:ext uri="{FF2B5EF4-FFF2-40B4-BE49-F238E27FC236}">
                    <a16:creationId xmlns="" xmlns:a16="http://schemas.microsoft.com/office/drawing/2014/main" id="{0317D174-34B3-7F8B-315C-B73A05D9F3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5" cstate="print">
                <a:extLst>
                  <a:ext uri="{BEBA8EAE-BF5A-486C-A8C5-ECC9F3942E4B}">
                    <a14:imgProps xmlns:a14="http://schemas.microsoft.com/office/drawing/2010/main">
                      <a14:imgLayer r:embed="rId136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96805" y="2557198"/>
                <a:ext cx="2299200" cy="1724400"/>
              </a:xfrm>
              <a:prstGeom prst="rect">
                <a:avLst/>
              </a:prstGeom>
            </p:spPr>
          </p:pic>
          <p:pic>
            <p:nvPicPr>
              <p:cNvPr id="128" name="Immagine 127">
                <a:extLst>
                  <a:ext uri="{FF2B5EF4-FFF2-40B4-BE49-F238E27FC236}">
                    <a16:creationId xmlns="" xmlns:a16="http://schemas.microsoft.com/office/drawing/2014/main" id="{66023423-9789-6DAF-448F-FC0B9F24B6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7" cstate="print">
                <a:extLst>
                  <a:ext uri="{BEBA8EAE-BF5A-486C-A8C5-ECC9F3942E4B}">
                    <a14:imgProps xmlns:a14="http://schemas.microsoft.com/office/drawing/2010/main">
                      <a14:imgLayer r:embed="rId138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9747" y="859669"/>
                <a:ext cx="2299200" cy="1706315"/>
              </a:xfrm>
              <a:prstGeom prst="rect">
                <a:avLst/>
              </a:prstGeom>
            </p:spPr>
          </p:pic>
          <p:pic>
            <p:nvPicPr>
              <p:cNvPr id="129" name="Immagine 128">
                <a:extLst>
                  <a:ext uri="{FF2B5EF4-FFF2-40B4-BE49-F238E27FC236}">
                    <a16:creationId xmlns="" xmlns:a16="http://schemas.microsoft.com/office/drawing/2014/main" id="{6F393895-644F-2F27-3D1C-684D783606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9" cstate="print">
                <a:extLst>
                  <a:ext uri="{BEBA8EAE-BF5A-486C-A8C5-ECC9F3942E4B}">
                    <a14:imgProps xmlns:a14="http://schemas.microsoft.com/office/drawing/2010/main">
                      <a14:imgLayer r:embed="rId140">
                        <a14:imgEffect>
                          <a14:brightnessContrast bright="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97068" y="845848"/>
                <a:ext cx="2299200" cy="1724400"/>
              </a:xfrm>
              <a:prstGeom prst="rect">
                <a:avLst/>
              </a:prstGeom>
            </p:spPr>
          </p:pic>
          <p:pic>
            <p:nvPicPr>
              <p:cNvPr id="130" name="Immagine 129">
                <a:extLst>
                  <a:ext uri="{FF2B5EF4-FFF2-40B4-BE49-F238E27FC236}">
                    <a16:creationId xmlns="" xmlns:a16="http://schemas.microsoft.com/office/drawing/2014/main" id="{3E219A06-9138-2175-28A4-59A3C30CF4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1" cstate="print">
                <a:extLst>
                  <a:ext uri="{BEBA8EAE-BF5A-486C-A8C5-ECC9F3942E4B}">
                    <a14:imgProps xmlns:a14="http://schemas.microsoft.com/office/drawing/2010/main">
                      <a14:imgLayer r:embed="rId142"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91287" y="845848"/>
                <a:ext cx="2398701" cy="1724400"/>
              </a:xfrm>
              <a:prstGeom prst="rect">
                <a:avLst/>
              </a:prstGeom>
            </p:spPr>
          </p:pic>
          <p:pic>
            <p:nvPicPr>
              <p:cNvPr id="131" name="Immagine 130">
                <a:extLst>
                  <a:ext uri="{FF2B5EF4-FFF2-40B4-BE49-F238E27FC236}">
                    <a16:creationId xmlns="" xmlns:a16="http://schemas.microsoft.com/office/drawing/2014/main" id="{D19A5793-5E8D-9B3F-5831-D5244864FF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3" cstate="print">
                <a:extLst>
                  <a:ext uri="{BEBA8EAE-BF5A-486C-A8C5-ECC9F3942E4B}">
                    <a14:imgProps xmlns:a14="http://schemas.microsoft.com/office/drawing/2010/main">
                      <a14:imgLayer r:embed="rId144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96805" y="858208"/>
                <a:ext cx="2299200" cy="1699636"/>
              </a:xfrm>
              <a:prstGeom prst="rect">
                <a:avLst/>
              </a:prstGeom>
            </p:spPr>
          </p:pic>
        </p:grpSp>
        <p:grpSp>
          <p:nvGrpSpPr>
            <p:cNvPr id="109" name="Gruppo 108">
              <a:extLst>
                <a:ext uri="{FF2B5EF4-FFF2-40B4-BE49-F238E27FC236}">
                  <a16:creationId xmlns="" xmlns:a16="http://schemas.microsoft.com/office/drawing/2014/main" id="{B0B72E3E-3111-091C-7DAD-77996C80122D}"/>
                </a:ext>
              </a:extLst>
            </p:cNvPr>
            <p:cNvGrpSpPr/>
            <p:nvPr/>
          </p:nvGrpSpPr>
          <p:grpSpPr>
            <a:xfrm>
              <a:off x="6534565" y="7426917"/>
              <a:ext cx="4429301" cy="860373"/>
              <a:chOff x="1268426" y="870727"/>
              <a:chExt cx="9157746" cy="1728480"/>
            </a:xfrm>
          </p:grpSpPr>
          <p:pic>
            <p:nvPicPr>
              <p:cNvPr id="116" name="Immagine 115">
                <a:extLst>
                  <a:ext uri="{FF2B5EF4-FFF2-40B4-BE49-F238E27FC236}">
                    <a16:creationId xmlns="" xmlns:a16="http://schemas.microsoft.com/office/drawing/2014/main" id="{0495C04B-1CDF-3408-FA1C-3A4DDB2A4E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5" cstate="print">
                <a:extLst>
                  <a:ext uri="{BEBA8EAE-BF5A-486C-A8C5-ECC9F3942E4B}">
                    <a14:imgProps xmlns:a14="http://schemas.microsoft.com/office/drawing/2010/main">
                      <a14:imgLayer r:embed="rId146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26971" y="874774"/>
                <a:ext cx="2299201" cy="1724401"/>
              </a:xfrm>
              <a:prstGeom prst="rect">
                <a:avLst/>
              </a:prstGeom>
            </p:spPr>
          </p:pic>
          <p:pic>
            <p:nvPicPr>
              <p:cNvPr id="117" name="Immagine 116">
                <a:extLst>
                  <a:ext uri="{FF2B5EF4-FFF2-40B4-BE49-F238E27FC236}">
                    <a16:creationId xmlns="" xmlns:a16="http://schemas.microsoft.com/office/drawing/2014/main" id="{26884753-C775-D954-8E58-EC9347B48C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7" cstate="print">
                <a:extLst>
                  <a:ext uri="{BEBA8EAE-BF5A-486C-A8C5-ECC9F3942E4B}">
                    <a14:imgProps xmlns:a14="http://schemas.microsoft.com/office/drawing/2010/main">
                      <a14:imgLayer r:embed="rId148">
                        <a14:imgEffect>
                          <a14:brightnessContrast bright="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55828" y="870727"/>
                <a:ext cx="2299201" cy="1724399"/>
              </a:xfrm>
              <a:prstGeom prst="rect">
                <a:avLst/>
              </a:prstGeom>
            </p:spPr>
          </p:pic>
          <p:pic>
            <p:nvPicPr>
              <p:cNvPr id="118" name="Immagine 117">
                <a:extLst>
                  <a:ext uri="{FF2B5EF4-FFF2-40B4-BE49-F238E27FC236}">
                    <a16:creationId xmlns="" xmlns:a16="http://schemas.microsoft.com/office/drawing/2014/main" id="{0E42C7B6-7E3E-9B41-92EA-E5814258C6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74673" y="874613"/>
                <a:ext cx="2299201" cy="1724399"/>
              </a:xfrm>
              <a:prstGeom prst="rect">
                <a:avLst/>
              </a:prstGeom>
            </p:spPr>
          </p:pic>
          <p:pic>
            <p:nvPicPr>
              <p:cNvPr id="119" name="Immagine 118">
                <a:extLst>
                  <a:ext uri="{FF2B5EF4-FFF2-40B4-BE49-F238E27FC236}">
                    <a16:creationId xmlns="" xmlns:a16="http://schemas.microsoft.com/office/drawing/2014/main" id="{89462719-0954-C73C-A053-2584DA6491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0" cstate="print">
                <a:extLst>
                  <a:ext uri="{BEBA8EAE-BF5A-486C-A8C5-ECC9F3942E4B}">
                    <a14:imgProps xmlns:a14="http://schemas.microsoft.com/office/drawing/2010/main">
                      <a14:imgLayer r:embed="rId151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8426" y="984988"/>
                <a:ext cx="2312317" cy="1614219"/>
              </a:xfrm>
              <a:prstGeom prst="rect">
                <a:avLst/>
              </a:prstGeom>
            </p:spPr>
          </p:pic>
        </p:grpSp>
        <p:cxnSp>
          <p:nvCxnSpPr>
            <p:cNvPr id="110" name="Connettore diritto 195">
              <a:extLst>
                <a:ext uri="{FF2B5EF4-FFF2-40B4-BE49-F238E27FC236}">
                  <a16:creationId xmlns="" xmlns:a16="http://schemas.microsoft.com/office/drawing/2014/main" id="{E09B7E02-CDFA-12A1-B012-12C8CC4624A6}"/>
                </a:ext>
              </a:extLst>
            </p:cNvPr>
            <p:cNvCxnSpPr/>
            <p:nvPr/>
          </p:nvCxnSpPr>
          <p:spPr>
            <a:xfrm>
              <a:off x="7607124" y="4975964"/>
              <a:ext cx="7281" cy="335141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1" name="Connettore diritto 196">
              <a:extLst>
                <a:ext uri="{FF2B5EF4-FFF2-40B4-BE49-F238E27FC236}">
                  <a16:creationId xmlns="" xmlns:a16="http://schemas.microsoft.com/office/drawing/2014/main" id="{8D513AAA-0B06-E298-56B3-4FC0148D72B8}"/>
                </a:ext>
              </a:extLst>
            </p:cNvPr>
            <p:cNvCxnSpPr/>
            <p:nvPr/>
          </p:nvCxnSpPr>
          <p:spPr>
            <a:xfrm>
              <a:off x="8746932" y="4969387"/>
              <a:ext cx="15137" cy="332101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2" name="Connettore diritto 197">
              <a:extLst>
                <a:ext uri="{FF2B5EF4-FFF2-40B4-BE49-F238E27FC236}">
                  <a16:creationId xmlns="" xmlns:a16="http://schemas.microsoft.com/office/drawing/2014/main" id="{DB9F5A06-E96E-DB05-3885-BCB60F8ACECA}"/>
                </a:ext>
              </a:extLst>
            </p:cNvPr>
            <p:cNvCxnSpPr/>
            <p:nvPr/>
          </p:nvCxnSpPr>
          <p:spPr>
            <a:xfrm>
              <a:off x="9892058" y="4975964"/>
              <a:ext cx="0" cy="331443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3" name="Connettore diritto 198">
              <a:extLst>
                <a:ext uri="{FF2B5EF4-FFF2-40B4-BE49-F238E27FC236}">
                  <a16:creationId xmlns="" xmlns:a16="http://schemas.microsoft.com/office/drawing/2014/main" id="{4DCC72B2-5454-6842-3140-3E3DE78D181F}"/>
                </a:ext>
              </a:extLst>
            </p:cNvPr>
            <p:cNvCxnSpPr/>
            <p:nvPr/>
          </p:nvCxnSpPr>
          <p:spPr>
            <a:xfrm flipH="1" flipV="1">
              <a:off x="6523898" y="5842732"/>
              <a:ext cx="4447526" cy="340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4" name="Connettore diritto 199">
              <a:extLst>
                <a:ext uri="{FF2B5EF4-FFF2-40B4-BE49-F238E27FC236}">
                  <a16:creationId xmlns="" xmlns:a16="http://schemas.microsoft.com/office/drawing/2014/main" id="{6E20A8FF-8E52-7CA5-2D24-76D3C828F184}"/>
                </a:ext>
              </a:extLst>
            </p:cNvPr>
            <p:cNvCxnSpPr/>
            <p:nvPr/>
          </p:nvCxnSpPr>
          <p:spPr>
            <a:xfrm flipH="1" flipV="1">
              <a:off x="6523898" y="6668387"/>
              <a:ext cx="4447526" cy="340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5" name="Connettore diritto 200">
              <a:extLst>
                <a:ext uri="{FF2B5EF4-FFF2-40B4-BE49-F238E27FC236}">
                  <a16:creationId xmlns="" xmlns:a16="http://schemas.microsoft.com/office/drawing/2014/main" id="{3F2DF10B-31A9-F3C2-E081-688DE1BFA5BA}"/>
                </a:ext>
              </a:extLst>
            </p:cNvPr>
            <p:cNvCxnSpPr/>
            <p:nvPr/>
          </p:nvCxnSpPr>
          <p:spPr>
            <a:xfrm flipH="1" flipV="1">
              <a:off x="6505513" y="7502725"/>
              <a:ext cx="4465911" cy="340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3824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10654</TotalTime>
  <Words>601</Words>
  <Application>Microsoft Macintosh PowerPoint</Application>
  <PresentationFormat>Widescreen</PresentationFormat>
  <Paragraphs>142</Paragraphs>
  <Slides>18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7" baseType="lpstr">
      <vt:lpstr>Arimo Medium</vt:lpstr>
      <vt:lpstr>Calibri</vt:lpstr>
      <vt:lpstr>Calibri Light</vt:lpstr>
      <vt:lpstr>Playfair Display</vt:lpstr>
      <vt:lpstr>Playfair Display ExtraBold</vt:lpstr>
      <vt:lpstr>Symbol</vt:lpstr>
      <vt:lpstr>Wingdings 3</vt:lpstr>
      <vt:lpstr>Arial</vt:lpstr>
      <vt:lpstr>Tema di Office</vt:lpstr>
      <vt:lpstr>Presentazione di PowerPoint</vt:lpstr>
      <vt:lpstr>COMP (Cartilage Oligomeric Matrix Protein)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DEBORA CRISTOFARO</dc:creator>
  <cp:lastModifiedBy>DEBORA CRISTOFARO</cp:lastModifiedBy>
  <cp:revision>57</cp:revision>
  <dcterms:created xsi:type="dcterms:W3CDTF">2023-04-19T16:30:40Z</dcterms:created>
  <dcterms:modified xsi:type="dcterms:W3CDTF">2023-04-27T10:32:24Z</dcterms:modified>
</cp:coreProperties>
</file>