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  <p:sldId id="27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DCB"/>
    <a:srgbClr val="30DCAF"/>
    <a:srgbClr val="EAF3F4"/>
    <a:srgbClr val="BCD3CC"/>
    <a:srgbClr val="BED6CC"/>
    <a:srgbClr val="BED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eni\Desktop\Tesi\grafico%20ars%2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eni\Desktop\Curva%20di%20crescita%202%20ACO%20G255D%20in%20presenza%20delle%20molecole%2009.02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eni\Desktop\Curva%20di%20crescita%202%20ACO%20G255D%20in%20presenza%20delle%20molecole%2009.02.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eni\Desktop\Respirazioni%20ACO%20%20molecole%20ARS4,%20ARS5,%20ARS6,%20ARS8%20e%20ARS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eni\Desktop\Tesi\Quantificazione%20aco%20riepilogo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eni\Desktop\Quantificazione%20livelli%20mtDNA%20G255D%20ARS%204,%20ARS%205,%20ARS%206,%20ARS%208,%20ARS%20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Aumento</a:t>
            </a:r>
            <a:r>
              <a:rPr lang="it-IT" baseline="0"/>
              <a:t> della crescita cellulare a concentrazioni decrescenti di ARS 9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Concentrazione ARS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Foglio1!$A$2:$A$11</c:f>
              <c:strCache>
                <c:ptCount val="10"/>
                <c:pt idx="0">
                  <c:v>128 μM</c:v>
                </c:pt>
                <c:pt idx="1">
                  <c:v>64 μM</c:v>
                </c:pt>
                <c:pt idx="2">
                  <c:v>32 μM</c:v>
                </c:pt>
                <c:pt idx="3">
                  <c:v>16 μM</c:v>
                </c:pt>
                <c:pt idx="4">
                  <c:v>8 μM</c:v>
                </c:pt>
                <c:pt idx="5">
                  <c:v>4 μM</c:v>
                </c:pt>
                <c:pt idx="6">
                  <c:v>2 μM</c:v>
                </c:pt>
                <c:pt idx="7">
                  <c:v>1 μM</c:v>
                </c:pt>
                <c:pt idx="8">
                  <c:v>500 nM</c:v>
                </c:pt>
                <c:pt idx="9">
                  <c:v>250 nM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8.3799999999999999E-2</c:v>
                </c:pt>
                <c:pt idx="1">
                  <c:v>9.98E-2</c:v>
                </c:pt>
                <c:pt idx="2">
                  <c:v>0.17580000000000001</c:v>
                </c:pt>
                <c:pt idx="3">
                  <c:v>0.1948</c:v>
                </c:pt>
                <c:pt idx="4">
                  <c:v>0.20469999999999999</c:v>
                </c:pt>
                <c:pt idx="5">
                  <c:v>0.21460000000000001</c:v>
                </c:pt>
                <c:pt idx="6">
                  <c:v>0.22189999999999999</c:v>
                </c:pt>
                <c:pt idx="7">
                  <c:v>0.21460000000000001</c:v>
                </c:pt>
                <c:pt idx="8">
                  <c:v>0.22220000000000001</c:v>
                </c:pt>
                <c:pt idx="9">
                  <c:v>0.2208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57-4CF3-9575-3D9F9B8B682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Concentrazione DMSO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Foglio1!$A$2:$A$11</c:f>
              <c:strCache>
                <c:ptCount val="10"/>
                <c:pt idx="0">
                  <c:v>128 μM</c:v>
                </c:pt>
                <c:pt idx="1">
                  <c:v>64 μM</c:v>
                </c:pt>
                <c:pt idx="2">
                  <c:v>32 μM</c:v>
                </c:pt>
                <c:pt idx="3">
                  <c:v>16 μM</c:v>
                </c:pt>
                <c:pt idx="4">
                  <c:v>8 μM</c:v>
                </c:pt>
                <c:pt idx="5">
                  <c:v>4 μM</c:v>
                </c:pt>
                <c:pt idx="6">
                  <c:v>2 μM</c:v>
                </c:pt>
                <c:pt idx="7">
                  <c:v>1 μM</c:v>
                </c:pt>
                <c:pt idx="8">
                  <c:v>500 nM</c:v>
                </c:pt>
                <c:pt idx="9">
                  <c:v>250 nM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0.25650000000000001</c:v>
                </c:pt>
                <c:pt idx="1">
                  <c:v>0.2344</c:v>
                </c:pt>
                <c:pt idx="2">
                  <c:v>0.23</c:v>
                </c:pt>
                <c:pt idx="3">
                  <c:v>0.23139999999999999</c:v>
                </c:pt>
                <c:pt idx="4">
                  <c:v>0.22850000000000001</c:v>
                </c:pt>
                <c:pt idx="5">
                  <c:v>0.2387</c:v>
                </c:pt>
                <c:pt idx="6">
                  <c:v>0.2356</c:v>
                </c:pt>
                <c:pt idx="7">
                  <c:v>0.22559999999999999</c:v>
                </c:pt>
                <c:pt idx="8">
                  <c:v>0.2354</c:v>
                </c:pt>
                <c:pt idx="9">
                  <c:v>0.23130000000000001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57-4CF3-9575-3D9F9B8B6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086111"/>
        <c:axId val="1708081791"/>
      </c:lineChart>
      <c:catAx>
        <c:axId val="170808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8081791"/>
        <c:crosses val="autoZero"/>
        <c:auto val="1"/>
        <c:lblAlgn val="ctr"/>
        <c:lblOffset val="100"/>
        <c:noMultiLvlLbl val="0"/>
      </c:catAx>
      <c:valAx>
        <c:axId val="170808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 i="0" u="none" strike="noStrike" baseline="0"/>
                  <a:t>Concentrazione cellulare 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808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861261838902443"/>
          <c:y val="0.11440558841175967"/>
          <c:w val="0.78245628480091978"/>
          <c:h val="0.72649238593183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Sheet1!$M$11</c:f>
              <c:strCache>
                <c:ptCount val="1"/>
                <c:pt idx="0">
                  <c:v>24h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78-4946-A4CC-228E00CAFE40}"/>
              </c:ext>
            </c:extLst>
          </c:dPt>
          <c:dLbls>
            <c:dLbl>
              <c:idx val="0"/>
              <c:layout>
                <c:manualLayout>
                  <c:x val="-0.3577151884289440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78-4946-A4CC-228E00CAFE40}"/>
                </c:ext>
              </c:extLst>
            </c:dLbl>
            <c:dLbl>
              <c:idx val="1"/>
              <c:layout>
                <c:manualLayout>
                  <c:x val="-0.3418525831331966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78-4946-A4CC-228E00CAFE40}"/>
                </c:ext>
              </c:extLst>
            </c:dLbl>
            <c:dLbl>
              <c:idx val="2"/>
              <c:layout>
                <c:manualLayout>
                  <c:x val="-0.30377604922992113"/>
                  <c:y val="-3.04983624540663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78-4946-A4CC-228E00CAFE40}"/>
                </c:ext>
              </c:extLst>
            </c:dLbl>
            <c:dLbl>
              <c:idx val="4"/>
              <c:layout>
                <c:manualLayout>
                  <c:x val="-0.4334102779534834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78-4946-A4CC-228E00CAFE40}"/>
                </c:ext>
              </c:extLst>
            </c:dLbl>
            <c:dLbl>
              <c:idx val="5"/>
              <c:layout>
                <c:manualLayout>
                  <c:x val="-0.33780471982904176"/>
                  <c:y val="-5.5913018587159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78-4946-A4CC-228E00CAFE40}"/>
                </c:ext>
              </c:extLst>
            </c:dLbl>
            <c:dLbl>
              <c:idx val="8"/>
              <c:layout>
                <c:manualLayout>
                  <c:x val="-0.3683955041900287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78-4946-A4CC-228E00CAFE40}"/>
                </c:ext>
              </c:extLst>
            </c:dLbl>
            <c:dLbl>
              <c:idx val="9"/>
              <c:layout>
                <c:manualLayout>
                  <c:x val="-0.3162065616213285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78-4946-A4CC-228E00CAF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Sheet1!$O$12:$O$21</c:f>
                <c:numCache>
                  <c:formatCode>General</c:formatCode>
                  <c:ptCount val="10"/>
                  <c:pt idx="0">
                    <c:v>0.67882250993908499</c:v>
                  </c:pt>
                  <c:pt idx="1">
                    <c:v>0.14495689014324165</c:v>
                  </c:pt>
                  <c:pt idx="3">
                    <c:v>0.16970562748477155</c:v>
                  </c:pt>
                  <c:pt idx="4">
                    <c:v>2.4748737341528639E-2</c:v>
                  </c:pt>
                  <c:pt idx="5">
                    <c:v>0.19091883092036691</c:v>
                  </c:pt>
                  <c:pt idx="9">
                    <c:v>9.1923881554250478E-2</c:v>
                  </c:pt>
                </c:numCache>
              </c:numRef>
            </c:plus>
            <c:minus>
              <c:numRef>
                <c:f>Sheet1!$O$12:$O$21</c:f>
                <c:numCache>
                  <c:formatCode>General</c:formatCode>
                  <c:ptCount val="10"/>
                  <c:pt idx="0">
                    <c:v>0.67882250993908499</c:v>
                  </c:pt>
                  <c:pt idx="1">
                    <c:v>0.14495689014324165</c:v>
                  </c:pt>
                  <c:pt idx="3">
                    <c:v>0.16970562748477155</c:v>
                  </c:pt>
                  <c:pt idx="4">
                    <c:v>2.4748737341528639E-2</c:v>
                  </c:pt>
                  <c:pt idx="5">
                    <c:v>0.19091883092036691</c:v>
                  </c:pt>
                  <c:pt idx="9">
                    <c:v>9.1923881554250478E-2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Sheet1!$L$12:$L$21</c:f>
              <c:strCache>
                <c:ptCount val="10"/>
                <c:pt idx="0">
                  <c:v>G255D-HA ARS 9</c:v>
                </c:pt>
                <c:pt idx="1">
                  <c:v>G255D-HA ARS 8</c:v>
                </c:pt>
                <c:pt idx="2">
                  <c:v>G255D-HA ARS 7</c:v>
                </c:pt>
                <c:pt idx="3">
                  <c:v>G255D-HA ARS 6</c:v>
                </c:pt>
                <c:pt idx="4">
                  <c:v>G255D-HA ARS 5</c:v>
                </c:pt>
                <c:pt idx="5">
                  <c:v>G255D-HA ARS 4</c:v>
                </c:pt>
                <c:pt idx="6">
                  <c:v>G255D-HA ARS 3</c:v>
                </c:pt>
                <c:pt idx="7">
                  <c:v>G255D-HA ARS 2</c:v>
                </c:pt>
                <c:pt idx="8">
                  <c:v>G255D-HA ARS 1</c:v>
                </c:pt>
                <c:pt idx="9">
                  <c:v>G255D-HA DMSO</c:v>
                </c:pt>
              </c:strCache>
            </c:strRef>
          </c:cat>
          <c:val>
            <c:numRef>
              <c:f>Sheet1!$M$12:$M$21</c:f>
              <c:numCache>
                <c:formatCode>General</c:formatCode>
                <c:ptCount val="10"/>
                <c:pt idx="0">
                  <c:v>5.7549999999999999</c:v>
                </c:pt>
                <c:pt idx="1">
                  <c:v>5.6074999999999999</c:v>
                </c:pt>
                <c:pt idx="2">
                  <c:v>5.2649999999999997</c:v>
                </c:pt>
                <c:pt idx="3">
                  <c:v>5.8599999999999994</c:v>
                </c:pt>
                <c:pt idx="4">
                  <c:v>6.3425000000000011</c:v>
                </c:pt>
                <c:pt idx="5">
                  <c:v>5.59</c:v>
                </c:pt>
                <c:pt idx="6">
                  <c:v>5.81</c:v>
                </c:pt>
                <c:pt idx="7">
                  <c:v>5.83</c:v>
                </c:pt>
                <c:pt idx="8">
                  <c:v>5.8049999999999997</c:v>
                </c:pt>
                <c:pt idx="9">
                  <c:v>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78-4946-A4CC-228E00CAFE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17977983"/>
        <c:axId val="928431871"/>
      </c:barChart>
      <c:catAx>
        <c:axId val="1017977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8431871"/>
        <c:crosses val="autoZero"/>
        <c:auto val="1"/>
        <c:lblAlgn val="ctr"/>
        <c:lblOffset val="100"/>
        <c:noMultiLvlLbl val="0"/>
      </c:catAx>
      <c:valAx>
        <c:axId val="928431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dirty="0"/>
                  <a:t>OD</a:t>
                </a:r>
                <a:endParaRPr lang="it-IT" sz="1100" b="1" dirty="0"/>
              </a:p>
            </c:rich>
          </c:tx>
          <c:layout>
            <c:manualLayout>
              <c:xMode val="edge"/>
              <c:yMode val="edge"/>
              <c:x val="0.48950211045852843"/>
              <c:y val="0.91861346818662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97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48h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551119757408749"/>
          <c:y val="0.11255659760752762"/>
          <c:w val="0.82067909262627969"/>
          <c:h val="0.7357246251051308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00-43E3-8B27-64D7F0086A2D}"/>
              </c:ext>
            </c:extLst>
          </c:dPt>
          <c:dLbls>
            <c:dLbl>
              <c:idx val="1"/>
              <c:layout>
                <c:manualLayout>
                  <c:x val="-0.3231892496845173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0-43E3-8B27-64D7F0086A2D}"/>
                </c:ext>
              </c:extLst>
            </c:dLbl>
            <c:dLbl>
              <c:idx val="2"/>
              <c:layout>
                <c:manualLayout>
                  <c:x val="-0.2406514833840312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0-43E3-8B27-64D7F0086A2D}"/>
                </c:ext>
              </c:extLst>
            </c:dLbl>
            <c:dLbl>
              <c:idx val="4"/>
              <c:layout>
                <c:manualLayout>
                  <c:x val="-0.4266426843296861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0-43E3-8B27-64D7F0086A2D}"/>
                </c:ext>
              </c:extLst>
            </c:dLbl>
            <c:dLbl>
              <c:idx val="8"/>
              <c:layout>
                <c:manualLayout>
                  <c:x val="-0.3552534774206289"/>
                  <c:y val="-2.9755852062338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00-43E3-8B27-64D7F0086A2D}"/>
                </c:ext>
              </c:extLst>
            </c:dLbl>
            <c:dLbl>
              <c:idx val="9"/>
              <c:layout>
                <c:manualLayout>
                  <c:x val="-0.28784055584029983"/>
                  <c:y val="-2.9755852062338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0-43E3-8B27-64D7F0086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Sheet1!$P$12:$P$21</c:f>
                <c:numCache>
                  <c:formatCode>General</c:formatCode>
                  <c:ptCount val="10"/>
                  <c:pt idx="0">
                    <c:v>1.2727922061357817</c:v>
                  </c:pt>
                  <c:pt idx="1">
                    <c:v>0.4525483399593902</c:v>
                  </c:pt>
                  <c:pt idx="3">
                    <c:v>0.46669047558312082</c:v>
                  </c:pt>
                  <c:pt idx="4">
                    <c:v>0.12727922061357835</c:v>
                  </c:pt>
                  <c:pt idx="5">
                    <c:v>0.30405591591021525</c:v>
                  </c:pt>
                  <c:pt idx="9">
                    <c:v>0.25455844122715798</c:v>
                  </c:pt>
                </c:numCache>
              </c:numRef>
            </c:plus>
            <c:minus>
              <c:numRef>
                <c:f>Sheet1!$P$12:$P$21</c:f>
                <c:numCache>
                  <c:formatCode>General</c:formatCode>
                  <c:ptCount val="10"/>
                  <c:pt idx="0">
                    <c:v>1.2727922061357817</c:v>
                  </c:pt>
                  <c:pt idx="1">
                    <c:v>0.4525483399593902</c:v>
                  </c:pt>
                  <c:pt idx="3">
                    <c:v>0.46669047558312082</c:v>
                  </c:pt>
                  <c:pt idx="4">
                    <c:v>0.12727922061357835</c:v>
                  </c:pt>
                  <c:pt idx="5">
                    <c:v>0.30405591591021525</c:v>
                  </c:pt>
                  <c:pt idx="9">
                    <c:v>0.25455844122715798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Sheet1!$L$12:$L$21</c:f>
              <c:strCache>
                <c:ptCount val="10"/>
                <c:pt idx="0">
                  <c:v>G255D-HA ARS 9</c:v>
                </c:pt>
                <c:pt idx="1">
                  <c:v>G255D-HA ARS 8</c:v>
                </c:pt>
                <c:pt idx="2">
                  <c:v>G255D-HA ARS 7</c:v>
                </c:pt>
                <c:pt idx="3">
                  <c:v>G255D-HA ARS 6</c:v>
                </c:pt>
                <c:pt idx="4">
                  <c:v>G255D-HA ARS 5</c:v>
                </c:pt>
                <c:pt idx="5">
                  <c:v>G255D-HA ARS 4</c:v>
                </c:pt>
                <c:pt idx="6">
                  <c:v>G255D-HA ARS 3</c:v>
                </c:pt>
                <c:pt idx="7">
                  <c:v>G255D-HA ARS 2</c:v>
                </c:pt>
                <c:pt idx="8">
                  <c:v>G255D-HA ARS 1</c:v>
                </c:pt>
                <c:pt idx="9">
                  <c:v>G255D-HA DMSO</c:v>
                </c:pt>
              </c:strCache>
            </c:strRef>
          </c:cat>
          <c:val>
            <c:numRef>
              <c:f>Sheet1!$N$12:$N$21</c:f>
              <c:numCache>
                <c:formatCode>General</c:formatCode>
                <c:ptCount val="10"/>
                <c:pt idx="0">
                  <c:v>6.74</c:v>
                </c:pt>
                <c:pt idx="1">
                  <c:v>6.6</c:v>
                </c:pt>
                <c:pt idx="2">
                  <c:v>5.6400000000000006</c:v>
                </c:pt>
                <c:pt idx="3">
                  <c:v>6.66</c:v>
                </c:pt>
                <c:pt idx="4">
                  <c:v>7.7</c:v>
                </c:pt>
                <c:pt idx="5">
                  <c:v>6.6950000000000003</c:v>
                </c:pt>
                <c:pt idx="6">
                  <c:v>6.7</c:v>
                </c:pt>
                <c:pt idx="7">
                  <c:v>6.59</c:v>
                </c:pt>
                <c:pt idx="8">
                  <c:v>6.83</c:v>
                </c:pt>
                <c:pt idx="9">
                  <c:v>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00-43E3-8B27-64D7F0086A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18020703"/>
        <c:axId val="1018030303"/>
      </c:barChart>
      <c:catAx>
        <c:axId val="1018020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8030303"/>
        <c:crosses val="autoZero"/>
        <c:auto val="1"/>
        <c:lblAlgn val="ctr"/>
        <c:lblOffset val="100"/>
        <c:noMultiLvlLbl val="0"/>
      </c:catAx>
      <c:valAx>
        <c:axId val="1018030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dirty="0"/>
                  <a:t>OD</a:t>
                </a:r>
                <a:endParaRPr lang="it-IT" b="1" dirty="0"/>
              </a:p>
            </c:rich>
          </c:tx>
          <c:layout>
            <c:manualLayout>
              <c:xMode val="edge"/>
              <c:yMode val="edge"/>
              <c:x val="0.5137570716152785"/>
              <c:y val="0.92350081907632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802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F4-4038-99DA-4DEA3467BF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F4-4038-99DA-4DEA3467BFDD}"/>
                </c:ext>
              </c:extLst>
            </c:dLbl>
            <c:dLbl>
              <c:idx val="1"/>
              <c:layout>
                <c:manualLayout>
                  <c:x val="1.8173697908207037E-3"/>
                  <c:y val="0.284545319939054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F4-4038-99DA-4DEA3467BFDD}"/>
                </c:ext>
              </c:extLst>
            </c:dLbl>
            <c:dLbl>
              <c:idx val="2"/>
              <c:layout>
                <c:manualLayout>
                  <c:x val="0"/>
                  <c:y val="0.278111715667412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CF4-4038-99DA-4DEA3467BFDD}"/>
                </c:ext>
              </c:extLst>
            </c:dLbl>
            <c:dLbl>
              <c:idx val="3"/>
              <c:layout>
                <c:manualLayout>
                  <c:x val="-6.6636122543919786E-17"/>
                  <c:y val="0.2850231103401063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CF4-4038-99DA-4DEA3467BFDD}"/>
                </c:ext>
              </c:extLst>
            </c:dLbl>
            <c:dLbl>
              <c:idx val="4"/>
              <c:layout>
                <c:manualLayout>
                  <c:x val="-6.6636122543919786E-17"/>
                  <c:y val="0.374181632557931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CF4-4038-99DA-4DEA3467BF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CF4-4038-99DA-4DEA3467BFD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CF4-4038-99DA-4DEA3467BFDD}"/>
                </c:ext>
              </c:extLst>
            </c:dLbl>
            <c:dLbl>
              <c:idx val="7"/>
              <c:layout>
                <c:manualLayout>
                  <c:x val="-1.3327224508783957E-16"/>
                  <c:y val="0.4336216375300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CF4-4038-99DA-4DEA3467BFDD}"/>
                </c:ext>
              </c:extLst>
            </c:dLbl>
            <c:dLbl>
              <c:idx val="8"/>
              <c:layout>
                <c:manualLayout>
                  <c:x val="-1.3327224508783957E-16"/>
                  <c:y val="0.294957311906874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CF4-4038-99DA-4DEA3467BF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Foglio1!$U$2:$U$10</c:f>
                <c:numCache>
                  <c:formatCode>General</c:formatCode>
                  <c:ptCount val="9"/>
                  <c:pt idx="0">
                    <c:v>3.6690412404894381</c:v>
                  </c:pt>
                  <c:pt idx="1">
                    <c:v>0.92157750068773103</c:v>
                  </c:pt>
                  <c:pt idx="2">
                    <c:v>4.4250143500048811</c:v>
                  </c:pt>
                  <c:pt idx="3">
                    <c:v>23.41746973230671</c:v>
                  </c:pt>
                  <c:pt idx="4">
                    <c:v>7.2084174662434446</c:v>
                  </c:pt>
                  <c:pt idx="5">
                    <c:v>5.7201161416759492</c:v>
                  </c:pt>
                  <c:pt idx="6">
                    <c:v>4.7512138190585178</c:v>
                  </c:pt>
                  <c:pt idx="7">
                    <c:v>3.5006341761046889</c:v>
                  </c:pt>
                  <c:pt idx="8">
                    <c:v>7.5585973403149376E-2</c:v>
                  </c:pt>
                </c:numCache>
              </c:numRef>
            </c:plus>
            <c:minus>
              <c:numRef>
                <c:f>Foglio1!$U$2:$U$10</c:f>
                <c:numCache>
                  <c:formatCode>General</c:formatCode>
                  <c:ptCount val="9"/>
                  <c:pt idx="0">
                    <c:v>3.6690412404894381</c:v>
                  </c:pt>
                  <c:pt idx="1">
                    <c:v>0.92157750068773103</c:v>
                  </c:pt>
                  <c:pt idx="2">
                    <c:v>4.4250143500048811</c:v>
                  </c:pt>
                  <c:pt idx="3">
                    <c:v>23.41746973230671</c:v>
                  </c:pt>
                  <c:pt idx="4">
                    <c:v>7.2084174662434446</c:v>
                  </c:pt>
                  <c:pt idx="5">
                    <c:v>5.7201161416759492</c:v>
                  </c:pt>
                  <c:pt idx="6">
                    <c:v>4.7512138190585178</c:v>
                  </c:pt>
                  <c:pt idx="7">
                    <c:v>3.5006341761046889</c:v>
                  </c:pt>
                  <c:pt idx="8">
                    <c:v>7.5585973403149376E-2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(Foglio1!$A$20:$A$23,Foglio1!$A$27:$A$29,Foglio1!$A$38:$A$39)</c:f>
              <c:strCache>
                <c:ptCount val="9"/>
                <c:pt idx="0">
                  <c:v>G255D-HA DMSO</c:v>
                </c:pt>
                <c:pt idx="1">
                  <c:v>G255D-HA ARS 1</c:v>
                </c:pt>
                <c:pt idx="2">
                  <c:v>G255D-HA ARS 2</c:v>
                </c:pt>
                <c:pt idx="3">
                  <c:v>G255D-HA ARS 3</c:v>
                </c:pt>
                <c:pt idx="4">
                  <c:v>G255D-HA ARS 4</c:v>
                </c:pt>
                <c:pt idx="5">
                  <c:v>G255D-HA ARS 5</c:v>
                </c:pt>
                <c:pt idx="6">
                  <c:v>G255D-HA ARS 6</c:v>
                </c:pt>
                <c:pt idx="7">
                  <c:v>G255D-HA ARS 8</c:v>
                </c:pt>
                <c:pt idx="8">
                  <c:v>G255D-HA ARS 9</c:v>
                </c:pt>
              </c:strCache>
            </c:strRef>
          </c:cat>
          <c:val>
            <c:numRef>
              <c:f>(Foglio1!$B$20:$B$23,Foglio1!$B$27:$B$29,Foglio1!$B$38:$B$39)</c:f>
              <c:numCache>
                <c:formatCode>General</c:formatCode>
                <c:ptCount val="9"/>
                <c:pt idx="0" formatCode="0.0">
                  <c:v>100</c:v>
                </c:pt>
                <c:pt idx="1">
                  <c:v>85.014850005850505</c:v>
                </c:pt>
                <c:pt idx="2">
                  <c:v>84.039329371402189</c:v>
                </c:pt>
                <c:pt idx="3">
                  <c:v>85.14681589123154</c:v>
                </c:pt>
                <c:pt idx="4">
                  <c:v>96.948922362342145</c:v>
                </c:pt>
                <c:pt idx="5">
                  <c:v>99.023073442854454</c:v>
                </c:pt>
                <c:pt idx="6">
                  <c:v>99.348230269551436</c:v>
                </c:pt>
                <c:pt idx="7">
                  <c:v>106.15323193216139</c:v>
                </c:pt>
                <c:pt idx="8">
                  <c:v>86.287726268924104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F4-4038-99DA-4DEA3467BF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89044864"/>
        <c:axId val="1459721360"/>
      </c:barChart>
      <c:catAx>
        <c:axId val="15890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9721360"/>
        <c:crosses val="autoZero"/>
        <c:auto val="1"/>
        <c:lblAlgn val="ctr"/>
        <c:lblOffset val="100"/>
        <c:noMultiLvlLbl val="0"/>
      </c:catAx>
      <c:valAx>
        <c:axId val="14597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Attività respiratoria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904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EA-4CE7-BDF8-4556BB79AEB7}"/>
              </c:ext>
            </c:extLst>
          </c:dPt>
          <c:dLbls>
            <c:dLbl>
              <c:idx val="1"/>
              <c:layout>
                <c:manualLayout>
                  <c:x val="0"/>
                  <c:y val="0.21910113015628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EA-4CE7-BDF8-4556BB79AEB7}"/>
                </c:ext>
              </c:extLst>
            </c:dLbl>
            <c:dLbl>
              <c:idx val="2"/>
              <c:layout>
                <c:manualLayout>
                  <c:x val="0"/>
                  <c:y val="0.19403974670018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EA-4CE7-BDF8-4556BB79AEB7}"/>
                </c:ext>
              </c:extLst>
            </c:dLbl>
            <c:dLbl>
              <c:idx val="3"/>
              <c:layout>
                <c:manualLayout>
                  <c:x val="0"/>
                  <c:y val="0.19803193399490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EA-4CE7-BDF8-4556BB79AEB7}"/>
                </c:ext>
              </c:extLst>
            </c:dLbl>
            <c:dLbl>
              <c:idx val="4"/>
              <c:layout>
                <c:manualLayout>
                  <c:x val="-7.0342912412657228E-17"/>
                  <c:y val="0.350331222501525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EA-4CE7-BDF8-4556BB79AEB7}"/>
                </c:ext>
              </c:extLst>
            </c:dLbl>
            <c:dLbl>
              <c:idx val="5"/>
              <c:layout>
                <c:manualLayout>
                  <c:x val="-7.0342912412657228E-17"/>
                  <c:y val="0.29218758667402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EA-4CE7-BDF8-4556BB79AEB7}"/>
                </c:ext>
              </c:extLst>
            </c:dLbl>
            <c:dLbl>
              <c:idx val="6"/>
              <c:layout>
                <c:manualLayout>
                  <c:x val="0"/>
                  <c:y val="0.391515215214338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EA-4CE7-BDF8-4556BB79AEB7}"/>
                </c:ext>
              </c:extLst>
            </c:dLbl>
            <c:dLbl>
              <c:idx val="7"/>
              <c:layout>
                <c:manualLayout>
                  <c:x val="0"/>
                  <c:y val="0.280636110697508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EA-4CE7-BDF8-4556BB79AEB7}"/>
                </c:ext>
              </c:extLst>
            </c:dLbl>
            <c:dLbl>
              <c:idx val="8"/>
              <c:layout>
                <c:manualLayout>
                  <c:x val="-1.4068582482531446E-16"/>
                  <c:y val="0.292688580779460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EA-4CE7-BDF8-4556BB79A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Sheet1!$C$2:$C$10</c:f>
                <c:numCache>
                  <c:formatCode>General</c:formatCode>
                  <c:ptCount val="9"/>
                  <c:pt idx="0">
                    <c:v>8.0284561554817166</c:v>
                  </c:pt>
                  <c:pt idx="1">
                    <c:v>2.8582330402892828</c:v>
                  </c:pt>
                  <c:pt idx="2">
                    <c:v>8.7612881601903307</c:v>
                  </c:pt>
                  <c:pt idx="3">
                    <c:v>19.776253823410517</c:v>
                  </c:pt>
                  <c:pt idx="4">
                    <c:v>6.4308564788043556</c:v>
                  </c:pt>
                  <c:pt idx="5">
                    <c:v>12.318075532218803</c:v>
                  </c:pt>
                  <c:pt idx="6">
                    <c:v>18.705672094962598</c:v>
                  </c:pt>
                  <c:pt idx="7">
                    <c:v>12.741817459141222</c:v>
                  </c:pt>
                  <c:pt idx="8">
                    <c:v>6.0069062311529846</c:v>
                  </c:pt>
                </c:numCache>
              </c:numRef>
            </c:plus>
            <c:minus>
              <c:numRef>
                <c:f>Sheet1!$C$2:$C$10</c:f>
                <c:numCache>
                  <c:formatCode>General</c:formatCode>
                  <c:ptCount val="9"/>
                  <c:pt idx="0">
                    <c:v>8.0284561554817166</c:v>
                  </c:pt>
                  <c:pt idx="1">
                    <c:v>2.8582330402892828</c:v>
                  </c:pt>
                  <c:pt idx="2">
                    <c:v>8.7612881601903307</c:v>
                  </c:pt>
                  <c:pt idx="3">
                    <c:v>19.776253823410517</c:v>
                  </c:pt>
                  <c:pt idx="4">
                    <c:v>6.4308564788043556</c:v>
                  </c:pt>
                  <c:pt idx="5">
                    <c:v>12.318075532218803</c:v>
                  </c:pt>
                  <c:pt idx="6">
                    <c:v>18.705672094962598</c:v>
                  </c:pt>
                  <c:pt idx="7">
                    <c:v>12.741817459141222</c:v>
                  </c:pt>
                  <c:pt idx="8">
                    <c:v>6.0069062311529846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Sheet1!$A$2:$A$10</c:f>
              <c:strCache>
                <c:ptCount val="9"/>
                <c:pt idx="0">
                  <c:v>G255D-HA DMSO </c:v>
                </c:pt>
                <c:pt idx="1">
                  <c:v>G255D-HA ARS 1</c:v>
                </c:pt>
                <c:pt idx="2">
                  <c:v>G255D-HA ARS 2</c:v>
                </c:pt>
                <c:pt idx="3">
                  <c:v>G255D-HA ARS 3</c:v>
                </c:pt>
                <c:pt idx="4">
                  <c:v>G255D-HA ARS 4</c:v>
                </c:pt>
                <c:pt idx="5">
                  <c:v>G255D-HA ARS 5</c:v>
                </c:pt>
                <c:pt idx="6">
                  <c:v>G255D-HA ARS 6</c:v>
                </c:pt>
                <c:pt idx="7">
                  <c:v>G255D-HA ARS 8</c:v>
                </c:pt>
                <c:pt idx="8">
                  <c:v>G255D-HA ARS 9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100</c:v>
                </c:pt>
                <c:pt idx="1">
                  <c:v>79.939407619999997</c:v>
                </c:pt>
                <c:pt idx="2">
                  <c:v>75.251451130000007</c:v>
                </c:pt>
                <c:pt idx="3">
                  <c:v>75.347090320000007</c:v>
                </c:pt>
                <c:pt idx="4">
                  <c:v>101.6303614</c:v>
                </c:pt>
                <c:pt idx="5">
                  <c:v>90.803710129999999</c:v>
                </c:pt>
                <c:pt idx="6">
                  <c:v>107.9997963</c:v>
                </c:pt>
                <c:pt idx="7">
                  <c:v>89.412544980000007</c:v>
                </c:pt>
                <c:pt idx="8">
                  <c:v>92.219263290000001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EA-4CE7-BDF8-4556BB79AE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14460672"/>
        <c:axId val="814461152"/>
      </c:barChart>
      <c:catAx>
        <c:axId val="8144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461152"/>
        <c:crosses val="autoZero"/>
        <c:auto val="1"/>
        <c:lblAlgn val="ctr"/>
        <c:lblOffset val="100"/>
        <c:noMultiLvlLbl val="0"/>
      </c:catAx>
      <c:valAx>
        <c:axId val="8144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/>
                  <a:t>FOLD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46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AE-4D9F-977D-8FBC14318811}"/>
              </c:ext>
            </c:extLst>
          </c:dPt>
          <c:dLbls>
            <c:dLbl>
              <c:idx val="0"/>
              <c:layout>
                <c:manualLayout>
                  <c:x val="0"/>
                  <c:y val="0.5034198536058053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AE-4D9F-977D-8FBC14318811}"/>
                </c:ext>
              </c:extLst>
            </c:dLbl>
            <c:dLbl>
              <c:idx val="1"/>
              <c:layout>
                <c:manualLayout>
                  <c:x val="0"/>
                  <c:y val="0.332532160169171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AE-4D9F-977D-8FBC14318811}"/>
                </c:ext>
              </c:extLst>
            </c:dLbl>
            <c:dLbl>
              <c:idx val="2"/>
              <c:layout>
                <c:manualLayout>
                  <c:x val="0"/>
                  <c:y val="0.3825280395995507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0,83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AE-4D9F-977D-8FBC14318811}"/>
                </c:ext>
              </c:extLst>
            </c:dLbl>
            <c:dLbl>
              <c:idx val="3"/>
              <c:layout>
                <c:manualLayout>
                  <c:x val="0"/>
                  <c:y val="0.2649344347236018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2AE-4D9F-977D-8FBC14318811}"/>
                </c:ext>
              </c:extLst>
            </c:dLbl>
            <c:dLbl>
              <c:idx val="4"/>
              <c:layout>
                <c:manualLayout>
                  <c:x val="-6.8018555302461506E-17"/>
                  <c:y val="0.44692202216515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AE-4D9F-977D-8FBC14318811}"/>
                </c:ext>
              </c:extLst>
            </c:dLbl>
            <c:dLbl>
              <c:idx val="6"/>
              <c:layout>
                <c:manualLayout>
                  <c:x val="0"/>
                  <c:y val="0.37155329693789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AE-4D9F-977D-8FBC14318811}"/>
                </c:ext>
              </c:extLst>
            </c:dLbl>
            <c:dLbl>
              <c:idx val="7"/>
              <c:layout>
                <c:manualLayout>
                  <c:x val="0"/>
                  <c:y val="0.378450209929871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AE-4D9F-977D-8FBC14318811}"/>
                </c:ext>
              </c:extLst>
            </c:dLbl>
            <c:dLbl>
              <c:idx val="8"/>
              <c:layout>
                <c:manualLayout>
                  <c:x val="0"/>
                  <c:y val="0.484418328995045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AE-4D9F-977D-8FBC14318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'WellResult(3)'!$Y$36:$Y$44</c:f>
                <c:numCache>
                  <c:formatCode>General</c:formatCode>
                  <c:ptCount val="9"/>
                  <c:pt idx="0">
                    <c:v>0.10685548585042777</c:v>
                  </c:pt>
                  <c:pt idx="1">
                    <c:v>2.2787249445225723E-3</c:v>
                  </c:pt>
                  <c:pt idx="2">
                    <c:v>0.11842961024190457</c:v>
                  </c:pt>
                  <c:pt idx="3">
                    <c:v>0.25241790523615604</c:v>
                  </c:pt>
                  <c:pt idx="4">
                    <c:v>1.8641197839598399E-2</c:v>
                  </c:pt>
                  <c:pt idx="5">
                    <c:v>3.2249306044418086E-2</c:v>
                  </c:pt>
                  <c:pt idx="6">
                    <c:v>1.8380288265082888E-2</c:v>
                  </c:pt>
                  <c:pt idx="7">
                    <c:v>1.147271348718047E-2</c:v>
                  </c:pt>
                  <c:pt idx="8">
                    <c:v>0.12755887406134209</c:v>
                  </c:pt>
                </c:numCache>
              </c:numRef>
            </c:plus>
            <c:minus>
              <c:numRef>
                <c:f>'WellResult(3)'!$Y$36:$Y$44</c:f>
                <c:numCache>
                  <c:formatCode>General</c:formatCode>
                  <c:ptCount val="9"/>
                  <c:pt idx="0">
                    <c:v>0.10685548585042777</c:v>
                  </c:pt>
                  <c:pt idx="1">
                    <c:v>2.2787249445225723E-3</c:v>
                  </c:pt>
                  <c:pt idx="2">
                    <c:v>0.11842961024190457</c:v>
                  </c:pt>
                  <c:pt idx="3">
                    <c:v>0.25241790523615604</c:v>
                  </c:pt>
                  <c:pt idx="4">
                    <c:v>1.8641197839598399E-2</c:v>
                  </c:pt>
                  <c:pt idx="5">
                    <c:v>3.2249306044418086E-2</c:v>
                  </c:pt>
                  <c:pt idx="6">
                    <c:v>1.8380288265082888E-2</c:v>
                  </c:pt>
                  <c:pt idx="7">
                    <c:v>1.147271348718047E-2</c:v>
                  </c:pt>
                  <c:pt idx="8">
                    <c:v>0.12755887406134209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'WellResult(3)'!$W$36:$W$44</c:f>
              <c:strCache>
                <c:ptCount val="9"/>
                <c:pt idx="0">
                  <c:v>G255D-HA DMSO</c:v>
                </c:pt>
                <c:pt idx="1">
                  <c:v>G255D-HA ARS 1</c:v>
                </c:pt>
                <c:pt idx="2">
                  <c:v>G255D-HA ARS 2</c:v>
                </c:pt>
                <c:pt idx="3">
                  <c:v>G255D-HA ARS 3</c:v>
                </c:pt>
                <c:pt idx="4">
                  <c:v>G255D-HA ARS 4</c:v>
                </c:pt>
                <c:pt idx="5">
                  <c:v>G255D-HA ARS 5</c:v>
                </c:pt>
                <c:pt idx="6">
                  <c:v>G255D-HA ARS 6</c:v>
                </c:pt>
                <c:pt idx="7">
                  <c:v>G255D-HA ARS 8</c:v>
                </c:pt>
                <c:pt idx="8">
                  <c:v>G255D-HA ARS 9</c:v>
                </c:pt>
              </c:strCache>
            </c:strRef>
          </c:cat>
          <c:val>
            <c:numRef>
              <c:f>'WellResult(3)'!$X$36:$X$44</c:f>
              <c:numCache>
                <c:formatCode>General</c:formatCode>
                <c:ptCount val="9"/>
                <c:pt idx="0">
                  <c:v>1</c:v>
                </c:pt>
                <c:pt idx="1">
                  <c:v>0.76011648794932885</c:v>
                </c:pt>
                <c:pt idx="2">
                  <c:v>0.82859367730078637</c:v>
                </c:pt>
                <c:pt idx="3">
                  <c:v>0.6662422470734759</c:v>
                </c:pt>
                <c:pt idx="4" formatCode="0.00">
                  <c:v>0.92895588518677363</c:v>
                </c:pt>
                <c:pt idx="5" formatCode="0.00">
                  <c:v>0.72396264084731743</c:v>
                </c:pt>
                <c:pt idx="6" formatCode="0.00">
                  <c:v>0.82903165480030927</c:v>
                </c:pt>
                <c:pt idx="7" formatCode="0.00">
                  <c:v>0.8326823913163478</c:v>
                </c:pt>
                <c:pt idx="8" formatCode="0.00">
                  <c:v>0.97840230197121536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AE-4D9F-977D-8FBC143188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49372303"/>
        <c:axId val="1849372783"/>
      </c:barChart>
      <c:catAx>
        <c:axId val="184937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9372783"/>
        <c:crosses val="autoZero"/>
        <c:auto val="1"/>
        <c:lblAlgn val="ctr"/>
        <c:lblOffset val="100"/>
        <c:noMultiLvlLbl val="0"/>
      </c:catAx>
      <c:valAx>
        <c:axId val="184937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/>
                  <a:t>FOLD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937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43420-48AE-CB51-E637-3A8092EE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D95850-57B6-E031-B2E9-92EDCCD23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08FD36-6F6F-108E-E81C-BB58D675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DE7A66-343B-1AC8-8D04-3402A99E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E9C2E2-AD44-C166-9CF5-EB19A0E0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5A411-760D-79A5-F6DB-B6AC330B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33A77E-A968-E704-9CFF-98D420ECD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A80568-7794-96BF-BACD-187DBD3D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B84C5E-5BFB-5874-40F7-7AA575AA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E57494-E1C8-C7BA-8716-BAF7ACCD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8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C67AA44-5A26-150A-779F-6B31FC8E1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34F8B6-7B23-BFFA-9CCF-9CC39AF2B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64DE57-F207-C9A7-B768-C3A1D50E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76A362-1D61-F0F5-1ED3-B1A8FDE2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9793E-42E5-09E7-5005-188A8E10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0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47A4F-F02F-45B8-CD6D-C1CAF183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716A8-8132-4BB2-1196-5BB41599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00DF0-9CCD-141B-154C-BB825195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F82BD7-B23B-73D0-4A57-505E6934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499EC8-2539-A84F-9E52-C5C6C10E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0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AE70B-0D3F-B230-5881-950B365F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A776CF-C862-42B2-E768-EAB6A09B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C3B32F-5F61-2EA7-B33B-46419415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6ECDA-6DE1-2AD9-DA12-2DD44D33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C35DD8-D8B7-B70C-9962-E67E7EE5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1E26E-9133-BDA8-9E6C-88243E38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A50DA1-D95F-53D8-8327-B9EC455A3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53837B-DBC6-46C6-B3F8-02CA1391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924716-05D8-EF08-54DC-7F11B517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64FE7B-79E5-E299-9DFE-374F20F3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96E9A3-17D3-11D8-EE50-E24AA0E2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3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71E38-55DA-CB2E-5084-D9C1EE5A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BCE45F-7422-FEE9-5CB3-F3B74F0F4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5726CB-A6A1-7E2C-0794-A0AAAAFE8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D6F3F6-CF0B-0B84-2507-98E033E2D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DEA554-25F0-E195-3DFE-CD841986E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6623F7-16EB-7443-878E-6E8D510F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6B202E-1FE1-1027-F388-395B9A27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507164-23D7-50D0-E10E-F1468BE0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7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C9F75-31BC-3442-9860-1ABF246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8F7092-53B6-8C71-F781-71B91B1C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AB6A45-4A2C-70C8-EC88-06A3853C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825C6C-461D-F68D-3A98-9A341FAC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3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F713EA-4000-2838-FB4D-353FEEE2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5A1DC4-DE16-6D0B-1CE0-0B7AEDE6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6738FC-AFDE-3383-77E4-6C0C9CE5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1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A9990-EF37-FF98-C411-83B1C19B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EF2840-B926-0CB2-2810-9A9E49F1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CCA8C6-6E4F-B55C-F8F3-EDC56486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F21575-B97E-44F1-07EB-1AF36382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700823-007F-9FA9-3AF2-EEDA9E75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BA27EC-95E9-0F10-A504-B5FE963F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1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49AD-C353-9207-8D79-07C52164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CD8270-3D12-C849-47E2-914B1AF80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0D6619-9229-60D5-A163-5A120AA41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7CA51E-D90F-461D-B743-AE881550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C6B0FB-369B-A993-F132-FDE18CF2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C3908E-4D79-A618-1465-9C08420B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1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3D4231-A7E3-6515-E5CB-1B43ABBD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3FEA65-3042-280D-035E-110FDDD1E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D1D005-181B-F6E7-D46E-C4E2B9192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EF8D-F00D-4F3B-B808-C0F22972E2B7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EC8739-A96B-5395-F73F-96EEFB12B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249FA1-69DC-83CF-0B2A-A79EADFB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8E9B-837A-4A10-A78A-CBEBDA15C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8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386094-067D-07A7-F88E-3BAF2F2F5DFB}"/>
              </a:ext>
            </a:extLst>
          </p:cNvPr>
          <p:cNvSpPr txBox="1"/>
          <p:nvPr/>
        </p:nvSpPr>
        <p:spPr>
          <a:xfrm>
            <a:off x="880187" y="2305615"/>
            <a:ext cx="73311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i="0" u="none" strike="noStrike" baseline="0" dirty="0">
                <a:latin typeface="Times New Roman" panose="02020603050405020304" pitchFamily="18" charset="0"/>
              </a:rPr>
              <a:t>Caratterizzazione di varianti alleliche che</a:t>
            </a:r>
          </a:p>
          <a:p>
            <a:pPr algn="ctr"/>
            <a:r>
              <a:rPr lang="it-IT" sz="2800" b="1" i="0" u="none" strike="noStrike" baseline="0" dirty="0">
                <a:latin typeface="Times New Roman" panose="02020603050405020304" pitchFamily="18" charset="0"/>
              </a:rPr>
              <a:t>causano patologie associate a </a:t>
            </a:r>
            <a:r>
              <a:rPr lang="it-IT" sz="2800" b="1" i="1" u="none" strike="noStrike" baseline="0" dirty="0">
                <a:latin typeface="Times New Roman" panose="02020603050405020304" pitchFamily="18" charset="0"/>
              </a:rPr>
              <a:t>CYCS</a:t>
            </a:r>
            <a:r>
              <a:rPr lang="it-IT" sz="2800" b="1" i="0" u="none" strike="noStrike" baseline="0" dirty="0">
                <a:latin typeface="Times New Roman" panose="02020603050405020304" pitchFamily="18" charset="0"/>
              </a:rPr>
              <a:t> e screening</a:t>
            </a:r>
          </a:p>
          <a:p>
            <a:pPr algn="ctr"/>
            <a:r>
              <a:rPr lang="it-IT" sz="2800" b="1" i="0" u="none" strike="noStrike" baseline="0" dirty="0">
                <a:latin typeface="Times New Roman" panose="02020603050405020304" pitchFamily="18" charset="0"/>
              </a:rPr>
              <a:t>di molecole a potenziale azione terapeutica</a:t>
            </a:r>
          </a:p>
          <a:p>
            <a:pPr algn="ctr"/>
            <a:r>
              <a:rPr lang="it-IT" sz="2800" b="1" i="0" u="none" strike="noStrike" baseline="0" dirty="0">
                <a:latin typeface="Times New Roman" panose="02020603050405020304" pitchFamily="18" charset="0"/>
              </a:rPr>
              <a:t>contro patologie associate ad </a:t>
            </a:r>
            <a:r>
              <a:rPr lang="it-IT" sz="2800" b="1" i="1" u="none" strike="noStrike" baseline="0" dirty="0">
                <a:latin typeface="Times New Roman" panose="02020603050405020304" pitchFamily="18" charset="0"/>
              </a:rPr>
              <a:t>ACO2</a:t>
            </a:r>
            <a:r>
              <a:rPr lang="it-IT" sz="2800" b="1" i="0" u="none" strike="noStrike" baseline="0" dirty="0">
                <a:latin typeface="Times New Roman" panose="02020603050405020304" pitchFamily="18" charset="0"/>
              </a:rPr>
              <a:t> in</a:t>
            </a:r>
          </a:p>
          <a:p>
            <a:pPr algn="ctr"/>
            <a:r>
              <a:rPr lang="it-IT" sz="2800" b="1" i="1" u="none" strike="noStrike" baseline="0" dirty="0">
                <a:latin typeface="Times New Roman" panose="02020603050405020304" pitchFamily="18" charset="0"/>
              </a:rPr>
              <a:t>Saccharomyces cerevisiae</a:t>
            </a:r>
            <a:endParaRPr lang="it-IT" sz="2800" b="1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BEE4C2-8D0E-CFB1-6AC8-E3FE397682D1}"/>
              </a:ext>
            </a:extLst>
          </p:cNvPr>
          <p:cNvSpPr txBox="1"/>
          <p:nvPr/>
        </p:nvSpPr>
        <p:spPr>
          <a:xfrm>
            <a:off x="221762" y="5104480"/>
            <a:ext cx="510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0" i="1" u="none" strike="noStrike" baseline="0" dirty="0">
                <a:ea typeface="Verdana" panose="020B0604030504040204" pitchFamily="34" charset="0"/>
              </a:rPr>
              <a:t>Relatore: Prof. Enrico Baruffini</a:t>
            </a:r>
          </a:p>
          <a:p>
            <a:pPr algn="l"/>
            <a:r>
              <a:rPr lang="it-IT" sz="1800" b="0" i="1" u="none" strike="noStrike" baseline="0" dirty="0">
                <a:ea typeface="Verdana" panose="020B0604030504040204" pitchFamily="34" charset="0"/>
              </a:rPr>
              <a:t>Correlatore: Dott. Alexandru Ionuț Gîlea</a:t>
            </a:r>
            <a:endParaRPr lang="it-IT" i="1" dirty="0"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F63117-A34F-263B-4F87-4CBC95F38217}"/>
              </a:ext>
            </a:extLst>
          </p:cNvPr>
          <p:cNvSpPr txBox="1"/>
          <p:nvPr/>
        </p:nvSpPr>
        <p:spPr>
          <a:xfrm>
            <a:off x="5331417" y="5979741"/>
            <a:ext cx="437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a typeface="Verdana" panose="020B0604030504040204" pitchFamily="34" charset="0"/>
              </a:rPr>
              <a:t>Laureanda: Ilenia Notaroberto</a:t>
            </a:r>
          </a:p>
          <a:p>
            <a:r>
              <a:rPr lang="it-IT" i="1" dirty="0">
                <a:ea typeface="Verdana" panose="020B0604030504040204" pitchFamily="34" charset="0"/>
              </a:rPr>
              <a:t>Matricola: 326874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52FEBF-5F3F-9695-19BE-CBEC4BFD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62" y="34298"/>
            <a:ext cx="1316850" cy="171922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04EBD8-473A-EA15-04B1-E8A04DA026DA}"/>
              </a:ext>
            </a:extLst>
          </p:cNvPr>
          <p:cNvSpPr txBox="1"/>
          <p:nvPr/>
        </p:nvSpPr>
        <p:spPr>
          <a:xfrm>
            <a:off x="2316074" y="504355"/>
            <a:ext cx="4459417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2200"/>
              </a:spcAft>
            </a:pPr>
            <a:r>
              <a:rPr lang="it-IT" dirty="0">
                <a:ea typeface="Verdana" panose="020B0604030504040204" pitchFamily="34" charset="0"/>
              </a:rPr>
              <a:t>Dipartimento SCVSA</a:t>
            </a:r>
            <a:br>
              <a:rPr lang="it-IT" dirty="0">
                <a:ea typeface="Verdana" panose="020B0604030504040204" pitchFamily="34" charset="0"/>
              </a:rPr>
            </a:br>
            <a:r>
              <a:rPr lang="it-IT" sz="1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Corso di Laurea Magistrale in</a:t>
            </a:r>
            <a:br>
              <a:rPr lang="it-IT" sz="1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Scienze Biomolecolari Genomiche e Cellulari</a:t>
            </a:r>
            <a:endParaRPr lang="it-IT" sz="11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F55A528-CA31-AC2D-2FAD-CF9B3BA8F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953957"/>
              </p:ext>
            </p:extLst>
          </p:nvPr>
        </p:nvGraphicFramePr>
        <p:xfrm>
          <a:off x="2773136" y="2465614"/>
          <a:ext cx="6645728" cy="408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296562-6ED8-1649-EE4A-E97EA08B89DD}"/>
              </a:ext>
            </a:extLst>
          </p:cNvPr>
          <p:cNvSpPr txBox="1"/>
          <p:nvPr/>
        </p:nvSpPr>
        <p:spPr>
          <a:xfrm>
            <a:off x="379641" y="879237"/>
            <a:ext cx="3616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Analisi</a:t>
            </a:r>
            <a:r>
              <a:rPr lang="it-IT" dirty="0"/>
              <a:t> </a:t>
            </a:r>
            <a:r>
              <a:rPr lang="it-IT" b="1" dirty="0"/>
              <a:t>fenotipiche</a:t>
            </a:r>
            <a:r>
              <a:rPr lang="it-IT" dirty="0"/>
              <a:t>: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/>
              <a:t>Saggio di crescita ossidativa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>
                <a:solidFill>
                  <a:srgbClr val="547DCB"/>
                </a:solidFill>
              </a:rPr>
              <a:t>Attività respiratoria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35F130-637D-AF06-628F-86B014B079C2}"/>
              </a:ext>
            </a:extLst>
          </p:cNvPr>
          <p:cNvSpPr txBox="1"/>
          <p:nvPr/>
        </p:nvSpPr>
        <p:spPr>
          <a:xfrm>
            <a:off x="4180114" y="239595"/>
            <a:ext cx="383177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W303-1B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Δaco1</a:t>
            </a: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pFL38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aco1</a:t>
            </a:r>
            <a:r>
              <a:rPr lang="it-IT" sz="2000" b="1" i="1" kern="1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G255D-HA</a:t>
            </a:r>
            <a:endParaRPr lang="it-IT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Elemento grafico 30" descr="Accento circonflesso verso il basso contorno">
            <a:extLst>
              <a:ext uri="{FF2B5EF4-FFF2-40B4-BE49-F238E27FC236}">
                <a16:creationId xmlns:a16="http://schemas.microsoft.com/office/drawing/2014/main" id="{E5C26A28-82C1-68FA-EF4A-39FEA5AB4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114" y="2074750"/>
            <a:ext cx="492974" cy="419730"/>
          </a:xfrm>
          <a:prstGeom prst="rect">
            <a:avLst/>
          </a:prstGeom>
        </p:spPr>
      </p:pic>
      <p:pic>
        <p:nvPicPr>
          <p:cNvPr id="32" name="Elemento grafico 31" descr="Accento circonflesso verso il basso contorno">
            <a:extLst>
              <a:ext uri="{FF2B5EF4-FFF2-40B4-BE49-F238E27FC236}">
                <a16:creationId xmlns:a16="http://schemas.microsoft.com/office/drawing/2014/main" id="{392EE05D-A6CB-401A-8FB7-B2461E32C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114" y="2171001"/>
            <a:ext cx="492974" cy="419730"/>
          </a:xfrm>
          <a:prstGeom prst="rect">
            <a:avLst/>
          </a:prstGeom>
        </p:spPr>
      </p:pic>
      <p:pic>
        <p:nvPicPr>
          <p:cNvPr id="33" name="Elemento grafico 32" descr="Accento circonflesso verso il basso contorno">
            <a:extLst>
              <a:ext uri="{FF2B5EF4-FFF2-40B4-BE49-F238E27FC236}">
                <a16:creationId xmlns:a16="http://schemas.microsoft.com/office/drawing/2014/main" id="{14EE313A-E6F1-5CE2-5596-4E566437F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0189" y="2074750"/>
            <a:ext cx="492974" cy="419730"/>
          </a:xfrm>
          <a:prstGeom prst="rect">
            <a:avLst/>
          </a:prstGeom>
        </p:spPr>
      </p:pic>
      <p:pic>
        <p:nvPicPr>
          <p:cNvPr id="34" name="Elemento grafico 33" descr="Accento circonflesso verso il basso contorno">
            <a:extLst>
              <a:ext uri="{FF2B5EF4-FFF2-40B4-BE49-F238E27FC236}">
                <a16:creationId xmlns:a16="http://schemas.microsoft.com/office/drawing/2014/main" id="{3CEBF26F-D399-D6CF-68B6-47AD8D9D7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0189" y="2171001"/>
            <a:ext cx="492974" cy="419730"/>
          </a:xfrm>
          <a:prstGeom prst="rect">
            <a:avLst/>
          </a:prstGeom>
        </p:spPr>
      </p:pic>
      <p:pic>
        <p:nvPicPr>
          <p:cNvPr id="35" name="Elemento grafico 34" descr="Accento circonflesso verso il basso contorno">
            <a:extLst>
              <a:ext uri="{FF2B5EF4-FFF2-40B4-BE49-F238E27FC236}">
                <a16:creationId xmlns:a16="http://schemas.microsoft.com/office/drawing/2014/main" id="{48F734F9-77F3-AF53-7998-B5D151E79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4781" y="2074750"/>
            <a:ext cx="492974" cy="419730"/>
          </a:xfrm>
          <a:prstGeom prst="rect">
            <a:avLst/>
          </a:prstGeom>
        </p:spPr>
      </p:pic>
      <p:pic>
        <p:nvPicPr>
          <p:cNvPr id="36" name="Elemento grafico 35" descr="Accento circonflesso verso il basso contorno">
            <a:extLst>
              <a:ext uri="{FF2B5EF4-FFF2-40B4-BE49-F238E27FC236}">
                <a16:creationId xmlns:a16="http://schemas.microsoft.com/office/drawing/2014/main" id="{5F651927-6A82-7C84-2E9C-21FDA7280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4781" y="2171001"/>
            <a:ext cx="492974" cy="419730"/>
          </a:xfrm>
          <a:prstGeom prst="rect">
            <a:avLst/>
          </a:prstGeom>
        </p:spPr>
      </p:pic>
      <p:pic>
        <p:nvPicPr>
          <p:cNvPr id="37" name="Elemento grafico 36" descr="Accento circonflesso verso il basso contorno">
            <a:extLst>
              <a:ext uri="{FF2B5EF4-FFF2-40B4-BE49-F238E27FC236}">
                <a16:creationId xmlns:a16="http://schemas.microsoft.com/office/drawing/2014/main" id="{56BBCD2E-DE1E-23B8-B855-5CF6ED441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2954" y="2074750"/>
            <a:ext cx="492974" cy="419730"/>
          </a:xfrm>
          <a:prstGeom prst="rect">
            <a:avLst/>
          </a:prstGeom>
        </p:spPr>
      </p:pic>
      <p:pic>
        <p:nvPicPr>
          <p:cNvPr id="38" name="Elemento grafico 37" descr="Accento circonflesso verso il basso contorno">
            <a:extLst>
              <a:ext uri="{FF2B5EF4-FFF2-40B4-BE49-F238E27FC236}">
                <a16:creationId xmlns:a16="http://schemas.microsoft.com/office/drawing/2014/main" id="{069885ED-EAB2-1BDC-0A09-2BE99A3B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2954" y="2171001"/>
            <a:ext cx="492974" cy="4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A50D1BA-009C-D610-1267-44DE7C422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033876"/>
              </p:ext>
            </p:extLst>
          </p:nvPr>
        </p:nvGraphicFramePr>
        <p:xfrm>
          <a:off x="1199130" y="2929500"/>
          <a:ext cx="6176962" cy="326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BC363064-8B1C-A5D3-DA1C-40832A1627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2877" r="1058" b="1245"/>
          <a:stretch/>
        </p:blipFill>
        <p:spPr bwMode="auto">
          <a:xfrm>
            <a:off x="8566391" y="2495550"/>
            <a:ext cx="2589107" cy="369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DE227A-CB43-3AF4-E6A0-A1B099DA7BD2}"/>
              </a:ext>
            </a:extLst>
          </p:cNvPr>
          <p:cNvSpPr txBox="1"/>
          <p:nvPr/>
        </p:nvSpPr>
        <p:spPr>
          <a:xfrm>
            <a:off x="379641" y="879237"/>
            <a:ext cx="361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Analisi</a:t>
            </a:r>
            <a:r>
              <a:rPr lang="it-IT" dirty="0"/>
              <a:t> </a:t>
            </a:r>
            <a:r>
              <a:rPr lang="it-IT" b="1" dirty="0"/>
              <a:t>fenotipiche</a:t>
            </a:r>
            <a:r>
              <a:rPr lang="it-IT" dirty="0"/>
              <a:t>: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/>
              <a:t>Saggio di crescita ossidativa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/>
              <a:t>Attività respiratoria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>
                <a:solidFill>
                  <a:srgbClr val="547DCB"/>
                </a:solidFill>
              </a:rPr>
              <a:t>Quantificazione dell’aconitasi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26AE4E-96AB-B792-18B7-EDA0F692334C}"/>
              </a:ext>
            </a:extLst>
          </p:cNvPr>
          <p:cNvSpPr txBox="1"/>
          <p:nvPr/>
        </p:nvSpPr>
        <p:spPr>
          <a:xfrm>
            <a:off x="4180114" y="239595"/>
            <a:ext cx="383177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W303-1B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Δaco1</a:t>
            </a: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pFL38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aco1</a:t>
            </a:r>
            <a:r>
              <a:rPr lang="it-IT" sz="2000" b="1" i="1" kern="1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G255D-HA</a:t>
            </a:r>
            <a:endParaRPr lang="it-IT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Elemento grafico 1" descr="Accento circonflesso verso il basso contorno">
            <a:extLst>
              <a:ext uri="{FF2B5EF4-FFF2-40B4-BE49-F238E27FC236}">
                <a16:creationId xmlns:a16="http://schemas.microsoft.com/office/drawing/2014/main" id="{59265D99-FBB6-C5A4-E55D-9A6FC9584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265" y="2617675"/>
            <a:ext cx="492974" cy="419730"/>
          </a:xfrm>
          <a:prstGeom prst="rect">
            <a:avLst/>
          </a:prstGeom>
        </p:spPr>
      </p:pic>
      <p:pic>
        <p:nvPicPr>
          <p:cNvPr id="5" name="Elemento grafico 4" descr="Accento circonflesso verso il basso contorno">
            <a:extLst>
              <a:ext uri="{FF2B5EF4-FFF2-40B4-BE49-F238E27FC236}">
                <a16:creationId xmlns:a16="http://schemas.microsoft.com/office/drawing/2014/main" id="{26B8F52C-AF31-C5BE-12E3-06B22091A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265" y="2713926"/>
            <a:ext cx="492974" cy="419730"/>
          </a:xfrm>
          <a:prstGeom prst="rect">
            <a:avLst/>
          </a:prstGeom>
        </p:spPr>
      </p:pic>
      <p:pic>
        <p:nvPicPr>
          <p:cNvPr id="6" name="Elemento grafico 5" descr="Accento circonflesso verso il basso contorno">
            <a:extLst>
              <a:ext uri="{FF2B5EF4-FFF2-40B4-BE49-F238E27FC236}">
                <a16:creationId xmlns:a16="http://schemas.microsoft.com/office/drawing/2014/main" id="{BB152460-D0FD-E6EF-8929-789FDB74A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5340" y="2617675"/>
            <a:ext cx="492974" cy="419730"/>
          </a:xfrm>
          <a:prstGeom prst="rect">
            <a:avLst/>
          </a:prstGeom>
        </p:spPr>
      </p:pic>
      <p:pic>
        <p:nvPicPr>
          <p:cNvPr id="9" name="Elemento grafico 8" descr="Accento circonflesso verso il basso contorno">
            <a:extLst>
              <a:ext uri="{FF2B5EF4-FFF2-40B4-BE49-F238E27FC236}">
                <a16:creationId xmlns:a16="http://schemas.microsoft.com/office/drawing/2014/main" id="{F8B42346-6364-B990-934E-44510B91C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5340" y="2713926"/>
            <a:ext cx="492974" cy="419730"/>
          </a:xfrm>
          <a:prstGeom prst="rect">
            <a:avLst/>
          </a:prstGeom>
        </p:spPr>
      </p:pic>
      <p:pic>
        <p:nvPicPr>
          <p:cNvPr id="10" name="Elemento grafico 9" descr="Accento circonflesso verso il basso contorno">
            <a:extLst>
              <a:ext uri="{FF2B5EF4-FFF2-40B4-BE49-F238E27FC236}">
                <a16:creationId xmlns:a16="http://schemas.microsoft.com/office/drawing/2014/main" id="{3CACE584-3D3A-2C0A-F18D-87A911BBB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9932" y="2617675"/>
            <a:ext cx="492974" cy="419730"/>
          </a:xfrm>
          <a:prstGeom prst="rect">
            <a:avLst/>
          </a:prstGeom>
        </p:spPr>
      </p:pic>
      <p:pic>
        <p:nvPicPr>
          <p:cNvPr id="11" name="Elemento grafico 10" descr="Accento circonflesso verso il basso contorno">
            <a:extLst>
              <a:ext uri="{FF2B5EF4-FFF2-40B4-BE49-F238E27FC236}">
                <a16:creationId xmlns:a16="http://schemas.microsoft.com/office/drawing/2014/main" id="{3BBFA7A1-C99B-BCF3-4559-20F1BB87A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9932" y="2713926"/>
            <a:ext cx="492974" cy="4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E7D7890-9EAA-EB96-D7B4-0C8E8065B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879622"/>
              </p:ext>
            </p:extLst>
          </p:nvPr>
        </p:nvGraphicFramePr>
        <p:xfrm>
          <a:off x="2334985" y="2946982"/>
          <a:ext cx="6151789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C35116-005A-AFEB-0E8B-ACCEF4963FE3}"/>
              </a:ext>
            </a:extLst>
          </p:cNvPr>
          <p:cNvSpPr txBox="1"/>
          <p:nvPr/>
        </p:nvSpPr>
        <p:spPr>
          <a:xfrm>
            <a:off x="379641" y="879237"/>
            <a:ext cx="3616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Analisi</a:t>
            </a:r>
            <a:r>
              <a:rPr lang="it-IT" dirty="0"/>
              <a:t> </a:t>
            </a:r>
            <a:r>
              <a:rPr lang="it-IT" b="1" dirty="0"/>
              <a:t>fenotipiche</a:t>
            </a:r>
            <a:r>
              <a:rPr lang="it-IT" dirty="0"/>
              <a:t>: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/>
              <a:t>Saggio di crescita ossidativa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/>
              <a:t>Attività respiratoria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/>
              <a:t>Quantificazione dell’aconitasi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>
                <a:solidFill>
                  <a:srgbClr val="547DCB"/>
                </a:solidFill>
              </a:rPr>
              <a:t>Misurazione dei livelli di mtDNA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3E4537-097C-B330-324F-969A18D4730D}"/>
              </a:ext>
            </a:extLst>
          </p:cNvPr>
          <p:cNvSpPr txBox="1"/>
          <p:nvPr/>
        </p:nvSpPr>
        <p:spPr>
          <a:xfrm>
            <a:off x="4180114" y="239595"/>
            <a:ext cx="383177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W303-1B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Δaco1</a:t>
            </a: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pFL38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aco1</a:t>
            </a:r>
            <a:r>
              <a:rPr lang="it-IT" sz="2000" b="1" i="1" kern="1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G255D-HA</a:t>
            </a:r>
            <a:endParaRPr lang="it-IT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Elemento grafico 1" descr="Accento circonflesso verso il basso contorno">
            <a:extLst>
              <a:ext uri="{FF2B5EF4-FFF2-40B4-BE49-F238E27FC236}">
                <a16:creationId xmlns:a16="http://schemas.microsoft.com/office/drawing/2014/main" id="{FB6113A1-C19A-35E5-6B55-B4D9626BB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9564" y="2640866"/>
            <a:ext cx="492974" cy="419730"/>
          </a:xfrm>
          <a:prstGeom prst="rect">
            <a:avLst/>
          </a:prstGeom>
        </p:spPr>
      </p:pic>
      <p:pic>
        <p:nvPicPr>
          <p:cNvPr id="4" name="Elemento grafico 3" descr="Accento circonflesso verso il basso contorno">
            <a:extLst>
              <a:ext uri="{FF2B5EF4-FFF2-40B4-BE49-F238E27FC236}">
                <a16:creationId xmlns:a16="http://schemas.microsoft.com/office/drawing/2014/main" id="{944D32AE-C335-FF12-381A-BC56EBAA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9564" y="2737117"/>
            <a:ext cx="492974" cy="419730"/>
          </a:xfrm>
          <a:prstGeom prst="rect">
            <a:avLst/>
          </a:prstGeom>
        </p:spPr>
      </p:pic>
      <p:pic>
        <p:nvPicPr>
          <p:cNvPr id="7" name="Elemento grafico 6" descr="Accento circonflesso verso il basso contorno">
            <a:extLst>
              <a:ext uri="{FF2B5EF4-FFF2-40B4-BE49-F238E27FC236}">
                <a16:creationId xmlns:a16="http://schemas.microsoft.com/office/drawing/2014/main" id="{2E97FCF1-4ADE-497F-E93D-74D30F5C7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9639" y="2640866"/>
            <a:ext cx="492974" cy="419730"/>
          </a:xfrm>
          <a:prstGeom prst="rect">
            <a:avLst/>
          </a:prstGeom>
        </p:spPr>
      </p:pic>
      <p:pic>
        <p:nvPicPr>
          <p:cNvPr id="8" name="Elemento grafico 7" descr="Accento circonflesso verso il basso contorno">
            <a:extLst>
              <a:ext uri="{FF2B5EF4-FFF2-40B4-BE49-F238E27FC236}">
                <a16:creationId xmlns:a16="http://schemas.microsoft.com/office/drawing/2014/main" id="{DF52D966-21B6-6BF2-54DF-E82B898B2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9639" y="2737117"/>
            <a:ext cx="492974" cy="419730"/>
          </a:xfrm>
          <a:prstGeom prst="rect">
            <a:avLst/>
          </a:prstGeom>
        </p:spPr>
      </p:pic>
      <p:pic>
        <p:nvPicPr>
          <p:cNvPr id="9" name="Elemento grafico 8" descr="Accento circonflesso verso il basso contorno">
            <a:extLst>
              <a:ext uri="{FF2B5EF4-FFF2-40B4-BE49-F238E27FC236}">
                <a16:creationId xmlns:a16="http://schemas.microsoft.com/office/drawing/2014/main" id="{53CA7557-79C2-5561-7AB2-B17B2B7B1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4231" y="2640866"/>
            <a:ext cx="492974" cy="419730"/>
          </a:xfrm>
          <a:prstGeom prst="rect">
            <a:avLst/>
          </a:prstGeom>
        </p:spPr>
      </p:pic>
      <p:pic>
        <p:nvPicPr>
          <p:cNvPr id="10" name="Elemento grafico 9" descr="Accento circonflesso verso il basso contorno">
            <a:extLst>
              <a:ext uri="{FF2B5EF4-FFF2-40B4-BE49-F238E27FC236}">
                <a16:creationId xmlns:a16="http://schemas.microsoft.com/office/drawing/2014/main" id="{11C0138C-2136-EB92-7094-8C25455D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4231" y="2737117"/>
            <a:ext cx="492974" cy="419730"/>
          </a:xfrm>
          <a:prstGeom prst="rect">
            <a:avLst/>
          </a:prstGeom>
        </p:spPr>
      </p:pic>
      <p:pic>
        <p:nvPicPr>
          <p:cNvPr id="11" name="Elemento grafico 10" descr="Accento circonflesso verso il basso contorno">
            <a:extLst>
              <a:ext uri="{FF2B5EF4-FFF2-40B4-BE49-F238E27FC236}">
                <a16:creationId xmlns:a16="http://schemas.microsoft.com/office/drawing/2014/main" id="{D9A00492-7A5A-61ED-376E-5B17F0F76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169" y="2633467"/>
            <a:ext cx="492974" cy="419730"/>
          </a:xfrm>
          <a:prstGeom prst="rect">
            <a:avLst/>
          </a:prstGeom>
        </p:spPr>
      </p:pic>
      <p:pic>
        <p:nvPicPr>
          <p:cNvPr id="12" name="Elemento grafico 11" descr="Accento circonflesso verso il basso contorno">
            <a:extLst>
              <a:ext uri="{FF2B5EF4-FFF2-40B4-BE49-F238E27FC236}">
                <a16:creationId xmlns:a16="http://schemas.microsoft.com/office/drawing/2014/main" id="{1F29BA77-AFC1-DB41-E4B3-FBA9CE74F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169" y="2729718"/>
            <a:ext cx="492974" cy="419730"/>
          </a:xfrm>
          <a:prstGeom prst="rect">
            <a:avLst/>
          </a:prstGeom>
        </p:spPr>
      </p:pic>
      <p:pic>
        <p:nvPicPr>
          <p:cNvPr id="13" name="Elemento grafico 12" descr="Accento circonflesso verso il basso contorno">
            <a:extLst>
              <a:ext uri="{FF2B5EF4-FFF2-40B4-BE49-F238E27FC236}">
                <a16:creationId xmlns:a16="http://schemas.microsoft.com/office/drawing/2014/main" id="{40610B58-4132-C5F0-110F-CDEAC2725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244" y="2633467"/>
            <a:ext cx="492974" cy="419730"/>
          </a:xfrm>
          <a:prstGeom prst="rect">
            <a:avLst/>
          </a:prstGeom>
        </p:spPr>
      </p:pic>
      <p:pic>
        <p:nvPicPr>
          <p:cNvPr id="14" name="Elemento grafico 13" descr="Accento circonflesso verso il basso contorno">
            <a:extLst>
              <a:ext uri="{FF2B5EF4-FFF2-40B4-BE49-F238E27FC236}">
                <a16:creationId xmlns:a16="http://schemas.microsoft.com/office/drawing/2014/main" id="{9C35B785-EB68-FF07-3E89-393BD1FA6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244" y="2729718"/>
            <a:ext cx="492974" cy="419730"/>
          </a:xfrm>
          <a:prstGeom prst="rect">
            <a:avLst/>
          </a:prstGeom>
        </p:spPr>
      </p:pic>
      <p:pic>
        <p:nvPicPr>
          <p:cNvPr id="15" name="Elemento grafico 14" descr="Accento circonflesso verso il basso contorno">
            <a:extLst>
              <a:ext uri="{FF2B5EF4-FFF2-40B4-BE49-F238E27FC236}">
                <a16:creationId xmlns:a16="http://schemas.microsoft.com/office/drawing/2014/main" id="{1F0045EE-7403-F24B-87CD-ECD477BB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2836" y="2633467"/>
            <a:ext cx="492974" cy="419730"/>
          </a:xfrm>
          <a:prstGeom prst="rect">
            <a:avLst/>
          </a:prstGeom>
        </p:spPr>
      </p:pic>
      <p:pic>
        <p:nvPicPr>
          <p:cNvPr id="16" name="Elemento grafico 15" descr="Accento circonflesso verso il basso contorno">
            <a:extLst>
              <a:ext uri="{FF2B5EF4-FFF2-40B4-BE49-F238E27FC236}">
                <a16:creationId xmlns:a16="http://schemas.microsoft.com/office/drawing/2014/main" id="{3D4BACBF-4589-4EC8-8AAB-29096017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2836" y="2729718"/>
            <a:ext cx="492974" cy="4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28C8E2-05AF-D868-2E89-6684FDF3DFE9}"/>
              </a:ext>
            </a:extLst>
          </p:cNvPr>
          <p:cNvSpPr txBox="1"/>
          <p:nvPr/>
        </p:nvSpPr>
        <p:spPr>
          <a:xfrm>
            <a:off x="398689" y="391885"/>
            <a:ext cx="504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CONCLUSIONI E PROSPETTIVE FUTURE</a:t>
            </a: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915F80C4-6D79-FC6D-AE32-A8B564311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14357"/>
              </p:ext>
            </p:extLst>
          </p:nvPr>
        </p:nvGraphicFramePr>
        <p:xfrm>
          <a:off x="895350" y="1666875"/>
          <a:ext cx="7667625" cy="459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8708818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3546543517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4231519909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516954439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220222216"/>
                    </a:ext>
                  </a:extLst>
                </a:gridCol>
              </a:tblGrid>
              <a:tr h="1126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Molecola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Saggio di crescita ossidativa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Attività respiratoria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Livelli proteici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Livelli mtDNA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156753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89980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65807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024656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94691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957883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92895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↓↓↓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i="1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60916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794737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it-IT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527717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B6EE45B-A81F-5F5B-1360-D2D9E755EBA5}"/>
              </a:ext>
            </a:extLst>
          </p:cNvPr>
          <p:cNvSpPr txBox="1"/>
          <p:nvPr/>
        </p:nvSpPr>
        <p:spPr>
          <a:xfrm>
            <a:off x="1296955" y="4292232"/>
            <a:ext cx="711458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1800" kern="100" dirty="0">
                <a:ln>
                  <a:noFill/>
                </a:ln>
                <a:effectLst/>
                <a:highlight>
                  <a:srgbClr val="00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ARS 5</a:t>
            </a:r>
          </a:p>
        </p:txBody>
      </p:sp>
    </p:spTree>
    <p:extLst>
      <p:ext uri="{BB962C8B-B14F-4D97-AF65-F5344CB8AC3E}">
        <p14:creationId xmlns:p14="http://schemas.microsoft.com/office/powerpoint/2010/main" val="33026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869B76-AFEA-9D0F-C87B-38020C9F1230}"/>
              </a:ext>
            </a:extLst>
          </p:cNvPr>
          <p:cNvSpPr txBox="1"/>
          <p:nvPr/>
        </p:nvSpPr>
        <p:spPr>
          <a:xfrm>
            <a:off x="901747" y="2501869"/>
            <a:ext cx="356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Grazie per l’attenzione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A690B-3821-7613-2683-5E0469DB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43" y="3429000"/>
            <a:ext cx="817325" cy="14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CFBC019-213D-8579-1AA8-5CEF7678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" y="2240616"/>
            <a:ext cx="4039235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E5FF9A-0E6F-7F21-51E5-203B4F228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7913"/>
            <a:ext cx="5133817" cy="3476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43F244-1E95-F166-45FB-1FFBF65FB219}"/>
              </a:ext>
            </a:extLst>
          </p:cNvPr>
          <p:cNvSpPr txBox="1"/>
          <p:nvPr/>
        </p:nvSpPr>
        <p:spPr>
          <a:xfrm>
            <a:off x="2166294" y="1658622"/>
            <a:ext cx="141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SPOT ASSAY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7F71E6-2F51-FDD1-7F11-B4796C5375E7}"/>
              </a:ext>
            </a:extLst>
          </p:cNvPr>
          <p:cNvSpPr txBox="1"/>
          <p:nvPr/>
        </p:nvSpPr>
        <p:spPr>
          <a:xfrm>
            <a:off x="7193395" y="1658622"/>
            <a:ext cx="29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ATTIVITÀ RESPIRATORIA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EE2D2D-B0F2-B39A-B129-A79E3907A7C7}"/>
              </a:ext>
            </a:extLst>
          </p:cNvPr>
          <p:cNvSpPr txBox="1"/>
          <p:nvPr/>
        </p:nvSpPr>
        <p:spPr>
          <a:xfrm>
            <a:off x="4205086" y="252292"/>
            <a:ext cx="403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ANALISI FENOTIPICHE SVOLTE SU </a:t>
            </a:r>
            <a:r>
              <a:rPr lang="it-IT" b="1" i="1" dirty="0"/>
              <a:t>CYC1</a:t>
            </a:r>
          </a:p>
        </p:txBody>
      </p:sp>
    </p:spTree>
    <p:extLst>
      <p:ext uri="{BB962C8B-B14F-4D97-AF65-F5344CB8AC3E}">
        <p14:creationId xmlns:p14="http://schemas.microsoft.com/office/powerpoint/2010/main" val="7227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422CC0-43FD-CF82-B5BD-E1754215E3EA}"/>
              </a:ext>
            </a:extLst>
          </p:cNvPr>
          <p:cNvSpPr txBox="1"/>
          <p:nvPr/>
        </p:nvSpPr>
        <p:spPr>
          <a:xfrm>
            <a:off x="4267679" y="261848"/>
            <a:ext cx="403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ANALISI FENOTIPICHE SVOLTE SU </a:t>
            </a:r>
            <a:r>
              <a:rPr lang="it-IT" b="1" i="1" dirty="0"/>
              <a:t>CYCS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51038E-E3F4-6D56-53F4-828C97EC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1349619"/>
            <a:ext cx="3710647" cy="1376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49DFB8-FBC9-125D-8826-7D8FEC131F74}"/>
              </a:ext>
            </a:extLst>
          </p:cNvPr>
          <p:cNvSpPr txBox="1"/>
          <p:nvPr/>
        </p:nvSpPr>
        <p:spPr>
          <a:xfrm>
            <a:off x="1577187" y="831434"/>
            <a:ext cx="141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SPOT ASSAY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B843D6-3807-B734-F79D-FCB6A40B077E}"/>
              </a:ext>
            </a:extLst>
          </p:cNvPr>
          <p:cNvSpPr txBox="1"/>
          <p:nvPr/>
        </p:nvSpPr>
        <p:spPr>
          <a:xfrm>
            <a:off x="1364030" y="3244334"/>
            <a:ext cx="29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ATTIVITÀ RESPIRATORIA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A2CB9B-742F-187D-B48F-1B6BC690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3788817"/>
            <a:ext cx="4365625" cy="2807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20EC622F-0A9C-2F9F-FF65-5BACA015D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5" y="2037884"/>
            <a:ext cx="5759450" cy="2373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00D35E-94FF-39B4-8B7B-E56FCC753984}"/>
              </a:ext>
            </a:extLst>
          </p:cNvPr>
          <p:cNvSpPr txBox="1"/>
          <p:nvPr/>
        </p:nvSpPr>
        <p:spPr>
          <a:xfrm>
            <a:off x="6631404" y="1520347"/>
            <a:ext cx="384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QUANTIFICAZIONE DEL CITOCROMO C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42CEA9-2967-48A1-F619-D9D1515B41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" r="1232"/>
          <a:stretch/>
        </p:blipFill>
        <p:spPr bwMode="auto">
          <a:xfrm>
            <a:off x="5673725" y="4881458"/>
            <a:ext cx="5759450" cy="1455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98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BE5F5D8A-C1BB-E342-FAB8-F16D04EC51B9}"/>
              </a:ext>
            </a:extLst>
          </p:cNvPr>
          <p:cNvSpPr/>
          <p:nvPr/>
        </p:nvSpPr>
        <p:spPr>
          <a:xfrm>
            <a:off x="6173977" y="2428112"/>
            <a:ext cx="424543" cy="145741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8C33AF-C8B9-C181-880E-9224C612A611}"/>
              </a:ext>
            </a:extLst>
          </p:cNvPr>
          <p:cNvSpPr txBox="1"/>
          <p:nvPr/>
        </p:nvSpPr>
        <p:spPr>
          <a:xfrm>
            <a:off x="4563537" y="199384"/>
            <a:ext cx="306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Malattie mitocondriali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BA7756-763A-CA4B-CF91-D4A769A41100}"/>
              </a:ext>
            </a:extLst>
          </p:cNvPr>
          <p:cNvSpPr txBox="1"/>
          <p:nvPr/>
        </p:nvSpPr>
        <p:spPr>
          <a:xfrm>
            <a:off x="4373336" y="3879252"/>
            <a:ext cx="344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Saccharomyces</a:t>
            </a:r>
            <a:r>
              <a:rPr lang="it-IT" sz="2400" i="1" dirty="0"/>
              <a:t> </a:t>
            </a:r>
            <a:r>
              <a:rPr lang="it-IT" sz="2400" b="1" i="1" dirty="0"/>
              <a:t>cerevisiae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321167-44DB-2492-6B41-C68268E87175}"/>
              </a:ext>
            </a:extLst>
          </p:cNvPr>
          <p:cNvSpPr txBox="1"/>
          <p:nvPr/>
        </p:nvSpPr>
        <p:spPr>
          <a:xfrm>
            <a:off x="2100005" y="4710249"/>
            <a:ext cx="639112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∙"/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assay</a:t>
            </a:r>
            <a:endParaRPr lang="it-IT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∙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Controllo della stabilità del DNA mitocondriale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∙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Controllo dell’espressione genica e della stabilità delle proteine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∙"/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endParaRPr lang="it-IT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∙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Stabilire la dominanza o recessività 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86AAB0-37A7-8CA8-CDA9-6B6D4F3C7711}"/>
              </a:ext>
            </a:extLst>
          </p:cNvPr>
          <p:cNvSpPr txBox="1"/>
          <p:nvPr/>
        </p:nvSpPr>
        <p:spPr>
          <a:xfrm>
            <a:off x="564168" y="909003"/>
            <a:ext cx="405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Prevalenza minima alla nascita: 1 su 5000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828EFED-31C3-A99C-D0DB-E669A3589761}"/>
              </a:ext>
            </a:extLst>
          </p:cNvPr>
          <p:cNvSpPr txBox="1"/>
          <p:nvPr/>
        </p:nvSpPr>
        <p:spPr>
          <a:xfrm>
            <a:off x="564168" y="1612660"/>
            <a:ext cx="5746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Più di 350 geni che mutati provocano malattie mitocondriali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C6CDB85-E2F4-45C0-0B0F-FD43E2CF544B}"/>
              </a:ext>
            </a:extLst>
          </p:cNvPr>
          <p:cNvSpPr txBox="1"/>
          <p:nvPr/>
        </p:nvSpPr>
        <p:spPr>
          <a:xfrm>
            <a:off x="564168" y="2316317"/>
            <a:ext cx="534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Compromissione del sistema di fosforilazione ossidativa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F9CC30-3039-B123-431B-D0B6AE9203ED}"/>
              </a:ext>
            </a:extLst>
          </p:cNvPr>
          <p:cNvSpPr txBox="1"/>
          <p:nvPr/>
        </p:nvSpPr>
        <p:spPr>
          <a:xfrm>
            <a:off x="6863442" y="2268770"/>
            <a:ext cx="301058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Accumulo di metaboliti</a:t>
            </a:r>
          </a:p>
          <a:p>
            <a:pPr>
              <a:spcAft>
                <a:spcPts val="600"/>
              </a:spcAft>
            </a:pPr>
            <a:r>
              <a:rPr lang="it-IT" dirty="0"/>
              <a:t>Carenza di ATP</a:t>
            </a:r>
          </a:p>
          <a:p>
            <a:pPr>
              <a:spcAft>
                <a:spcPts val="600"/>
              </a:spcAft>
            </a:pPr>
            <a:r>
              <a:rPr lang="it-IT" dirty="0"/>
              <a:t>Gestione aberrante del calcio</a:t>
            </a:r>
          </a:p>
          <a:p>
            <a:pPr>
              <a:spcAft>
                <a:spcPts val="600"/>
              </a:spcAft>
            </a:pPr>
            <a:r>
              <a:rPr lang="it-IT" dirty="0"/>
              <a:t>Produzione di ROS </a:t>
            </a:r>
          </a:p>
        </p:txBody>
      </p:sp>
    </p:spTree>
    <p:extLst>
      <p:ext uri="{BB962C8B-B14F-4D97-AF65-F5344CB8AC3E}">
        <p14:creationId xmlns:p14="http://schemas.microsoft.com/office/powerpoint/2010/main" val="20024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11" grpId="0"/>
      <p:bldP spid="17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2C164F-82D1-2282-D08A-EC88BC6F5E23}"/>
              </a:ext>
            </a:extLst>
          </p:cNvPr>
          <p:cNvSpPr txBox="1"/>
          <p:nvPr/>
        </p:nvSpPr>
        <p:spPr>
          <a:xfrm>
            <a:off x="5670096" y="402227"/>
            <a:ext cx="85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CYCS</a:t>
            </a:r>
            <a:endParaRPr lang="it-IT" b="1" i="1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DFCAEB25-8D95-3E45-15F9-2635BD702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51365"/>
              </p:ext>
            </p:extLst>
          </p:nvPr>
        </p:nvGraphicFramePr>
        <p:xfrm>
          <a:off x="1020079" y="3429000"/>
          <a:ext cx="9300033" cy="2326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341">
                  <a:extLst>
                    <a:ext uri="{9D8B030D-6E8A-4147-A177-3AD203B41FA5}">
                      <a16:colId xmlns:a16="http://schemas.microsoft.com/office/drawing/2014/main" val="1723355390"/>
                    </a:ext>
                  </a:extLst>
                </a:gridCol>
                <a:gridCol w="1380341">
                  <a:extLst>
                    <a:ext uri="{9D8B030D-6E8A-4147-A177-3AD203B41FA5}">
                      <a16:colId xmlns:a16="http://schemas.microsoft.com/office/drawing/2014/main" val="2204467869"/>
                    </a:ext>
                  </a:extLst>
                </a:gridCol>
                <a:gridCol w="1380341">
                  <a:extLst>
                    <a:ext uri="{9D8B030D-6E8A-4147-A177-3AD203B41FA5}">
                      <a16:colId xmlns:a16="http://schemas.microsoft.com/office/drawing/2014/main" val="3586064434"/>
                    </a:ext>
                  </a:extLst>
                </a:gridCol>
                <a:gridCol w="1635200">
                  <a:extLst>
                    <a:ext uri="{9D8B030D-6E8A-4147-A177-3AD203B41FA5}">
                      <a16:colId xmlns:a16="http://schemas.microsoft.com/office/drawing/2014/main" val="2145499477"/>
                    </a:ext>
                  </a:extLst>
                </a:gridCol>
                <a:gridCol w="1125482">
                  <a:extLst>
                    <a:ext uri="{9D8B030D-6E8A-4147-A177-3AD203B41FA5}">
                      <a16:colId xmlns:a16="http://schemas.microsoft.com/office/drawing/2014/main" val="2844886935"/>
                    </a:ext>
                  </a:extLst>
                </a:gridCol>
                <a:gridCol w="2398328">
                  <a:extLst>
                    <a:ext uri="{9D8B030D-6E8A-4147-A177-3AD203B41FA5}">
                      <a16:colId xmlns:a16="http://schemas.microsoft.com/office/drawing/2014/main" val="306552682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Fenotipo di crescita</a:t>
                      </a:r>
                      <a:endParaRPr lang="it-IT" sz="16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Fenotipo di crescita</a:t>
                      </a:r>
                      <a:endParaRPr lang="it-IT" sz="11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Attività respiratoria</a:t>
                      </a:r>
                      <a:endParaRPr lang="it-IT" sz="16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Livelli proteici</a:t>
                      </a:r>
                      <a:endParaRPr lang="it-IT" sz="16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Dominanza/Recessività</a:t>
                      </a:r>
                      <a:endParaRPr lang="it-IT" sz="16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39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°C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°C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3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00075" algn="l"/>
                        </a:tabLst>
                      </a:pPr>
                      <a:r>
                        <a:rPr lang="it-IT" sz="1600" b="1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CYC1</a:t>
                      </a:r>
                      <a:r>
                        <a:rPr lang="it-IT" sz="1600" b="1" i="1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F42S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00075" algn="l"/>
                        </a:tabLst>
                      </a:pPr>
                      <a:r>
                        <a:rPr lang="it-IT" sz="1600" b="1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CYCS</a:t>
                      </a:r>
                      <a:r>
                        <a:rPr lang="it-IT" sz="1600" b="1" i="1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F37S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00075" algn="l"/>
                        </a:tabLst>
                      </a:pP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↓↓↓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Dominanti per aploinsufficienza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5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CYC1</a:t>
                      </a:r>
                      <a:r>
                        <a:rPr lang="it-IT" sz="1600" b="1" i="1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C108I</a:t>
                      </a:r>
                      <a:endParaRPr lang="it-IT" sz="1600" b="0" i="0" kern="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CYCS</a:t>
                      </a:r>
                      <a:r>
                        <a:rPr lang="it-IT" sz="1600" b="1" i="1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T103I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49260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323757-3B62-8B86-2388-EF079A266EE1}"/>
              </a:ext>
            </a:extLst>
          </p:cNvPr>
          <p:cNvSpPr txBox="1"/>
          <p:nvPr/>
        </p:nvSpPr>
        <p:spPr>
          <a:xfrm>
            <a:off x="5201257" y="1889327"/>
            <a:ext cx="17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Citocromo c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4601663-7C85-124F-8050-313FA291A689}"/>
              </a:ext>
            </a:extLst>
          </p:cNvPr>
          <p:cNvSpPr/>
          <p:nvPr/>
        </p:nvSpPr>
        <p:spPr>
          <a:xfrm rot="5400000">
            <a:off x="5883728" y="1306964"/>
            <a:ext cx="424543" cy="133917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8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225E81-0EB7-696D-F77D-EE19A3BC1201}"/>
              </a:ext>
            </a:extLst>
          </p:cNvPr>
          <p:cNvSpPr txBox="1"/>
          <p:nvPr/>
        </p:nvSpPr>
        <p:spPr>
          <a:xfrm>
            <a:off x="5435739" y="1993791"/>
            <a:ext cx="347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Isomerizzazione citrato-isocitrato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F6BABE-6FBA-A67D-F835-6EBEB9BAE3DE}"/>
              </a:ext>
            </a:extLst>
          </p:cNvPr>
          <p:cNvSpPr txBox="1"/>
          <p:nvPr/>
        </p:nvSpPr>
        <p:spPr>
          <a:xfrm>
            <a:off x="6273946" y="5194266"/>
            <a:ext cx="240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tassia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Friedreich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Alzheimer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Tumori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36293B-72A7-4B6B-5599-EF0FDF759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 b="1276"/>
          <a:stretch/>
        </p:blipFill>
        <p:spPr bwMode="auto">
          <a:xfrm>
            <a:off x="323367" y="2580482"/>
            <a:ext cx="2852540" cy="2613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5B7596-24E6-56C0-96CD-F6B9A431B46E}"/>
              </a:ext>
            </a:extLst>
          </p:cNvPr>
          <p:cNvSpPr txBox="1"/>
          <p:nvPr/>
        </p:nvSpPr>
        <p:spPr>
          <a:xfrm>
            <a:off x="1121058" y="1991969"/>
            <a:ext cx="125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Aconitasi 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5646F5-1C42-2ADC-1350-86EC3BFFBF37}"/>
              </a:ext>
            </a:extLst>
          </p:cNvPr>
          <p:cNvSpPr txBox="1"/>
          <p:nvPr/>
        </p:nvSpPr>
        <p:spPr>
          <a:xfrm>
            <a:off x="1306725" y="489960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ACO2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E462E399-D218-BAF6-4774-878A17ABDF31}"/>
              </a:ext>
            </a:extLst>
          </p:cNvPr>
          <p:cNvSpPr/>
          <p:nvPr/>
        </p:nvSpPr>
        <p:spPr>
          <a:xfrm rot="5400000">
            <a:off x="1537366" y="1396772"/>
            <a:ext cx="424543" cy="133917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A721DB9-F415-D61A-4C80-0446EB8B7522}"/>
              </a:ext>
            </a:extLst>
          </p:cNvPr>
          <p:cNvCxnSpPr>
            <a:cxnSpLocks/>
          </p:cNvCxnSpPr>
          <p:nvPr/>
        </p:nvCxnSpPr>
        <p:spPr>
          <a:xfrm>
            <a:off x="3706586" y="2176635"/>
            <a:ext cx="906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24DFECD8-D2C0-EC41-5B55-81892E73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08" y="2853858"/>
            <a:ext cx="4260812" cy="1150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811CADF-4C28-31D1-6511-F004ABDCDDCE}"/>
              </a:ext>
            </a:extLst>
          </p:cNvPr>
          <p:cNvCxnSpPr/>
          <p:nvPr/>
        </p:nvCxnSpPr>
        <p:spPr>
          <a:xfrm>
            <a:off x="7478014" y="4400550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698F12-904F-732A-BAC4-F3083C834720}"/>
              </a:ext>
            </a:extLst>
          </p:cNvPr>
          <p:cNvSpPr txBox="1"/>
          <p:nvPr/>
        </p:nvSpPr>
        <p:spPr>
          <a:xfrm>
            <a:off x="5089249" y="251742"/>
            <a:ext cx="20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Drug drop test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CAD454-736F-14A3-77A9-450CEB30547D}"/>
              </a:ext>
            </a:extLst>
          </p:cNvPr>
          <p:cNvSpPr txBox="1"/>
          <p:nvPr/>
        </p:nvSpPr>
        <p:spPr>
          <a:xfrm>
            <a:off x="425168" y="2067661"/>
            <a:ext cx="155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Seminare la 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coltura cellulare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6BF8EB7-36BF-F236-7BCC-472D3E4D7C1F}"/>
              </a:ext>
            </a:extLst>
          </p:cNvPr>
          <p:cNvSpPr txBox="1"/>
          <p:nvPr/>
        </p:nvSpPr>
        <p:spPr>
          <a:xfrm>
            <a:off x="644979" y="5033374"/>
            <a:ext cx="126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Depositare i filtri di carta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020C7E-E6F3-A157-8D36-38187EFA35A2}"/>
              </a:ext>
            </a:extLst>
          </p:cNvPr>
          <p:cNvSpPr txBox="1"/>
          <p:nvPr/>
        </p:nvSpPr>
        <p:spPr>
          <a:xfrm>
            <a:off x="4825093" y="2067661"/>
            <a:ext cx="207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Imbibire ogni filtro con un singolo composto</a:t>
            </a:r>
            <a:endParaRPr lang="it-IT" sz="1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6A84F0-3009-1C54-2BB6-D0A66A0FFE7E}"/>
              </a:ext>
            </a:extLst>
          </p:cNvPr>
          <p:cNvSpPr txBox="1"/>
          <p:nvPr/>
        </p:nvSpPr>
        <p:spPr>
          <a:xfrm>
            <a:off x="5412921" y="4910262"/>
            <a:ext cx="1522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onfrontare gli aloni di crescita intorno ai filtri</a:t>
            </a:r>
            <a:endParaRPr lang="it-IT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7725C2-1338-0E89-3B5E-2FAFE67EC887}"/>
              </a:ext>
            </a:extLst>
          </p:cNvPr>
          <p:cNvSpPr txBox="1"/>
          <p:nvPr/>
        </p:nvSpPr>
        <p:spPr>
          <a:xfrm>
            <a:off x="7281136" y="3501306"/>
            <a:ext cx="12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Incubazione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08EDB4A-B529-A1D1-DA24-9BB8CB1A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72" y="1435357"/>
            <a:ext cx="1625075" cy="1486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F52CE5C-F93F-9561-7DC2-601795FE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25" y="4399974"/>
            <a:ext cx="1619522" cy="1481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E52DB04-A274-6D63-C455-BFBFC3FD9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42" y="1442401"/>
            <a:ext cx="1619521" cy="1472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5804511-45BF-49F3-EC66-061CEBF3F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614" y="638072"/>
            <a:ext cx="1072350" cy="1638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FBE5745-E598-5BD0-A451-5F0B777C3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781" y="4320894"/>
            <a:ext cx="1655111" cy="1639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9BCD1E0-DF29-FEC5-3894-BC3873373742}"/>
              </a:ext>
            </a:extLst>
          </p:cNvPr>
          <p:cNvSpPr txBox="1"/>
          <p:nvPr/>
        </p:nvSpPr>
        <p:spPr>
          <a:xfrm>
            <a:off x="8714789" y="5115977"/>
            <a:ext cx="105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Positive hit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1F5AC73-FDDB-5ABE-85D7-5B60F0812A25}"/>
              </a:ext>
            </a:extLst>
          </p:cNvPr>
          <p:cNvSpPr txBox="1"/>
          <p:nvPr/>
        </p:nvSpPr>
        <p:spPr>
          <a:xfrm>
            <a:off x="5777270" y="1393207"/>
            <a:ext cx="120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Negative control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F91F1896-55F2-B35B-5F46-C132F2D4472C}"/>
              </a:ext>
            </a:extLst>
          </p:cNvPr>
          <p:cNvCxnSpPr>
            <a:cxnSpLocks/>
          </p:cNvCxnSpPr>
          <p:nvPr/>
        </p:nvCxnSpPr>
        <p:spPr>
          <a:xfrm>
            <a:off x="10613571" y="1749548"/>
            <a:ext cx="0" cy="35035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DDB3F21-9970-44BA-2509-AEFD8712EB6D}"/>
              </a:ext>
            </a:extLst>
          </p:cNvPr>
          <p:cNvCxnSpPr>
            <a:cxnSpLocks/>
          </p:cNvCxnSpPr>
          <p:nvPr/>
        </p:nvCxnSpPr>
        <p:spPr>
          <a:xfrm>
            <a:off x="9608788" y="5253064"/>
            <a:ext cx="100478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017AD0D-4EC9-65A8-BF20-E6B800E42B48}"/>
              </a:ext>
            </a:extLst>
          </p:cNvPr>
          <p:cNvCxnSpPr>
            <a:cxnSpLocks/>
          </p:cNvCxnSpPr>
          <p:nvPr/>
        </p:nvCxnSpPr>
        <p:spPr>
          <a:xfrm>
            <a:off x="10346635" y="1749548"/>
            <a:ext cx="2669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EA765B-3651-56E7-6E05-C5E214ABABA4}"/>
              </a:ext>
            </a:extLst>
          </p:cNvPr>
          <p:cNvSpPr txBox="1"/>
          <p:nvPr/>
        </p:nvSpPr>
        <p:spPr>
          <a:xfrm>
            <a:off x="10362964" y="980736"/>
            <a:ext cx="96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Chemical compounds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9F533CC-C2D4-F796-A89F-65FEA52AB78C}"/>
              </a:ext>
            </a:extLst>
          </p:cNvPr>
          <p:cNvCxnSpPr/>
          <p:nvPr/>
        </p:nvCxnSpPr>
        <p:spPr>
          <a:xfrm>
            <a:off x="3058209" y="3429000"/>
            <a:ext cx="0" cy="53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AC8E508-282C-2D4A-6594-2DEB6C9CA608}"/>
              </a:ext>
            </a:extLst>
          </p:cNvPr>
          <p:cNvCxnSpPr>
            <a:cxnSpLocks/>
          </p:cNvCxnSpPr>
          <p:nvPr/>
        </p:nvCxnSpPr>
        <p:spPr>
          <a:xfrm flipV="1">
            <a:off x="5089249" y="3532686"/>
            <a:ext cx="486585" cy="407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EF642470-89C8-F0FA-F80C-7397B4382627}"/>
              </a:ext>
            </a:extLst>
          </p:cNvPr>
          <p:cNvCxnSpPr>
            <a:endCxn id="9" idx="0"/>
          </p:cNvCxnSpPr>
          <p:nvPr/>
        </p:nvCxnSpPr>
        <p:spPr>
          <a:xfrm>
            <a:off x="7888335" y="3110593"/>
            <a:ext cx="0" cy="318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48CB4D06-6258-C7FA-3366-03A8E1A056C3}"/>
              </a:ext>
            </a:extLst>
          </p:cNvPr>
          <p:cNvCxnSpPr>
            <a:stCxn id="9" idx="2"/>
          </p:cNvCxnSpPr>
          <p:nvPr/>
        </p:nvCxnSpPr>
        <p:spPr>
          <a:xfrm flipH="1">
            <a:off x="7888335" y="3839860"/>
            <a:ext cx="1" cy="29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9" grpId="0"/>
      <p:bldP spid="28" grpId="0"/>
      <p:bldP spid="2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D45934-2683-638F-0210-506DD90DCFE7}"/>
              </a:ext>
            </a:extLst>
          </p:cNvPr>
          <p:cNvSpPr txBox="1"/>
          <p:nvPr/>
        </p:nvSpPr>
        <p:spPr>
          <a:xfrm>
            <a:off x="2345906" y="214272"/>
            <a:ext cx="750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Ricerca delle condizioni ottimali per eseguire lo screening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4D7272-832C-EB06-9462-E24A65812EE9}"/>
              </a:ext>
            </a:extLst>
          </p:cNvPr>
          <p:cNvSpPr txBox="1"/>
          <p:nvPr/>
        </p:nvSpPr>
        <p:spPr>
          <a:xfrm>
            <a:off x="256242" y="2537029"/>
            <a:ext cx="879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</a:p>
          <a:p>
            <a:pPr algn="ctr"/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ACO2</a:t>
            </a:r>
          </a:p>
          <a:p>
            <a:pPr algn="ctr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G259D</a:t>
            </a:r>
          </a:p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H596R</a:t>
            </a:r>
            <a:endParaRPr lang="it-IT" dirty="0"/>
          </a:p>
        </p:txBody>
      </p:sp>
      <p:pic>
        <p:nvPicPr>
          <p:cNvPr id="12" name="Elemento grafico 11" descr="Frecce a zig zag contorno">
            <a:extLst>
              <a:ext uri="{FF2B5EF4-FFF2-40B4-BE49-F238E27FC236}">
                <a16:creationId xmlns:a16="http://schemas.microsoft.com/office/drawing/2014/main" id="{F68301B9-924D-E0D2-009C-F57ED38D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140" y="2972072"/>
            <a:ext cx="456928" cy="456928"/>
          </a:xfrm>
          <a:prstGeom prst="rect">
            <a:avLst/>
          </a:prstGeom>
        </p:spPr>
      </p:pic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6D9BF5E7-CB60-1B86-80F3-0831D60BA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25909"/>
              </p:ext>
            </p:extLst>
          </p:nvPr>
        </p:nvGraphicFramePr>
        <p:xfrm>
          <a:off x="3408517" y="728287"/>
          <a:ext cx="5011583" cy="5584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6629">
                  <a:extLst>
                    <a:ext uri="{9D8B030D-6E8A-4147-A177-3AD203B41FA5}">
                      <a16:colId xmlns:a16="http://schemas.microsoft.com/office/drawing/2014/main" val="2891222125"/>
                    </a:ext>
                  </a:extLst>
                </a:gridCol>
                <a:gridCol w="2594954">
                  <a:extLst>
                    <a:ext uri="{9D8B030D-6E8A-4147-A177-3AD203B41FA5}">
                      <a16:colId xmlns:a16="http://schemas.microsoft.com/office/drawing/2014/main" val="3861624388"/>
                    </a:ext>
                  </a:extLst>
                </a:gridCol>
              </a:tblGrid>
              <a:tr h="1211056"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Prove per la ricerca delle condizioni ottimali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04027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Mutanti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G255D e H593R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231655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Terreni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Minimo e massimo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777971"/>
                  </a:ext>
                </a:extLst>
              </a:tr>
              <a:tr h="994056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Fonti di carbonio utilizzate per la crescita in liquido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Etanolo, glicerolo</a:t>
                      </a:r>
                      <a:b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lattato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708063"/>
                  </a:ext>
                </a:extLst>
              </a:tr>
              <a:tr h="12922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Fonti di carbonio utilizzate per la crescita in piastra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Etanolo e glicerolo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977331"/>
                  </a:ext>
                </a:extLst>
              </a:tr>
              <a:tr h="12922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Cellule per piastra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1*10</a:t>
                      </a:r>
                      <a:r>
                        <a:rPr lang="it-IT" sz="1600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cellule, 2*10</a:t>
                      </a:r>
                      <a:r>
                        <a:rPr lang="it-IT" sz="1600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cellule,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3*10</a:t>
                      </a:r>
                      <a:r>
                        <a:rPr lang="it-IT" sz="1600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cellule, 4*10</a:t>
                      </a:r>
                      <a:r>
                        <a:rPr lang="it-IT" sz="1600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cellule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746300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72C9DF-8FE5-3E85-F246-D23740FDC38B}"/>
              </a:ext>
            </a:extLst>
          </p:cNvPr>
          <p:cNvSpPr txBox="1"/>
          <p:nvPr/>
        </p:nvSpPr>
        <p:spPr>
          <a:xfrm>
            <a:off x="1941264" y="2537028"/>
            <a:ext cx="879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Yeast</a:t>
            </a:r>
          </a:p>
          <a:p>
            <a:pPr algn="ctr"/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ACO1</a:t>
            </a:r>
          </a:p>
          <a:p>
            <a:pPr algn="ctr"/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G255D</a:t>
            </a:r>
          </a:p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H593R</a:t>
            </a:r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416CA35-26B3-5A7E-1922-FC4F0B258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42530"/>
              </p:ext>
            </p:extLst>
          </p:nvPr>
        </p:nvGraphicFramePr>
        <p:xfrm>
          <a:off x="8465231" y="728287"/>
          <a:ext cx="2416629" cy="5584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6629">
                  <a:extLst>
                    <a:ext uri="{9D8B030D-6E8A-4147-A177-3AD203B41FA5}">
                      <a16:colId xmlns:a16="http://schemas.microsoft.com/office/drawing/2014/main" val="3640357723"/>
                    </a:ext>
                  </a:extLst>
                </a:gridCol>
              </a:tblGrid>
              <a:tr h="121105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Scelta per l’analisi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76392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ln>
                            <a:noFill/>
                          </a:ln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G255D</a:t>
                      </a:r>
                      <a:endParaRPr lang="it-IT" sz="1600" kern="100" dirty="0">
                        <a:ln>
                          <a:noFill/>
                        </a:ln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966488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Massimo</a:t>
                      </a:r>
                      <a:endParaRPr lang="it-IT" sz="16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829575"/>
                  </a:ext>
                </a:extLst>
              </a:tr>
              <a:tr h="99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Etanolo</a:t>
                      </a:r>
                      <a:endParaRPr lang="it-IT" sz="16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371594"/>
                  </a:ext>
                </a:extLst>
              </a:tr>
              <a:tr h="1292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Etanolo</a:t>
                      </a:r>
                      <a:endParaRPr lang="it-IT" sz="16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40961"/>
                  </a:ext>
                </a:extLst>
              </a:tr>
              <a:tr h="1292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1*10</a:t>
                      </a:r>
                      <a:r>
                        <a:rPr lang="it-IT" sz="1600" kern="100" baseline="300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1600" kern="1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cellule</a:t>
                      </a:r>
                      <a:endParaRPr lang="it-IT" sz="1600" kern="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0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3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CADD50-F0EE-DE36-6736-449EBE5D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59" y="3035986"/>
            <a:ext cx="2536970" cy="2542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59F94D-6751-6457-7D0A-44B9EBE5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133" y="3035986"/>
            <a:ext cx="2569458" cy="2542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AAB60B-82C8-68DA-64A4-360650EDD938}"/>
              </a:ext>
            </a:extLst>
          </p:cNvPr>
          <p:cNvSpPr txBox="1"/>
          <p:nvPr/>
        </p:nvSpPr>
        <p:spPr>
          <a:xfrm>
            <a:off x="2281324" y="1148292"/>
            <a:ext cx="3478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0" i="1" u="none" strike="noStrike" baseline="0" dirty="0">
                <a:latin typeface="Arial-ItalicMT"/>
              </a:rPr>
              <a:t>Enzo Life Science </a:t>
            </a:r>
            <a:r>
              <a:rPr lang="it-IT" sz="1800" b="0" i="1" u="none" strike="noStrike" baseline="0" dirty="0" err="1">
                <a:latin typeface="Arial-ItalicMT"/>
              </a:rPr>
              <a:t>Screenwell</a:t>
            </a:r>
            <a:r>
              <a:rPr lang="it-IT" sz="1800" b="0" i="1" u="none" strike="noStrike" baseline="0" dirty="0">
                <a:latin typeface="Arial-ItalicMT"/>
              </a:rPr>
              <a:t>® FDA-</a:t>
            </a:r>
            <a:r>
              <a:rPr lang="it-IT" sz="1800" b="0" i="1" u="none" strike="noStrike" baseline="0" dirty="0" err="1">
                <a:latin typeface="Arial-ItalicMT"/>
              </a:rPr>
              <a:t>approved</a:t>
            </a:r>
            <a:r>
              <a:rPr lang="it-IT" sz="1800" b="0" i="1" u="none" strike="noStrike" baseline="0" dirty="0">
                <a:latin typeface="Arial-ItalicMT"/>
              </a:rPr>
              <a:t> V2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8A58D0-22CA-F6C2-2727-6DA64D8C4920}"/>
              </a:ext>
            </a:extLst>
          </p:cNvPr>
          <p:cNvSpPr txBox="1"/>
          <p:nvPr/>
        </p:nvSpPr>
        <p:spPr>
          <a:xfrm>
            <a:off x="6704493" y="1148292"/>
            <a:ext cx="2251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0" i="1" u="none" strike="noStrike" baseline="0" dirty="0">
                <a:latin typeface="Arial-ItalicMT"/>
              </a:rPr>
              <a:t>Lopac1280® (Sigma Aldrich)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E7C010-1A29-3684-E46E-63CCD1D63E4A}"/>
              </a:ext>
            </a:extLst>
          </p:cNvPr>
          <p:cNvSpPr txBox="1"/>
          <p:nvPr/>
        </p:nvSpPr>
        <p:spPr>
          <a:xfrm>
            <a:off x="4155279" y="173049"/>
            <a:ext cx="3896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u="none" strike="noStrike" baseline="0" dirty="0">
                <a:latin typeface="Arial-ItalicMT"/>
              </a:rPr>
              <a:t>ACO1 </a:t>
            </a:r>
            <a:r>
              <a:rPr lang="it-IT" sz="2400" b="1" i="1" u="none" strike="noStrike" baseline="0" dirty="0" err="1">
                <a:latin typeface="Arial-ItalicMT"/>
              </a:rPr>
              <a:t>Rescuing</a:t>
            </a:r>
            <a:r>
              <a:rPr lang="it-IT" sz="2400" b="1" i="1" u="none" strike="noStrike" baseline="0" dirty="0">
                <a:latin typeface="Arial-ItalicMT"/>
              </a:rPr>
              <a:t> </a:t>
            </a:r>
            <a:r>
              <a:rPr lang="it-IT" sz="2400" b="1" i="1" u="none" strike="noStrike" baseline="0" dirty="0" err="1">
                <a:latin typeface="Arial-ItalicMT"/>
              </a:rPr>
              <a:t>Molecule</a:t>
            </a:r>
            <a:endParaRPr lang="it-IT" sz="2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364422-6B6B-15F0-A49B-D08FB9BEAF42}"/>
              </a:ext>
            </a:extLst>
          </p:cNvPr>
          <p:cNvSpPr txBox="1"/>
          <p:nvPr/>
        </p:nvSpPr>
        <p:spPr>
          <a:xfrm>
            <a:off x="9430426" y="6098755"/>
            <a:ext cx="1965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>
                <a:latin typeface="ArialMT"/>
              </a:rPr>
              <a:t>*approvate dalla FDA</a:t>
            </a:r>
            <a:endParaRPr lang="it-IT" sz="12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5F2DF7B-8A02-6B25-0D5F-37F93474734F}"/>
              </a:ext>
            </a:extLst>
          </p:cNvPr>
          <p:cNvSpPr txBox="1"/>
          <p:nvPr/>
        </p:nvSpPr>
        <p:spPr>
          <a:xfrm>
            <a:off x="1019194" y="2515573"/>
            <a:ext cx="21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Screening primario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D885878-2ABB-62D1-2E90-60C21C8E191F}"/>
              </a:ext>
            </a:extLst>
          </p:cNvPr>
          <p:cNvSpPr txBox="1"/>
          <p:nvPr/>
        </p:nvSpPr>
        <p:spPr>
          <a:xfrm>
            <a:off x="4495231" y="2515573"/>
            <a:ext cx="220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Screening secondario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575708-409D-667E-E57F-31C376F77DA6}"/>
              </a:ext>
            </a:extLst>
          </p:cNvPr>
          <p:cNvSpPr txBox="1"/>
          <p:nvPr/>
        </p:nvSpPr>
        <p:spPr>
          <a:xfrm>
            <a:off x="477620" y="5729423"/>
            <a:ext cx="322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25 molecole con effetto positivo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CF7FF5-1372-EE65-2C31-FAEC2035960E}"/>
              </a:ext>
            </a:extLst>
          </p:cNvPr>
          <p:cNvSpPr txBox="1"/>
          <p:nvPr/>
        </p:nvSpPr>
        <p:spPr>
          <a:xfrm>
            <a:off x="4220297" y="5735741"/>
            <a:ext cx="275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23 molecole riconfermate</a:t>
            </a:r>
          </a:p>
        </p:txBody>
      </p:sp>
      <p:pic>
        <p:nvPicPr>
          <p:cNvPr id="10" name="Elemento grafico 9" descr="Accento circonflesso verso destra contorno">
            <a:extLst>
              <a:ext uri="{FF2B5EF4-FFF2-40B4-BE49-F238E27FC236}">
                <a16:creationId xmlns:a16="http://schemas.microsoft.com/office/drawing/2014/main" id="{2CF26BF8-EFA0-7D1F-9483-2C79A0AAA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4521" y="4101026"/>
            <a:ext cx="564019" cy="412276"/>
          </a:xfrm>
          <a:prstGeom prst="rect">
            <a:avLst/>
          </a:prstGeom>
        </p:spPr>
      </p:pic>
      <p:pic>
        <p:nvPicPr>
          <p:cNvPr id="12" name="Elemento grafico 11" descr="Accento circonflesso verso destra contorno">
            <a:extLst>
              <a:ext uri="{FF2B5EF4-FFF2-40B4-BE49-F238E27FC236}">
                <a16:creationId xmlns:a16="http://schemas.microsoft.com/office/drawing/2014/main" id="{C5196AB1-20DE-B516-6E9D-56CC92810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6444" y="4101026"/>
            <a:ext cx="564019" cy="412276"/>
          </a:xfrm>
          <a:prstGeom prst="rect">
            <a:avLst/>
          </a:prstGeom>
        </p:spPr>
      </p:pic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id="{C863FB1F-70DC-001A-40B6-9EB5E29AD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77449"/>
              </p:ext>
            </p:extLst>
          </p:nvPr>
        </p:nvGraphicFramePr>
        <p:xfrm>
          <a:off x="7992317" y="2821779"/>
          <a:ext cx="3403660" cy="297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47">
                  <a:extLst>
                    <a:ext uri="{9D8B030D-6E8A-4147-A177-3AD203B41FA5}">
                      <a16:colId xmlns:a16="http://schemas.microsoft.com/office/drawing/2014/main" val="2853921227"/>
                    </a:ext>
                  </a:extLst>
                </a:gridCol>
                <a:gridCol w="1059313">
                  <a:extLst>
                    <a:ext uri="{9D8B030D-6E8A-4147-A177-3AD203B41FA5}">
                      <a16:colId xmlns:a16="http://schemas.microsoft.com/office/drawing/2014/main" val="2556358478"/>
                    </a:ext>
                  </a:extLst>
                </a:gridCol>
              </a:tblGrid>
              <a:tr h="297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MOLECOLA</a:t>
                      </a:r>
                      <a:endParaRPr lang="it-IT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SIGLA</a:t>
                      </a:r>
                      <a:endParaRPr lang="it-IT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0939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Ketoconazole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1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14873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Isavuconazole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2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817116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Posaconazole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3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21084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Fingolimod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4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4302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Lercanipidine hydrochloride *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5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33097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Voriconazole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6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75744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Propafenone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hydrochloride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7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88534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GW5074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8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11742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A-77636 </a:t>
                      </a: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hydrochloride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hydrate</a:t>
                      </a: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9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18405"/>
                  </a:ext>
                </a:extLst>
              </a:tr>
            </a:tbl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D364A32-616C-D263-48FC-7EDADBFE4E53}"/>
              </a:ext>
            </a:extLst>
          </p:cNvPr>
          <p:cNvCxnSpPr>
            <a:cxnSpLocks/>
          </p:cNvCxnSpPr>
          <p:nvPr/>
        </p:nvCxnSpPr>
        <p:spPr>
          <a:xfrm flipH="1">
            <a:off x="4610652" y="654136"/>
            <a:ext cx="226059" cy="41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95F39A1-8F7C-4B2D-C0DE-DDA4FAD52464}"/>
              </a:ext>
            </a:extLst>
          </p:cNvPr>
          <p:cNvCxnSpPr>
            <a:cxnSpLocks/>
          </p:cNvCxnSpPr>
          <p:nvPr/>
        </p:nvCxnSpPr>
        <p:spPr>
          <a:xfrm>
            <a:off x="7355290" y="654136"/>
            <a:ext cx="230844" cy="39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2704BC6A-BA99-FB86-1B15-2962D8CD3C5A}"/>
              </a:ext>
            </a:extLst>
          </p:cNvPr>
          <p:cNvSpPr/>
          <p:nvPr/>
        </p:nvSpPr>
        <p:spPr>
          <a:xfrm>
            <a:off x="1257300" y="3486149"/>
            <a:ext cx="677636" cy="640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9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4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B173C2-736C-4494-B7A8-58F215ED1452}"/>
              </a:ext>
            </a:extLst>
          </p:cNvPr>
          <p:cNvSpPr txBox="1"/>
          <p:nvPr/>
        </p:nvSpPr>
        <p:spPr>
          <a:xfrm>
            <a:off x="2101150" y="395012"/>
            <a:ext cx="8267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latin typeface="Arial-BoldMT"/>
              </a:rPr>
              <a:t>Misurazione della curva di crescita e scelta delle concentrazioni ottimali</a:t>
            </a:r>
            <a:endParaRPr lang="it-IT" dirty="0"/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A8E8FA13-65B7-22CC-5E8D-E42A7779E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64110"/>
              </p:ext>
            </p:extLst>
          </p:nvPr>
        </p:nvGraphicFramePr>
        <p:xfrm>
          <a:off x="5054947" y="1809843"/>
          <a:ext cx="5257802" cy="433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1">
                  <a:extLst>
                    <a:ext uri="{9D8B030D-6E8A-4147-A177-3AD203B41FA5}">
                      <a16:colId xmlns:a16="http://schemas.microsoft.com/office/drawing/2014/main" val="42237753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663326082"/>
                    </a:ext>
                  </a:extLst>
                </a:gridCol>
              </a:tblGrid>
              <a:tr h="567867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MOLECOLE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CONCENTRAZIONI SCELTE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491756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31,25 nM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548664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7,81 </a:t>
                      </a:r>
                      <a:r>
                        <a:rPr lang="it-IT" sz="1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723010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7,81 </a:t>
                      </a:r>
                      <a:r>
                        <a:rPr lang="it-IT" sz="1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38721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μM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35997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 μM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532478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31,25 </a:t>
                      </a:r>
                      <a:r>
                        <a:rPr lang="it-IT" sz="1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622403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μM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584640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 </a:t>
                      </a:r>
                      <a:r>
                        <a:rPr lang="it-IT" sz="1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μM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484800"/>
                  </a:ext>
                </a:extLst>
              </a:tr>
              <a:tr h="418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 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it-IT" sz="1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μM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84737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242A09E-9EDD-8E31-83ED-151DA4214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712364"/>
              </p:ext>
            </p:extLst>
          </p:nvPr>
        </p:nvGraphicFramePr>
        <p:xfrm>
          <a:off x="428180" y="2457351"/>
          <a:ext cx="5167313" cy="304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6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D838CF-4B62-26DD-9465-D17C9852BDEB}"/>
              </a:ext>
            </a:extLst>
          </p:cNvPr>
          <p:cNvSpPr txBox="1"/>
          <p:nvPr/>
        </p:nvSpPr>
        <p:spPr>
          <a:xfrm>
            <a:off x="379641" y="879237"/>
            <a:ext cx="361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Analisi</a:t>
            </a:r>
            <a:r>
              <a:rPr lang="it-IT" dirty="0"/>
              <a:t> </a:t>
            </a:r>
            <a:r>
              <a:rPr lang="it-IT" b="1" dirty="0"/>
              <a:t>fenotipiche</a:t>
            </a:r>
            <a:r>
              <a:rPr lang="it-IT" dirty="0"/>
              <a:t>: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it-IT" dirty="0">
                <a:solidFill>
                  <a:srgbClr val="547DCB"/>
                </a:solidFill>
              </a:rPr>
              <a:t>Saggio di crescita ossidativa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C10F6A-894C-7473-EFCE-184E14574ED4}"/>
              </a:ext>
            </a:extLst>
          </p:cNvPr>
          <p:cNvSpPr txBox="1"/>
          <p:nvPr/>
        </p:nvSpPr>
        <p:spPr>
          <a:xfrm>
            <a:off x="4180114" y="239595"/>
            <a:ext cx="383177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W303-1B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Δaco1</a:t>
            </a:r>
            <a:r>
              <a:rPr lang="it-IT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pFL38</a:t>
            </a:r>
            <a:r>
              <a:rPr lang="it-IT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aco1</a:t>
            </a:r>
            <a:r>
              <a:rPr lang="it-IT" sz="2000" b="1" i="1" kern="1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G255D-HA</a:t>
            </a:r>
            <a:endParaRPr lang="it-IT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ABA86AA-858A-5CE0-81D4-03D4039EB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188354"/>
              </p:ext>
            </p:extLst>
          </p:nvPr>
        </p:nvGraphicFramePr>
        <p:xfrm>
          <a:off x="332016" y="2914650"/>
          <a:ext cx="5368213" cy="361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E31AEF26-24BD-BC08-020E-90CD8B0AC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336561"/>
              </p:ext>
            </p:extLst>
          </p:nvPr>
        </p:nvGraphicFramePr>
        <p:xfrm>
          <a:off x="6009680" y="2914650"/>
          <a:ext cx="6016705" cy="370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17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608</Words>
  <Application>Microsoft Office PowerPoint</Application>
  <PresentationFormat>Widescreen</PresentationFormat>
  <Paragraphs>264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Arial-BoldMT</vt:lpstr>
      <vt:lpstr>Arial-ItalicMT</vt:lpstr>
      <vt:lpstr>ArialMT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Ilenia Notaroberto</dc:creator>
  <cp:lastModifiedBy>Ilenia Notaroberto</cp:lastModifiedBy>
  <cp:revision>43</cp:revision>
  <dcterms:created xsi:type="dcterms:W3CDTF">2023-04-20T08:53:59Z</dcterms:created>
  <dcterms:modified xsi:type="dcterms:W3CDTF">2023-04-26T20:45:16Z</dcterms:modified>
</cp:coreProperties>
</file>