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27"/>
  </p:notesMasterIdLst>
  <p:sldIdLst>
    <p:sldId id="256" r:id="rId2"/>
    <p:sldId id="274" r:id="rId3"/>
    <p:sldId id="275" r:id="rId4"/>
    <p:sldId id="276" r:id="rId5"/>
    <p:sldId id="277" r:id="rId6"/>
    <p:sldId id="278" r:id="rId7"/>
    <p:sldId id="298" r:id="rId8"/>
    <p:sldId id="279" r:id="rId9"/>
    <p:sldId id="280" r:id="rId10"/>
    <p:sldId id="281" r:id="rId11"/>
    <p:sldId id="282" r:id="rId12"/>
    <p:sldId id="283" r:id="rId13"/>
    <p:sldId id="284" r:id="rId14"/>
    <p:sldId id="287" r:id="rId15"/>
    <p:sldId id="296" r:id="rId16"/>
    <p:sldId id="286" r:id="rId17"/>
    <p:sldId id="285" r:id="rId18"/>
    <p:sldId id="288" r:id="rId19"/>
    <p:sldId id="294" r:id="rId20"/>
    <p:sldId id="297" r:id="rId21"/>
    <p:sldId id="289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FF6DE0"/>
    <a:srgbClr val="FFABEE"/>
    <a:srgbClr val="33CCFF"/>
    <a:srgbClr val="FF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5F240-05A5-46C9-B2D1-5416469D81DD}" v="430" dt="2023-04-26T13:21:15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52B28-1863-4FEC-B963-E64495907373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D9D2-EA86-48CE-AB89-736C4498CB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41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Gruppi nosologici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D9D2-EA86-48CE-AB89-736C4498CB6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9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D9D2-EA86-48CE-AB89-736C4498CB6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72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BD9D2-EA86-48CE-AB89-736C4498CB6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71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2581B1-5ED5-8F2B-4C0D-9A86267C1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926738-9D8E-160B-92E8-4A52E03F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A0459-F772-505C-4D7D-80D08391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A34515-851B-5ECF-F1C5-06426918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72AE89-B564-8CD9-2F1E-24D28ECF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09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35F07-A929-2856-7AE0-9B64EFC8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3EA068-5FFF-B684-8D49-CF574513B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806DBB-0B69-2B67-C823-D2153ABB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82EDEB-021F-2C18-78B0-73115568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8ACA3-A49D-87C9-CAFB-FA2BDF86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74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356617-20D0-84D1-5FBB-E3F9F2C7A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1EDD5C-F794-F0BA-5F5D-8FBDD8973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2F4654-10B1-A095-5FDC-BF1F495D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CC5687-CB23-C8EA-7E8F-7964D97C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0BF010-F731-E130-40D4-4C96889A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64F60-A9C5-D53D-C625-3DE32B71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829FAA-94E9-724A-A0CA-6AAB35B54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BA0A93-78C8-8241-84EC-3D1F54279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25EAC7-B49C-B608-A695-2DA4D261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AEA150-6DFA-6C26-89B1-DA8DEF07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60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2929A7-7509-E397-B57E-1478595A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B046E1-30CC-D1D3-1F38-1723C4CED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A04416-F2AC-5226-CD67-7EE565EA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9FABBF-B352-3F0B-0FDC-F1FF44BE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2F619E-8011-ECC4-D9A4-472A07DD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92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1E177-98A5-16C9-767D-76B6E6595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B3AC1C-5CA3-A84A-FD91-346D5046F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47CFA5-B68E-E83A-F049-255352599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125F48-784E-0755-553A-3E86A73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D2BA7B-AAD1-20E0-59C0-0319EDDE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58D72A-D9F5-CB7D-B38A-24D21A837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3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3D0197-67F5-E95C-CFC5-EBC80AB6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2854D5-E405-8505-20C7-7CAA21EE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D0D813-F27A-29EF-063E-FFE4E54B5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7963F7-C51D-366F-F65B-5C0DE3DB2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5A037A-96EA-DC09-577B-554FEF29E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53B3ADB-8379-163B-175A-F6800937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AE9F65-1E61-A22C-99AB-12DBD40A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1546B0-2D24-77AF-12FD-BAC2E223B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7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9214F-96A0-0FAD-A052-26E6A315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FE1FE4F-8244-568B-7AF8-B1CF2F6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551003-0C1B-3102-D0B0-4AF983D5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53E6CBE-5D83-A25A-9246-DD404584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66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977B0F5-DD81-531F-5548-72F84901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B00ED7-9F6B-51DF-0273-2BFCCC6C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686C40-C8A2-4BB4-FBEC-D7E18F7B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05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B588A1-7DD9-4336-C07D-30F3AF64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9CF94F-4CE0-A211-FCE0-5E1C9FB53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41DD07-DBE6-7C5D-A8DA-ACE62074A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311E4D-29B3-82FF-2337-EC2B5083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E27490-A932-51A6-29B4-CB769EFA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44F637A-DA01-045B-2504-13C25E5A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78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10BEC-A02A-8587-F800-CD873558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5F9656E-E1E8-9AAF-5826-B81371121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E4C64A5-DD2F-5DBB-CD10-67C11EA3C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6F908B7-EE94-E0FB-69A6-15249A64B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8470D1-7BC4-09A6-9D91-59905148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46B3F1-8560-4E7A-4F4E-2FAFBD42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88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B45DC2-923A-5245-806A-16C27EC6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20A0B0-7206-332D-E1CF-AD6B3193B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2F917C-BE9E-5E0D-050E-63C31B3F0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8E0-C61F-4F6F-A877-176B60254FA7}" type="datetimeFigureOut">
              <a:rPr lang="it-IT" smtClean="0"/>
              <a:t>27/04/2023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5984DB-908C-B900-744E-279EC80CA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41A17E-751B-0113-C952-8F13032F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3977F-A11E-43B0-BA03-B1BFCD5963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1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807578C-E705-1328-5C59-D19382AE7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80" t="11121" r="39479" b="31124"/>
          <a:stretch/>
        </p:blipFill>
        <p:spPr>
          <a:xfrm>
            <a:off x="5246492" y="152168"/>
            <a:ext cx="1699013" cy="168356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31EA8BA-661B-233A-0FB4-7A2F1BC00C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3" t="68805" r="14453" b="10994"/>
          <a:stretch/>
        </p:blipFill>
        <p:spPr>
          <a:xfrm>
            <a:off x="3981852" y="1876375"/>
            <a:ext cx="4228295" cy="4368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33985F-35A2-667C-B7B3-CC4685DDF57A}"/>
              </a:ext>
            </a:extLst>
          </p:cNvPr>
          <p:cNvSpPr txBox="1"/>
          <p:nvPr/>
        </p:nvSpPr>
        <p:spPr>
          <a:xfrm>
            <a:off x="1270000" y="3259966"/>
            <a:ext cx="965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 di mutazioni nel gene </a:t>
            </a:r>
            <a:r>
              <a:rPr lang="it-IT" sz="2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CAT5</a:t>
            </a:r>
            <a:r>
              <a:rPr lang="it-IT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Saccharomyces cerevisiae</a:t>
            </a:r>
            <a:r>
              <a:rPr lang="it-IT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analisi dei potenziali effetti benefici dell’overespressione di </a:t>
            </a:r>
            <a:r>
              <a:rPr lang="it-IT" sz="2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COQ8</a:t>
            </a:r>
            <a:r>
              <a:rPr lang="it-IT" sz="2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e/o della supplementazione della molecola 2,4-DHB</a:t>
            </a:r>
            <a:endParaRPr lang="it-IT" sz="2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E8E6578-0D67-1C87-03CA-BC18602518F6}"/>
              </a:ext>
            </a:extLst>
          </p:cNvPr>
          <p:cNvSpPr txBox="1"/>
          <p:nvPr/>
        </p:nvSpPr>
        <p:spPr>
          <a:xfrm>
            <a:off x="312421" y="5370368"/>
            <a:ext cx="352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Relatore:</a:t>
            </a:r>
            <a:b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Prof.ssa Cristina </a:t>
            </a:r>
            <a:r>
              <a:rPr lang="it-IT" sz="1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Dallabona</a:t>
            </a:r>
            <a:endPara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Correlatore:</a:t>
            </a:r>
          </a:p>
          <a:p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Dott.ssa Martina Magistrati</a:t>
            </a:r>
            <a:endPara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AE2E9D-4F9E-0015-6B37-81C6446AAE55}"/>
              </a:ext>
            </a:extLst>
          </p:cNvPr>
          <p:cNvSpPr txBox="1"/>
          <p:nvPr/>
        </p:nvSpPr>
        <p:spPr>
          <a:xfrm>
            <a:off x="1963418" y="2441319"/>
            <a:ext cx="8265162" cy="724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Corso di Laurea Magistrale in Scienze Biomolecolari, Genomiche e Cellulari</a:t>
            </a:r>
            <a:endParaRPr lang="it-IT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D32474-B293-91E4-3C43-CFACBF2ED2C6}"/>
              </a:ext>
            </a:extLst>
          </p:cNvPr>
          <p:cNvSpPr txBox="1"/>
          <p:nvPr/>
        </p:nvSpPr>
        <p:spPr>
          <a:xfrm>
            <a:off x="8354061" y="5616588"/>
            <a:ext cx="352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Laureanda:</a:t>
            </a:r>
          </a:p>
          <a:p>
            <a:pPr algn="r"/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Debora Pettenuz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</a:t>
            </a:r>
          </a:p>
          <a:p>
            <a:pPr algn="r"/>
            <a:r>
              <a:rPr lang="it-IT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326038</a:t>
            </a:r>
          </a:p>
        </p:txBody>
      </p:sp>
    </p:spTree>
    <p:extLst>
      <p:ext uri="{BB962C8B-B14F-4D97-AF65-F5344CB8AC3E}">
        <p14:creationId xmlns:p14="http://schemas.microsoft.com/office/powerpoint/2010/main" val="141442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BLOT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792480" y="1172677"/>
            <a:ext cx="10607040" cy="948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kern="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stato osservato l’effetto delle varianti sulla quantità</a:t>
            </a:r>
            <a:r>
              <a:rPr lang="it-IT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</a:t>
            </a:r>
            <a:r>
              <a:rPr lang="it-IT" sz="1800" kern="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proteina Cat5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tramite analisi Western </a:t>
            </a:r>
            <a:r>
              <a:rPr lang="it-IT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blot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utilizzando un anticorpo che riconosce la proteina Cat5.</a:t>
            </a:r>
            <a:endParaRPr lang="it-IT" sz="1600" dirty="0"/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0769DBE-C255-37BB-92D5-378462DEF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3" t="19865" r="10127" b="31945"/>
          <a:stretch/>
        </p:blipFill>
        <p:spPr bwMode="auto">
          <a:xfrm>
            <a:off x="3088639" y="1903758"/>
            <a:ext cx="5815557" cy="1188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2A55733-78BF-FA24-8D12-966B8C55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39" y="3176423"/>
            <a:ext cx="5818533" cy="3549497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109707F-3282-DD08-D77B-F07AE8EA9393}"/>
              </a:ext>
            </a:extLst>
          </p:cNvPr>
          <p:cNvSpPr/>
          <p:nvPr/>
        </p:nvSpPr>
        <p:spPr>
          <a:xfrm>
            <a:off x="5148580" y="1882140"/>
            <a:ext cx="571500" cy="297180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9E2110A-ACB0-3234-1B8C-A481937F5672}"/>
              </a:ext>
            </a:extLst>
          </p:cNvPr>
          <p:cNvSpPr/>
          <p:nvPr/>
        </p:nvSpPr>
        <p:spPr>
          <a:xfrm>
            <a:off x="5836920" y="1882140"/>
            <a:ext cx="571500" cy="297180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05400EE-8DE0-90A2-6EA1-CEFD6B9A2C91}"/>
              </a:ext>
            </a:extLst>
          </p:cNvPr>
          <p:cNvSpPr/>
          <p:nvPr/>
        </p:nvSpPr>
        <p:spPr>
          <a:xfrm>
            <a:off x="7385572" y="1882140"/>
            <a:ext cx="571500" cy="297180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81917DD-E949-E5F0-6248-92A7D58FEE08}"/>
              </a:ext>
            </a:extLst>
          </p:cNvPr>
          <p:cNvSpPr/>
          <p:nvPr/>
        </p:nvSpPr>
        <p:spPr>
          <a:xfrm>
            <a:off x="6584054" y="1882140"/>
            <a:ext cx="571500" cy="297180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DA075AA-5E9B-5989-54FC-B51647DCAD51}"/>
              </a:ext>
            </a:extLst>
          </p:cNvPr>
          <p:cNvSpPr/>
          <p:nvPr/>
        </p:nvSpPr>
        <p:spPr>
          <a:xfrm>
            <a:off x="8187090" y="1882140"/>
            <a:ext cx="571500" cy="297180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4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889BFB-A6F9-20EE-064C-2527D9D4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200" y="1990546"/>
            <a:ext cx="9499600" cy="1325563"/>
          </a:xfrm>
          <a:noFill/>
        </p:spPr>
        <p:txBody>
          <a:bodyPr>
            <a:normAutofit/>
          </a:bodyPr>
          <a:lstStyle/>
          <a:p>
            <a:pPr>
              <a:buClr>
                <a:srgbClr val="0072BC"/>
              </a:buClr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Mutante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R57Q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presenta un fenotipo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 leaky    </a:t>
            </a:r>
            <a:r>
              <a:rPr lang="it-IT" sz="18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validata la mutazione umana R54Q </a:t>
            </a:r>
            <a:r>
              <a:rPr lang="it-IT" sz="1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72BC"/>
              </a:buClr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Mutante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I69N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presenta un fenotipo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8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validata la mutazione umana I66N</a:t>
            </a:r>
            <a:endParaRPr lang="it-IT" sz="1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2BC"/>
              </a:buClr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Mutante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Y154C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presenta un fenotipo grave   </a:t>
            </a:r>
            <a:r>
              <a:rPr lang="it-IT" sz="18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validata la mutazione umana Y149C</a:t>
            </a:r>
          </a:p>
          <a:p>
            <a:pPr marL="0" indent="0">
              <a:buNone/>
            </a:pPr>
            <a:endParaRPr lang="it-IT" sz="1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8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4FE2A6-83CD-43A2-D2EB-E2367143F2B7}"/>
              </a:ext>
            </a:extLst>
          </p:cNvPr>
          <p:cNvSpPr txBox="1"/>
          <p:nvPr/>
        </p:nvSpPr>
        <p:spPr>
          <a:xfrm>
            <a:off x="1846580" y="4281309"/>
            <a:ext cx="8498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S. cerevisiae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si dimostra un ottimo organismo modello per la validazione di mutazioni in questo gene, e costituisce uno step fondamentale per approfondire </a:t>
            </a:r>
          </a:p>
          <a:p>
            <a:pPr marL="0" indent="0" algn="ctr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le conoscenze sulle patologie mitocondriali</a:t>
            </a:r>
          </a:p>
        </p:txBody>
      </p:sp>
    </p:spTree>
    <p:extLst>
      <p:ext uri="{BB962C8B-B14F-4D97-AF65-F5344CB8AC3E}">
        <p14:creationId xmlns:p14="http://schemas.microsoft.com/office/powerpoint/2010/main" val="359582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SCOPO 2:</a:t>
            </a:r>
            <a:endParaRPr lang="it-IT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19EA963-6FA6-D1AF-C353-1D9D8DF3DD79}"/>
              </a:ext>
            </a:extLst>
          </p:cNvPr>
          <p:cNvSpPr txBox="1">
            <a:spLocks/>
          </p:cNvSpPr>
          <p:nvPr/>
        </p:nvSpPr>
        <p:spPr>
          <a:xfrm>
            <a:off x="838200" y="1219335"/>
            <a:ext cx="10515600" cy="606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>
                <a:latin typeface="Arial" panose="020B0604020202020204" pitchFamily="34" charset="0"/>
                <a:cs typeface="Arial" panose="020B0604020202020204" pitchFamily="34" charset="0"/>
              </a:rPr>
              <a:t>La seconda parte del progetto ha avuto come scopo quello di </a:t>
            </a:r>
            <a:r>
              <a:rPr lang="it-IT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determinare i potenziali effetti benefici della supplementazione dell’</a:t>
            </a:r>
            <a:r>
              <a:rPr lang="it-IT" sz="180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acido 2,4-diidrossibenzoico</a:t>
            </a:r>
            <a:r>
              <a:rPr lang="it-IT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>
                <a:solidFill>
                  <a:srgbClr val="0072B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DHB</a:t>
            </a:r>
            <a:r>
              <a:rPr lang="it-IT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nei ceppi mutanti. </a:t>
            </a:r>
            <a:endParaRPr lang="it-IT" dirty="0"/>
          </a:p>
        </p:txBody>
      </p:sp>
      <p:pic>
        <p:nvPicPr>
          <p:cNvPr id="9" name="Immagine 8" descr="Immagine che contiene diagramma, schematico&#10;&#10;Descrizione generata automaticamente">
            <a:extLst>
              <a:ext uri="{FF2B5EF4-FFF2-40B4-BE49-F238E27FC236}">
                <a16:creationId xmlns:a16="http://schemas.microsoft.com/office/drawing/2014/main" id="{96C00BFB-7176-6198-57FC-DFDB1CD82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54505"/>
          <a:stretch/>
        </p:blipFill>
        <p:spPr bwMode="auto">
          <a:xfrm>
            <a:off x="1343977" y="2196923"/>
            <a:ext cx="9504045" cy="1592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Immagine che contiene diagramma, schematico&#10;&#10;Descrizione generata automaticamente">
            <a:extLst>
              <a:ext uri="{FF2B5EF4-FFF2-40B4-BE49-F238E27FC236}">
                <a16:creationId xmlns:a16="http://schemas.microsoft.com/office/drawing/2014/main" id="{64793118-3582-60A5-F47E-CD02ACA9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496" b="1689"/>
          <a:stretch/>
        </p:blipFill>
        <p:spPr bwMode="auto">
          <a:xfrm>
            <a:off x="1343976" y="4318001"/>
            <a:ext cx="9504045" cy="1848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5170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ASSAY</a:t>
            </a:r>
          </a:p>
        </p:txBody>
      </p:sp>
      <p:pic>
        <p:nvPicPr>
          <p:cNvPr id="3" name="Immagine 2" descr="Immagine che contiene testo, cane, nero, posare&#10;&#10;Descrizione generata automaticamente">
            <a:extLst>
              <a:ext uri="{FF2B5EF4-FFF2-40B4-BE49-F238E27FC236}">
                <a16:creationId xmlns:a16="http://schemas.microsoft.com/office/drawing/2014/main" id="{88A25A31-DF5A-5043-219E-4C6CC1D0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30" y="1259732"/>
            <a:ext cx="9216339" cy="508270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6925C8D0-155F-F834-70EE-0722079FF535}"/>
              </a:ext>
            </a:extLst>
          </p:cNvPr>
          <p:cNvSpPr/>
          <p:nvPr/>
        </p:nvSpPr>
        <p:spPr>
          <a:xfrm>
            <a:off x="6715759" y="1168400"/>
            <a:ext cx="3942081" cy="2733040"/>
          </a:xfrm>
          <a:prstGeom prst="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7B26C83-8A83-C591-ED2F-CBEF5966F508}"/>
              </a:ext>
            </a:extLst>
          </p:cNvPr>
          <p:cNvSpPr/>
          <p:nvPr/>
        </p:nvSpPr>
        <p:spPr>
          <a:xfrm>
            <a:off x="6715758" y="3892296"/>
            <a:ext cx="3942081" cy="2498344"/>
          </a:xfrm>
          <a:prstGeom prst="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5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RESPIRATORIA</a:t>
            </a:r>
          </a:p>
        </p:txBody>
      </p:sp>
      <p:pic>
        <p:nvPicPr>
          <p:cNvPr id="4" name="Immagine 3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355DFA5C-454A-EAE3-2058-3034F244A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" r="2799"/>
          <a:stretch/>
        </p:blipFill>
        <p:spPr bwMode="auto">
          <a:xfrm>
            <a:off x="1827382" y="1099568"/>
            <a:ext cx="8537236" cy="5577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4643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DELLE SUBUNITÀ DEI COMPLESSI RESPIRATORI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8BEB841-F6D4-434B-2CBE-8C6F90AF1B94}"/>
              </a:ext>
            </a:extLst>
          </p:cNvPr>
          <p:cNvGrpSpPr/>
          <p:nvPr/>
        </p:nvGrpSpPr>
        <p:grpSpPr>
          <a:xfrm>
            <a:off x="475322" y="2406954"/>
            <a:ext cx="7778277" cy="3384244"/>
            <a:chOff x="1335416" y="3429105"/>
            <a:chExt cx="4877428" cy="212211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1204E163-15BD-7A8A-424A-FA03FF538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9" t="48568" r="51702" b="14470"/>
            <a:stretch/>
          </p:blipFill>
          <p:spPr>
            <a:xfrm>
              <a:off x="1597333" y="3756952"/>
              <a:ext cx="3186340" cy="179427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EBAD905D-C60C-DDD1-6C21-C7B74E857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09" t="39" r="51812" b="93416"/>
            <a:stretch/>
          </p:blipFill>
          <p:spPr>
            <a:xfrm>
              <a:off x="1335416" y="3456098"/>
              <a:ext cx="3386131" cy="31770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2F02F62-DEDB-9ED0-143E-573CC1CA0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7732" t="802" r="13640" b="90625"/>
            <a:stretch/>
          </p:blipFill>
          <p:spPr>
            <a:xfrm>
              <a:off x="4843874" y="3429105"/>
              <a:ext cx="1166319" cy="371694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C22D103C-865D-0591-D897-DEE62E9FA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647" t="53758" r="12421" b="40138"/>
            <a:stretch/>
          </p:blipFill>
          <p:spPr>
            <a:xfrm>
              <a:off x="4955689" y="4146394"/>
              <a:ext cx="1257155" cy="29629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5A6F4A4-6D80-3F50-1D98-992DF2FF53A0}"/>
              </a:ext>
            </a:extLst>
          </p:cNvPr>
          <p:cNvGrpSpPr/>
          <p:nvPr/>
        </p:nvGrpSpPr>
        <p:grpSpPr>
          <a:xfrm>
            <a:off x="8661724" y="2216832"/>
            <a:ext cx="3241177" cy="4227253"/>
            <a:chOff x="3331962" y="1741921"/>
            <a:chExt cx="2359452" cy="3077277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0B1DDB04-41AC-548C-441C-DCC748C11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9474" b="43041"/>
            <a:stretch/>
          </p:blipFill>
          <p:spPr>
            <a:xfrm>
              <a:off x="3331962" y="1741921"/>
              <a:ext cx="1642997" cy="2691195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80135C6-3885-316D-F7D3-0E7DFAF3B5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030" t="1649" r="-5702" b="34867"/>
            <a:stretch/>
          </p:blipFill>
          <p:spPr>
            <a:xfrm>
              <a:off x="4974959" y="1819706"/>
              <a:ext cx="716455" cy="2999492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78A5BEEB-CBFF-5403-C090-1C8ABA448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080" t="56843" r="49181" b="35093"/>
            <a:stretch/>
          </p:blipFill>
          <p:spPr>
            <a:xfrm>
              <a:off x="4495800" y="1980579"/>
              <a:ext cx="678636" cy="381000"/>
            </a:xfrm>
            <a:prstGeom prst="rect">
              <a:avLst/>
            </a:prstGeom>
          </p:spPr>
        </p:pic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8233AF4-E599-05DA-6ACD-56BD186A517B}"/>
              </a:ext>
            </a:extLst>
          </p:cNvPr>
          <p:cNvSpPr txBox="1"/>
          <p:nvPr/>
        </p:nvSpPr>
        <p:spPr>
          <a:xfrm>
            <a:off x="766914" y="1569703"/>
            <a:ext cx="10607040" cy="671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Cuiwen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H. He e collaboratori hanno pubblicato uno studio su mutanti di lievito deleti in geni CoQ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BD4D83-E44F-2F73-7CB7-8E7B199C3EE8}"/>
              </a:ext>
            </a:extLst>
          </p:cNvPr>
          <p:cNvSpPr txBox="1"/>
          <p:nvPr/>
        </p:nvSpPr>
        <p:spPr>
          <a:xfrm>
            <a:off x="838200" y="6422542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C.H. He et al. / Biochimica et </a:t>
            </a:r>
            <a:r>
              <a:rPr lang="it-IT" sz="1100" dirty="0" err="1"/>
              <a:t>Biophysica</a:t>
            </a:r>
            <a:r>
              <a:rPr lang="it-IT" sz="1100" dirty="0"/>
              <a:t> Acta 1841 (2014) 630–644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8309D7-072A-0F4D-F68C-CE27FD10B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23" t="60975" r="12545" b="17330"/>
          <a:stretch/>
        </p:blipFill>
        <p:spPr>
          <a:xfrm>
            <a:off x="6141720" y="4111780"/>
            <a:ext cx="2004848" cy="167941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A8E26F3-CACB-2BB2-3761-5750BD096C96}"/>
              </a:ext>
            </a:extLst>
          </p:cNvPr>
          <p:cNvSpPr/>
          <p:nvPr/>
        </p:nvSpPr>
        <p:spPr>
          <a:xfrm>
            <a:off x="4780280" y="5560060"/>
            <a:ext cx="377246" cy="231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8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3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BLOT</a:t>
            </a:r>
            <a:br>
              <a:rPr lang="it-IT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subunità dei complessi respiratori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1741A0C-DB79-2D8F-7DBD-B3FEB4F21E89}"/>
              </a:ext>
            </a:extLst>
          </p:cNvPr>
          <p:cNvGrpSpPr/>
          <p:nvPr/>
        </p:nvGrpSpPr>
        <p:grpSpPr>
          <a:xfrm>
            <a:off x="3272292" y="1697895"/>
            <a:ext cx="5647416" cy="4878402"/>
            <a:chOff x="4412974" y="2035938"/>
            <a:chExt cx="5040087" cy="4353774"/>
          </a:xfrm>
        </p:grpSpPr>
        <p:pic>
          <p:nvPicPr>
            <p:cNvPr id="3" name="Immagine 2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3DDC0DE2-A8E7-1C52-B19C-68535B2D5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350" t="7270" r="3899"/>
            <a:stretch/>
          </p:blipFill>
          <p:spPr bwMode="auto">
            <a:xfrm>
              <a:off x="5050015" y="2035939"/>
              <a:ext cx="4403046" cy="43537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magine 4" descr="Immagine che contiene tavolo&#10;&#10;Descrizione generata automaticamente">
              <a:extLst>
                <a:ext uri="{FF2B5EF4-FFF2-40B4-BE49-F238E27FC236}">
                  <a16:creationId xmlns:a16="http://schemas.microsoft.com/office/drawing/2014/main" id="{E601C2FD-271A-3392-412C-F84146E76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193" t="7270" r="88174"/>
            <a:stretch/>
          </p:blipFill>
          <p:spPr bwMode="auto">
            <a:xfrm>
              <a:off x="4412974" y="2035938"/>
              <a:ext cx="637041" cy="43537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290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POTENZIALI APPROCCI TERAPEUTICI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667DB1-A1C1-6D4D-069F-7FE0F75AE975}"/>
              </a:ext>
            </a:extLst>
          </p:cNvPr>
          <p:cNvSpPr txBox="1"/>
          <p:nvPr/>
        </p:nvSpPr>
        <p:spPr>
          <a:xfrm>
            <a:off x="1303506" y="2967335"/>
            <a:ext cx="97762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L’acido 2,4-diidrossibenzoico (DHB) potrebbe essere usato come potenziale trattamento terapeutico per i pazienti con mutazioni nel gene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COQ7</a:t>
            </a:r>
          </a:p>
        </p:txBody>
      </p:sp>
    </p:spTree>
    <p:extLst>
      <p:ext uri="{BB962C8B-B14F-4D97-AF65-F5344CB8AC3E}">
        <p14:creationId xmlns:p14="http://schemas.microsoft.com/office/powerpoint/2010/main" val="1257192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L’ATTENZIONE!</a:t>
            </a:r>
            <a:endParaRPr lang="it-IT" sz="40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8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69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556"/>
            <a:ext cx="10515600" cy="89622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PATOLOGIE MITOCONDRIALI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946355" y="1163736"/>
            <a:ext cx="10515600" cy="116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malattie mitocondriali sono un gruppo molto eterogeneo di disturbi ereditari causati principalmente da un deficit nelle attività associate alla fosforilazione ossidativa.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31307E-4BC3-084F-FCFF-5DBEF56C872F}"/>
              </a:ext>
            </a:extLst>
          </p:cNvPr>
          <p:cNvSpPr txBox="1"/>
          <p:nvPr/>
        </p:nvSpPr>
        <p:spPr>
          <a:xfrm>
            <a:off x="946355" y="2569107"/>
            <a:ext cx="4930302" cy="2388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Patologie causate da mutazioni a livello del DNA mitocondriale (mtDNA)</a:t>
            </a:r>
          </a:p>
          <a:p>
            <a:pPr algn="just">
              <a:lnSpc>
                <a:spcPct val="120000"/>
              </a:lnSpc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Patologie causate da mutazioni a livello del DNA nucleare (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nDNA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6D4E084-8C54-E855-2E61-144C1C25F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"/>
          <a:stretch/>
        </p:blipFill>
        <p:spPr bwMode="auto">
          <a:xfrm>
            <a:off x="6103538" y="2167394"/>
            <a:ext cx="5179142" cy="434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68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8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62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F72E7BC-80AF-2570-1BCB-11009D83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54"/>
            <a:ext cx="12192000" cy="67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50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telecomando, nero&#10;&#10;Descrizione generata automaticamente">
            <a:extLst>
              <a:ext uri="{FF2B5EF4-FFF2-40B4-BE49-F238E27FC236}">
                <a16:creationId xmlns:a16="http://schemas.microsoft.com/office/drawing/2014/main" id="{DF25BA4D-1E0B-442D-CB11-C8B552D97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5"/>
          <a:stretch/>
        </p:blipFill>
        <p:spPr bwMode="auto">
          <a:xfrm>
            <a:off x="1848296" y="223318"/>
            <a:ext cx="8631596" cy="6411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473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10DC9666-B6C5-E271-181F-C7258F572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" t="4943" r="1729" b="1151"/>
          <a:stretch/>
        </p:blipFill>
        <p:spPr bwMode="auto">
          <a:xfrm>
            <a:off x="3271945" y="170733"/>
            <a:ext cx="5648109" cy="6516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5572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7D08EDA-8CE3-E565-FCDA-F9901BEAA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1" t="7270" r="3899"/>
          <a:stretch/>
        </p:blipFill>
        <p:spPr bwMode="auto">
          <a:xfrm>
            <a:off x="596594" y="299121"/>
            <a:ext cx="10998812" cy="6259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793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COQ7</a:t>
            </a:r>
            <a:endParaRPr lang="it-IT" sz="4000" b="1" i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924127" y="1080713"/>
            <a:ext cx="10429673" cy="1779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gene </a:t>
            </a:r>
            <a:r>
              <a:rPr lang="it-IT" sz="20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COQ7</a:t>
            </a:r>
            <a:r>
              <a:rPr lang="it-IT" sz="2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coinvolto direttamente nella sintesi del Coenzima Q, e codifica per l’enzima 5-demetossiubichinone idrossilasi responsabile del penultimo passaggio della biosintesi del coenzima Q. </a:t>
            </a:r>
            <a:endParaRPr lang="it-I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A451AB-2D35-F8BD-C976-2C6552AED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2" y="3429000"/>
            <a:ext cx="4508090" cy="18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0BF79AB2-D544-CF7C-6C7E-83CA55420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2" t="4936" r="5667" b="2154"/>
          <a:stretch/>
        </p:blipFill>
        <p:spPr bwMode="auto">
          <a:xfrm>
            <a:off x="924127" y="2859918"/>
            <a:ext cx="5946701" cy="3177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FF24788-8D86-FEA4-6DD0-F8BE77BC56DF}"/>
              </a:ext>
            </a:extLst>
          </p:cNvPr>
          <p:cNvSpPr/>
          <p:nvPr/>
        </p:nvSpPr>
        <p:spPr>
          <a:xfrm>
            <a:off x="4893944" y="4935854"/>
            <a:ext cx="329566" cy="220981"/>
          </a:xfrm>
          <a:prstGeom prst="roundRect">
            <a:avLst/>
          </a:prstGeom>
          <a:noFill/>
          <a:ln w="19050">
            <a:solidFill>
              <a:srgbClr val="0072B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3A88BFB7-3A89-24BA-6CDC-E3E6C893818D}"/>
              </a:ext>
            </a:extLst>
          </p:cNvPr>
          <p:cNvSpPr/>
          <p:nvPr/>
        </p:nvSpPr>
        <p:spPr>
          <a:xfrm rot="16200000">
            <a:off x="4472338" y="5732066"/>
            <a:ext cx="1172778" cy="11641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DA39A2-6D6A-B103-3DD5-D465207ECA2B}"/>
              </a:ext>
            </a:extLst>
          </p:cNvPr>
          <p:cNvSpPr txBox="1"/>
          <p:nvPr/>
        </p:nvSpPr>
        <p:spPr>
          <a:xfrm>
            <a:off x="7326185" y="2890969"/>
            <a:ext cx="3941688" cy="335156"/>
          </a:xfrm>
          <a:prstGeom prst="rect">
            <a:avLst/>
          </a:prstGeom>
          <a:solidFill>
            <a:srgbClr val="0072BC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COMPLESSO DI BIOSINTESI DEL COENZIMA Q</a:t>
            </a:r>
            <a:endParaRPr lang="it-IT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COQ7 </a:t>
            </a:r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il coenzima Q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924127" y="1080713"/>
            <a:ext cx="10429673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gene </a:t>
            </a:r>
            <a:r>
              <a:rPr lang="it-IT" sz="2000" i="1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COQ7</a:t>
            </a:r>
            <a:r>
              <a:rPr lang="it-IT" sz="200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è coinvolto direttamente nella sintesi del Coenzima Q, </a:t>
            </a:r>
            <a:r>
              <a:rPr lang="it-IT" kern="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è presente nella membrana mitocondriale interna, e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permette il trasporto degli elettroni provenienti dal Complesso I e dal Complesso II trasferendoli al Complesso III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0364C46E-1184-48A4-8E84-1967F2442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" r="1006"/>
          <a:stretch/>
        </p:blipFill>
        <p:spPr bwMode="auto">
          <a:xfrm>
            <a:off x="924127" y="2674662"/>
            <a:ext cx="6205316" cy="368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8180EE5A-12F1-A7FC-33CF-756DF4C660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2000"/>
                    </a14:imgEffect>
                    <a14:imgEffect>
                      <a14:colorTemperature colorTemp="6499"/>
                    </a14:imgEffect>
                    <a14:imgEffect>
                      <a14:saturation sat="400000"/>
                    </a14:imgEffect>
                    <a14:imgEffect>
                      <a14:brightnessContrast bright="-35000" contras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00000">
            <a:off x="9037578" y="2551360"/>
            <a:ext cx="1233342" cy="2179859"/>
          </a:xfrm>
          <a:prstGeom prst="rect">
            <a:avLst/>
          </a:prstGeom>
          <a:effectLst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D8BA2F-9B25-D94C-4EBA-4E386B2B2DD1}"/>
              </a:ext>
            </a:extLst>
          </p:cNvPr>
          <p:cNvSpPr txBox="1"/>
          <p:nvPr/>
        </p:nvSpPr>
        <p:spPr>
          <a:xfrm>
            <a:off x="7924799" y="4519041"/>
            <a:ext cx="3738881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Saccharomyces cerevisiae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possiede il gene ortologo </a:t>
            </a:r>
            <a:r>
              <a:rPr lang="it-IT" sz="18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861010-076B-CFE2-59A9-87A94E719C61}"/>
              </a:ext>
            </a:extLst>
          </p:cNvPr>
          <p:cNvSpPr txBox="1"/>
          <p:nvPr/>
        </p:nvSpPr>
        <p:spPr>
          <a:xfrm>
            <a:off x="2446020" y="4103318"/>
            <a:ext cx="909320" cy="230832"/>
          </a:xfrm>
          <a:prstGeom prst="rect">
            <a:avLst/>
          </a:prstGeom>
          <a:solidFill>
            <a:schemeClr val="bg1"/>
          </a:solidFill>
          <a:ln w="28575">
            <a:solidFill>
              <a:srgbClr val="FF6DE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COENZIMA Q</a:t>
            </a:r>
          </a:p>
        </p:txBody>
      </p:sp>
    </p:spTree>
    <p:extLst>
      <p:ext uri="{BB962C8B-B14F-4D97-AF65-F5344CB8AC3E}">
        <p14:creationId xmlns:p14="http://schemas.microsoft.com/office/powerpoint/2010/main" val="344323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SCOPO 1: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609383" y="1073674"/>
            <a:ext cx="10973233" cy="1317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prima parte del progetto ha avuto come scopo quello di validare mutazioni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missenso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identificate in pazienti con caratteristiche cliniche compatibili con una disfunzione mitocondriale.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59BD1AE-51AA-E24B-34C0-BF96E3918863}"/>
              </a:ext>
            </a:extLst>
          </p:cNvPr>
          <p:cNvSpPr txBox="1"/>
          <p:nvPr/>
        </p:nvSpPr>
        <p:spPr>
          <a:xfrm>
            <a:off x="690880" y="2399237"/>
            <a:ext cx="10769600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c.161G&gt;A, che determina la sostituzione amminoacidica dell’arginina in posizione 54 con la glutammina (</a:t>
            </a:r>
            <a:r>
              <a:rPr lang="it-IT" sz="200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p.Arg54Gln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 algn="just">
              <a:lnSpc>
                <a:spcPct val="15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c.446A&gt;G, che determina la sostituzione amminoacidica della tirosina in posizione 149 con la cisteina (</a:t>
            </a:r>
            <a:r>
              <a:rPr lang="it-IT" sz="200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p.Tyr149Cys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c.197T&gt;A, che determina la sostituzione amminoacidica dell’isoleucina in posizione 66 con l’asparagina (</a:t>
            </a:r>
            <a:r>
              <a:rPr lang="it-IT" sz="200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p.Ile66Asn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F92C6E-9080-26C8-3590-D18303AB2D00}"/>
              </a:ext>
            </a:extLst>
          </p:cNvPr>
          <p:cNvSpPr txBox="1"/>
          <p:nvPr/>
        </p:nvSpPr>
        <p:spPr>
          <a:xfrm>
            <a:off x="1099819" y="5421021"/>
            <a:ext cx="9992359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kern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 mutazioni precedentemente caratterizzate e che sono state usate come riferimento sono </a:t>
            </a:r>
            <a:r>
              <a:rPr lang="it-IT" sz="1800" kern="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p.Val141Glu </a:t>
            </a:r>
            <a:r>
              <a:rPr lang="it-IT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it-IT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kern="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p.Arg107Trp </a:t>
            </a:r>
            <a:endParaRPr lang="it-IT" sz="18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6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COQ7 </a:t>
            </a:r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944880" y="1093994"/>
            <a:ext cx="10332720" cy="1317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Confronto tra la sequenza amminoacidica della proteina </a:t>
            </a:r>
            <a:r>
              <a:rPr lang="it-IT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Saccharomyces cerevisiae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 la sequenza amminoacidica della proteina </a:t>
            </a:r>
            <a:r>
              <a:rPr lang="it-IT" sz="20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Coq7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di uomo. 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526DB8A-6F11-1F8B-3280-A630E4E33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823847"/>
            <a:ext cx="6808774" cy="2442751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EB4D8BD-8C58-BFE5-CEBC-796A1C316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43517"/>
              </p:ext>
            </p:extLst>
          </p:nvPr>
        </p:nvGraphicFramePr>
        <p:xfrm>
          <a:off x="7619736" y="2823847"/>
          <a:ext cx="3982984" cy="244275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991492">
                  <a:extLst>
                    <a:ext uri="{9D8B030D-6E8A-4147-A177-3AD203B41FA5}">
                      <a16:colId xmlns:a16="http://schemas.microsoft.com/office/drawing/2014/main" val="2425538195"/>
                    </a:ext>
                  </a:extLst>
                </a:gridCol>
                <a:gridCol w="1991492">
                  <a:extLst>
                    <a:ext uri="{9D8B030D-6E8A-4147-A177-3AD203B41FA5}">
                      <a16:colId xmlns:a16="http://schemas.microsoft.com/office/drawing/2014/main" val="830517937"/>
                    </a:ext>
                  </a:extLst>
                </a:gridCol>
              </a:tblGrid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Mutazione umana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Mutazione lievito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3786905088"/>
                  </a:ext>
                </a:extLst>
              </a:tr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Arg54Gln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Arg57Gln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3656593597"/>
                  </a:ext>
                </a:extLst>
              </a:tr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Ile66Asn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Ile69Asn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2586481100"/>
                  </a:ext>
                </a:extLst>
              </a:tr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Arg107Trp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Arg112Trp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1180131480"/>
                  </a:ext>
                </a:extLst>
              </a:tr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Val141Glu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Val146Glu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1769922174"/>
                  </a:ext>
                </a:extLst>
              </a:tr>
              <a:tr h="4071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Tyr149Cys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5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Tyr154Cys</a:t>
                      </a:r>
                      <a:endParaRPr lang="it-IT" sz="1500" b="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351" marR="76351" marT="0" marB="0"/>
                </a:tc>
                <a:extLst>
                  <a:ext uri="{0D108BD9-81ED-4DB2-BD59-A6C34878D82A}">
                    <a16:rowId xmlns:a16="http://schemas.microsoft.com/office/drawing/2014/main" val="1704543118"/>
                  </a:ext>
                </a:extLst>
              </a:tr>
            </a:tbl>
          </a:graphicData>
        </a:graphic>
      </p:graphicFrame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E00EEFB-EC54-3EAD-307C-68A436936A34}"/>
              </a:ext>
            </a:extLst>
          </p:cNvPr>
          <p:cNvSpPr/>
          <p:nvPr/>
        </p:nvSpPr>
        <p:spPr>
          <a:xfrm>
            <a:off x="7962260" y="4910673"/>
            <a:ext cx="3297937" cy="274320"/>
          </a:xfrm>
          <a:prstGeom prst="roundRect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2BC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CBB64BB-6FDA-BF5D-6742-2FB3A5BE7A3B}"/>
              </a:ext>
            </a:extLst>
          </p:cNvPr>
          <p:cNvSpPr/>
          <p:nvPr/>
        </p:nvSpPr>
        <p:spPr>
          <a:xfrm>
            <a:off x="7962260" y="3695718"/>
            <a:ext cx="3297937" cy="274320"/>
          </a:xfrm>
          <a:prstGeom prst="roundRect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2BC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1D589498-1E2B-9EDF-DA5C-CE4EC713BE02}"/>
              </a:ext>
            </a:extLst>
          </p:cNvPr>
          <p:cNvSpPr/>
          <p:nvPr/>
        </p:nvSpPr>
        <p:spPr>
          <a:xfrm>
            <a:off x="7962260" y="3290733"/>
            <a:ext cx="3297937" cy="274320"/>
          </a:xfrm>
          <a:prstGeom prst="roundRect">
            <a:avLst/>
          </a:prstGeom>
          <a:noFill/>
          <a:ln w="2540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2BC"/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D6724D43-3E99-2354-33DB-18C49E5AF790}"/>
              </a:ext>
            </a:extLst>
          </p:cNvPr>
          <p:cNvSpPr/>
          <p:nvPr/>
        </p:nvSpPr>
        <p:spPr>
          <a:xfrm>
            <a:off x="7962260" y="4505688"/>
            <a:ext cx="3297937" cy="274320"/>
          </a:xfrm>
          <a:prstGeom prst="roundRect">
            <a:avLst/>
          </a:prstGeom>
          <a:noFill/>
          <a:ln w="254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2BC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BCB6BB9E-D4AB-955E-8E28-51C6DA746ACE}"/>
              </a:ext>
            </a:extLst>
          </p:cNvPr>
          <p:cNvSpPr/>
          <p:nvPr/>
        </p:nvSpPr>
        <p:spPr>
          <a:xfrm>
            <a:off x="7962260" y="4100703"/>
            <a:ext cx="3297937" cy="274320"/>
          </a:xfrm>
          <a:prstGeom prst="roundRect">
            <a:avLst/>
          </a:prstGeom>
          <a:noFill/>
          <a:ln w="254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8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COSTRUZIONE DEI CEPPI</a:t>
            </a:r>
          </a:p>
        </p:txBody>
      </p:sp>
      <p:pic>
        <p:nvPicPr>
          <p:cNvPr id="4" name="Immagine 3" descr="Immagine che contiene diagramma&#10;&#10;Descrizione generata automaticamente">
            <a:extLst>
              <a:ext uri="{FF2B5EF4-FFF2-40B4-BE49-F238E27FC236}">
                <a16:creationId xmlns:a16="http://schemas.microsoft.com/office/drawing/2014/main" id="{67A6A1C3-86EB-17A1-AAD5-EAA70B87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6"/>
          <a:stretch/>
        </p:blipFill>
        <p:spPr bwMode="auto">
          <a:xfrm>
            <a:off x="2676870" y="1125610"/>
            <a:ext cx="6838259" cy="5389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91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</a:t>
            </a:r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332892" y="1253247"/>
            <a:ext cx="11562080" cy="1009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L’analisi mediante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spot assay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offre la possibilità di valutare in maniera semi-quantitativa l’impatto delle presunte varianti patologiche sul </a:t>
            </a:r>
            <a:r>
              <a:rPr lang="it-IT" sz="2000" dirty="0">
                <a:solidFill>
                  <a:srgbClr val="0072B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fenotipo di crescita ossidativa 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dei ceppi mutanti. </a:t>
            </a:r>
            <a:endParaRPr lang="it-IT" sz="2000" dirty="0"/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calendario&#10;&#10;Descrizione generata automaticamente">
            <a:extLst>
              <a:ext uri="{FF2B5EF4-FFF2-40B4-BE49-F238E27FC236}">
                <a16:creationId xmlns:a16="http://schemas.microsoft.com/office/drawing/2014/main" id="{8E3BA841-5C5F-2FF5-5F60-05F5E9EA8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4" r="5453"/>
          <a:stretch/>
        </p:blipFill>
        <p:spPr bwMode="auto">
          <a:xfrm>
            <a:off x="2550159" y="2256158"/>
            <a:ext cx="7127547" cy="4118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054A64C-3992-D789-21C1-94709F50EDF3}"/>
              </a:ext>
            </a:extLst>
          </p:cNvPr>
          <p:cNvCxnSpPr>
            <a:cxnSpLocks/>
          </p:cNvCxnSpPr>
          <p:nvPr/>
        </p:nvCxnSpPr>
        <p:spPr>
          <a:xfrm flipH="1">
            <a:off x="9706890" y="3390088"/>
            <a:ext cx="114917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F20D037-F06C-3BB2-EDDD-BD80760EA855}"/>
              </a:ext>
            </a:extLst>
          </p:cNvPr>
          <p:cNvCxnSpPr>
            <a:cxnSpLocks/>
          </p:cNvCxnSpPr>
          <p:nvPr/>
        </p:nvCxnSpPr>
        <p:spPr>
          <a:xfrm flipH="1">
            <a:off x="9706890" y="3943754"/>
            <a:ext cx="114917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DFFBF83-B88D-B4D2-5A4D-D453C7D63CA5}"/>
              </a:ext>
            </a:extLst>
          </p:cNvPr>
          <p:cNvCxnSpPr>
            <a:cxnSpLocks/>
          </p:cNvCxnSpPr>
          <p:nvPr/>
        </p:nvCxnSpPr>
        <p:spPr>
          <a:xfrm flipH="1">
            <a:off x="9706890" y="5051086"/>
            <a:ext cx="114917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4940282-29C0-473D-1F0E-995ABCE84145}"/>
              </a:ext>
            </a:extLst>
          </p:cNvPr>
          <p:cNvCxnSpPr>
            <a:cxnSpLocks/>
          </p:cNvCxnSpPr>
          <p:nvPr/>
        </p:nvCxnSpPr>
        <p:spPr>
          <a:xfrm flipH="1">
            <a:off x="9706890" y="4497420"/>
            <a:ext cx="114917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88D13EE-844B-A335-71AF-DBC37C1E6231}"/>
              </a:ext>
            </a:extLst>
          </p:cNvPr>
          <p:cNvCxnSpPr>
            <a:cxnSpLocks/>
          </p:cNvCxnSpPr>
          <p:nvPr/>
        </p:nvCxnSpPr>
        <p:spPr>
          <a:xfrm flipH="1">
            <a:off x="9706890" y="5604752"/>
            <a:ext cx="1149179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05364-8649-541F-280B-2E01EB8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RESPIRATORIA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7549FD5-2C2B-5793-5A7C-09BF33BF09D5}"/>
              </a:ext>
            </a:extLst>
          </p:cNvPr>
          <p:cNvSpPr txBox="1"/>
          <p:nvPr/>
        </p:nvSpPr>
        <p:spPr>
          <a:xfrm>
            <a:off x="1767840" y="1172677"/>
            <a:ext cx="8646160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</a:rPr>
              <a:t>V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alutazione dell’attività respiratoria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</a:rPr>
              <a:t>misurando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consumo di ossigeno da parte delle cellule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</a:rPr>
              <a:t>per caratterizzare il difetto mitocondriale</a:t>
            </a:r>
            <a:r>
              <a:rPr lang="it-IT" sz="1600" dirty="0">
                <a:effectLst/>
              </a:rPr>
              <a:t> </a:t>
            </a:r>
            <a:endParaRPr lang="it-IT" sz="1600" dirty="0"/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648080D1-4C7F-DED5-BFEA-99C7603E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20" y="1890297"/>
            <a:ext cx="6131560" cy="35340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ABBAF16-4A82-A284-D3F8-34DB2EFA1C12}"/>
              </a:ext>
            </a:extLst>
          </p:cNvPr>
          <p:cNvSpPr txBox="1"/>
          <p:nvPr/>
        </p:nvSpPr>
        <p:spPr>
          <a:xfrm>
            <a:off x="3030220" y="5255661"/>
            <a:ext cx="6360160" cy="1557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ceppi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R57Q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, 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I69N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R112W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hanno fenotipo </a:t>
            </a:r>
            <a:r>
              <a:rPr lang="it-IT" sz="1800" i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leaky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ceppi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Y154C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cat5</a:t>
            </a:r>
            <a:r>
              <a:rPr lang="it-IT" sz="1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V146E</a:t>
            </a:r>
            <a:r>
              <a:rPr lang="it-IT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hanno fenotipo </a:t>
            </a:r>
            <a:r>
              <a:rPr lang="it-IT" sz="18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03859540-F59E-53D4-69FB-B4E3DC79C67B}"/>
              </a:ext>
            </a:extLst>
          </p:cNvPr>
          <p:cNvSpPr/>
          <p:nvPr/>
        </p:nvSpPr>
        <p:spPr>
          <a:xfrm>
            <a:off x="5396230" y="5080635"/>
            <a:ext cx="571500" cy="256404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FCA13E2-03EC-F6CD-C7AA-FEE6842D7F6D}"/>
              </a:ext>
            </a:extLst>
          </p:cNvPr>
          <p:cNvSpPr/>
          <p:nvPr/>
        </p:nvSpPr>
        <p:spPr>
          <a:xfrm>
            <a:off x="6131560" y="5080635"/>
            <a:ext cx="571500" cy="256404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71565F34-2676-E04A-A650-2AFF6883B8FC}"/>
              </a:ext>
            </a:extLst>
          </p:cNvPr>
          <p:cNvSpPr/>
          <p:nvPr/>
        </p:nvSpPr>
        <p:spPr>
          <a:xfrm>
            <a:off x="7587615" y="5080635"/>
            <a:ext cx="571500" cy="256404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A6C1A1B3-94D1-E85F-A16E-C4B6275C577E}"/>
              </a:ext>
            </a:extLst>
          </p:cNvPr>
          <p:cNvSpPr/>
          <p:nvPr/>
        </p:nvSpPr>
        <p:spPr>
          <a:xfrm>
            <a:off x="6852285" y="5080635"/>
            <a:ext cx="571500" cy="256404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400C7C1-CB0F-8C2C-4556-CE1F8EF7C709}"/>
              </a:ext>
            </a:extLst>
          </p:cNvPr>
          <p:cNvSpPr/>
          <p:nvPr/>
        </p:nvSpPr>
        <p:spPr>
          <a:xfrm>
            <a:off x="8310245" y="5080635"/>
            <a:ext cx="571500" cy="256404"/>
          </a:xfrm>
          <a:prstGeom prst="roundRect">
            <a:avLst/>
          </a:prstGeom>
          <a:noFill/>
          <a:ln w="28575"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7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626</Words>
  <Application>Microsoft Office PowerPoint</Application>
  <PresentationFormat>Widescreen</PresentationFormat>
  <Paragraphs>74</Paragraphs>
  <Slides>25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Presentazione standard di PowerPoint</vt:lpstr>
      <vt:lpstr>PATOLOGIE MITOCONDRIALI</vt:lpstr>
      <vt:lpstr>COQ7</vt:lpstr>
      <vt:lpstr>COQ7 e il coenzima Q</vt:lpstr>
      <vt:lpstr>SCOPO 1:</vt:lpstr>
      <vt:lpstr>COQ7 e CAT5</vt:lpstr>
      <vt:lpstr>COSTRUZIONE DEI CEPPI</vt:lpstr>
      <vt:lpstr>SPOT ASSAY</vt:lpstr>
      <vt:lpstr>ATTIVITÀ RESPIRATORIA</vt:lpstr>
      <vt:lpstr>WESTERN BLOT</vt:lpstr>
      <vt:lpstr>CONCLUSIONI</vt:lpstr>
      <vt:lpstr>SCOPO 2:</vt:lpstr>
      <vt:lpstr>SPOT ASSAY</vt:lpstr>
      <vt:lpstr>ATTIVITÀ RESPIRATORIA</vt:lpstr>
      <vt:lpstr>ANALISI DELLE SUBUNITÀ DEI COMPLESSI RESPIRATORI</vt:lpstr>
      <vt:lpstr>WESTERN BLOT delle subunità dei complessi respiratori</vt:lpstr>
      <vt:lpstr>POTENZIALI APPROCCI TERAPEUTICI</vt:lpstr>
      <vt:lpstr>GRAZIE PER L’ATTENZIONE!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 PETTENUZZO</dc:creator>
  <cp:lastModifiedBy>Debora PETTENUZZO</cp:lastModifiedBy>
  <cp:revision>4</cp:revision>
  <dcterms:created xsi:type="dcterms:W3CDTF">2023-04-18T13:44:41Z</dcterms:created>
  <dcterms:modified xsi:type="dcterms:W3CDTF">2023-04-27T07:08:38Z</dcterms:modified>
</cp:coreProperties>
</file>