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5_15834F0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7_2DD1DB8B.xml" ContentType="application/vnd.ms-powerpoint.comments+xml"/>
  <Override PartName="/ppt/comments/modernComment_118_1A711502.xml" ContentType="application/vnd.ms-powerpoint.comments+xml"/>
  <Override PartName="/ppt/notesSlides/notesSlide6.xml" ContentType="application/vnd.openxmlformats-officedocument.presentationml.notesSlide+xml"/>
  <Override PartName="/ppt/comments/modernComment_119_1B6C106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0_94AE7A4.xml" ContentType="application/vnd.ms-powerpoint.comments+xml"/>
  <Override PartName="/ppt/notesSlides/notesSlide9.xml" ContentType="application/vnd.openxmlformats-officedocument.presentationml.notesSlide+xml"/>
  <Override PartName="/ppt/comments/modernComment_11A_90670B4.xml" ContentType="application/vnd.ms-powerpoint.comments+xml"/>
  <Override PartName="/ppt/comments/modernComment_11B_25591A3A.xml" ContentType="application/vnd.ms-powerpoint.comments+xml"/>
  <Override PartName="/ppt/comments/modernComment_11F_72E15F6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58" r:id="rId3"/>
    <p:sldId id="268" r:id="rId4"/>
    <p:sldId id="269" r:id="rId5"/>
    <p:sldId id="270" r:id="rId6"/>
    <p:sldId id="277" r:id="rId7"/>
    <p:sldId id="278" r:id="rId8"/>
    <p:sldId id="299" r:id="rId9"/>
    <p:sldId id="297" r:id="rId10"/>
    <p:sldId id="279" r:id="rId11"/>
    <p:sldId id="280" r:id="rId12"/>
    <p:sldId id="281" r:id="rId13"/>
    <p:sldId id="298" r:id="rId14"/>
    <p:sldId id="288" r:id="rId15"/>
    <p:sldId id="282" r:id="rId16"/>
    <p:sldId id="283" r:id="rId17"/>
    <p:sldId id="286" r:id="rId18"/>
    <p:sldId id="287" r:id="rId19"/>
    <p:sldId id="294" r:id="rId20"/>
    <p:sldId id="293" r:id="rId21"/>
    <p:sldId id="295" r:id="rId22"/>
    <p:sldId id="284" r:id="rId23"/>
    <p:sldId id="285" r:id="rId24"/>
    <p:sldId id="289" r:id="rId25"/>
    <p:sldId id="290" r:id="rId26"/>
    <p:sldId id="291" r:id="rId27"/>
    <p:sldId id="292" r:id="rId28"/>
    <p:sldId id="300" r:id="rId29"/>
    <p:sldId id="30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1BAD3E-F22F-BA02-3F0D-D2849312836A}" name="Marco Morselli" initials="MM" userId="S::mmorselli@PersonalMicrosoftSoftware.ucla.edu::4ef1f5c8-52f7-405b-9bc7-04dbf6a9fce4" providerId="AD"/>
  <p188:author id="{DDD1898C-2402-4349-A79C-2CB367F5A266}" name="Marco MORSELLI" initials="MM" userId="S::marco.morselli@unipr.it::147cb4e3-b72b-4241-a88e-5ef252c88822" providerId="AD"/>
  <p188:author id="{23B3EFF9-47EB-7501-DB71-CFAF5FD8DD73}" name="Valeria Destro" initials="VD" userId="61718765fc3a36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43E"/>
    <a:srgbClr val="6FAD47"/>
    <a:srgbClr val="82BA4A"/>
    <a:srgbClr val="01868A"/>
    <a:srgbClr val="B452CE"/>
    <a:srgbClr val="0F530D"/>
    <a:srgbClr val="129D13"/>
    <a:srgbClr val="0B2FA6"/>
    <a:srgbClr val="C81514"/>
    <a:srgbClr val="E9E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p:restoredTop sz="87161"/>
  </p:normalViewPr>
  <p:slideViewPr>
    <p:cSldViewPr snapToGrid="0">
      <p:cViewPr varScale="1">
        <p:scale>
          <a:sx n="72" d="100"/>
          <a:sy n="72" d="100"/>
        </p:scale>
        <p:origin x="9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15_15834F06.xml><?xml version="1.0" encoding="utf-8"?>
<p188:cmLst xmlns:a="http://schemas.openxmlformats.org/drawingml/2006/main" xmlns:r="http://schemas.openxmlformats.org/officeDocument/2006/relationships" xmlns:p188="http://schemas.microsoft.com/office/powerpoint/2018/8/main">
  <p188:cm id="{C7784579-343B-AA43-981C-3CD8E669322A}" authorId="{E91BAD3E-F22F-BA02-3F0D-D2849312836A}" created="2023-04-15T15:10:59.081">
    <ac:deMkLst xmlns:ac="http://schemas.microsoft.com/office/drawing/2013/main/command">
      <pc:docMk xmlns:pc="http://schemas.microsoft.com/office/powerpoint/2013/main/command"/>
      <pc:sldMk xmlns:pc="http://schemas.microsoft.com/office/powerpoint/2013/main/command" cId="360926982" sldId="277"/>
      <ac:spMk id="7" creationId="{9ACEA35F-51FB-7248-0214-E0442A3733ED}"/>
    </ac:deMkLst>
    <p188:txBody>
      <a:bodyPr/>
      <a:lstStyle/>
      <a:p>
        <a:r>
          <a:rPr lang="en-US"/>
          <a:t>QUESTA SLIDE LA POSSIAMO FARE UN PO’ PIU DETTAGLIATA</a:t>
        </a:r>
      </a:p>
    </p188:txBody>
  </p188:cm>
</p188:cmLst>
</file>

<file path=ppt/comments/modernComment_117_2DD1DB8B.xml><?xml version="1.0" encoding="utf-8"?>
<p188:cmLst xmlns:a="http://schemas.openxmlformats.org/drawingml/2006/main" xmlns:r="http://schemas.openxmlformats.org/officeDocument/2006/relationships" xmlns:p188="http://schemas.microsoft.com/office/powerpoint/2018/8/main">
  <p188:cm id="{AE2D67A5-0FC8-0947-B592-7CAB7C0B0A96}" authorId="{E91BAD3E-F22F-BA02-3F0D-D2849312836A}" created="2023-04-15T15:10:33.584">
    <ac:txMkLst xmlns:ac="http://schemas.microsoft.com/office/drawing/2013/main/command">
      <pc:docMk xmlns:pc="http://schemas.microsoft.com/office/powerpoint/2013/main/command"/>
      <pc:sldMk xmlns:pc="http://schemas.microsoft.com/office/powerpoint/2013/main/command" cId="768727947" sldId="279"/>
      <ac:graphicFrameMk id="25" creationId="{E158D180-9370-0FDE-2751-79B64A41B31B}"/>
      <ac:tblMk/>
      <ac:tcMk rowId="33772326" colId="605347891"/>
      <ac:txMk cp="0" len="19">
        <ac:context len="20" hash="2993342608"/>
      </ac:txMk>
    </ac:txMkLst>
    <p188:pos x="4934045" y="863800"/>
    <p188:txBody>
      <a:bodyPr/>
      <a:lstStyle/>
      <a:p>
        <a:r>
          <a:rPr lang="en-US"/>
          <a:t>Io qui metterei la copertura media delle CpG, mi sembra strano venga cosi elevata….</a:t>
        </a:r>
      </a:p>
    </p188:txBody>
  </p188:cm>
</p188:cmLst>
</file>

<file path=ppt/comments/modernComment_118_1A711502.xml><?xml version="1.0" encoding="utf-8"?>
<p188:cmLst xmlns:a="http://schemas.openxmlformats.org/drawingml/2006/main" xmlns:r="http://schemas.openxmlformats.org/officeDocument/2006/relationships" xmlns:p188="http://schemas.microsoft.com/office/powerpoint/2018/8/main">
  <p188:cm id="{2437C0C4-01C2-47D6-8475-739FBAFFACF7}" authorId="{DDD1898C-2402-4349-A79C-2CB367F5A266}" created="2023-04-15T17:35:33.688">
    <ac:txMkLst xmlns:ac="http://schemas.microsoft.com/office/drawing/2013/main/command">
      <pc:docMk xmlns:pc="http://schemas.microsoft.com/office/powerpoint/2013/main/command"/>
      <pc:sldMk xmlns:pc="http://schemas.microsoft.com/office/powerpoint/2013/main/command" cId="443618562" sldId="280"/>
      <ac:spMk id="5" creationId="{0E576833-B242-64B7-42B7-0786E936514F}"/>
      <ac:txMk cp="0">
        <ac:context len="80" hash="2964122579"/>
      </ac:txMk>
    </ac:txMkLst>
    <p188:pos x="1657786" y="1209893"/>
    <p188:txBody>
      <a:bodyPr/>
      <a:lstStyle/>
      <a:p>
        <a:r>
          <a:rPr lang="it-IT"/>
          <a:t>questo corrisponde a circa lo 0.5 % di tutte le CpG nel genoma umano: "The 28 million CpG sites in the human genome are predominantly methylated and occur at low frequencies (on average 1/100 bp) across the genome"</a:t>
        </a:r>
      </a:p>
    </p188:txBody>
  </p188:cm>
</p188:cmLst>
</file>

<file path=ppt/comments/modernComment_119_1B6C1068.xml><?xml version="1.0" encoding="utf-8"?>
<p188:cmLst xmlns:a="http://schemas.openxmlformats.org/drawingml/2006/main" xmlns:r="http://schemas.openxmlformats.org/officeDocument/2006/relationships" xmlns:p188="http://schemas.microsoft.com/office/powerpoint/2018/8/main">
  <p188:cm id="{1391D966-AD9D-F84A-8E72-F816B5FD50A1}" authorId="{E91BAD3E-F22F-BA02-3F0D-D2849312836A}" created="2023-04-26T11:11:23.083">
    <pc:sldMkLst xmlns:pc="http://schemas.microsoft.com/office/powerpoint/2013/main/command">
      <pc:docMk/>
      <pc:sldMk cId="460066920" sldId="281"/>
    </pc:sldMkLst>
    <p188:replyLst>
      <p188:reply id="{335CEAC7-BE81-B340-9591-C17BC3B39BE2}" authorId="{E91BAD3E-F22F-BA02-3F0D-D2849312836A}" created="2023-04-26T11:12:12.202">
        <p188:txBody>
          <a:bodyPr/>
          <a:lstStyle/>
          <a:p>
            <a:r>
              <a:rPr lang="en-US"/>
              <a:t>Come vedere? CGmap oppure Genome browser. Come li hai visualizzati? Bigwig
</a:t>
            </a:r>
          </a:p>
        </p188:txBody>
      </p188:reply>
    </p188:replyLst>
    <p188:txBody>
      <a:bodyPr/>
      <a:lstStyle/>
      <a:p>
        <a:r>
          <a:rPr lang="en-US"/>
          <a:t>Perche solo 77 regioni e non abbassare i filtri?
Abbiamo provato diversi filtri, ma ci siamo accorti di falsi positivi…
Ma come fai ad identificare un falso positivo?
Cambiavano i livelli di solo una delle citosine nella regione, mentre noi prediligiamo cambi di tutte le citosine</a:t>
        </a:r>
      </a:p>
    </p188:txBody>
  </p188:cm>
</p188:cmLst>
</file>

<file path=ppt/comments/modernComment_11A_90670B4.xml><?xml version="1.0" encoding="utf-8"?>
<p188:cmLst xmlns:a="http://schemas.openxmlformats.org/drawingml/2006/main" xmlns:r="http://schemas.openxmlformats.org/officeDocument/2006/relationships" xmlns:p188="http://schemas.microsoft.com/office/powerpoint/2018/8/main">
  <p188:cm id="{C725623F-A6D3-4BBF-AC95-50D8594CF0D3}" authorId="{23B3EFF9-47EB-7501-DB71-CFAF5FD8DD73}" created="2023-04-13T09:14:27.334">
    <pc:sldMkLst xmlns:pc="http://schemas.microsoft.com/office/powerpoint/2013/main/command">
      <pc:docMk/>
      <pc:sldMk cId="151417012" sldId="282"/>
    </pc:sldMkLst>
    <p188:replyLst>
      <p188:reply id="{57A766FE-8941-40E8-A83A-CC1C4767FA84}" authorId="{DDD1898C-2402-4349-A79C-2CB367F5A266}" created="2023-04-17T15:43:16.880">
        <p188:txBody>
          <a:bodyPr/>
          <a:lstStyle/>
          <a:p>
            <a:r>
              <a:rPr lang="it-IT"/>
              <a:t>Ricordati di dire che abbiamo un numero moooolto basso di campioni e questi modelli predittivi sono solo preliminari</a:t>
            </a:r>
          </a:p>
        </p188:txBody>
      </p188:reply>
    </p188:replyLst>
    <p188:txBody>
      <a:bodyPr/>
      <a:lstStyle/>
      <a:p>
        <a:r>
          <a:rPr lang="it-IT"/>
          <a:t>Trainng seve per cosrtuire il modeelo il validation per ottimizzare i parametri del modello e il test per valuare la bontà del modello 
Il test set è composto da campioni che non sono stati mai utilizzati nella costruzione del modello e il validation set non è uno solo ma tutti i campioni a turno faranno farte del valiattion, noi abbiamo utilizzato la loocv</a:t>
        </a:r>
      </a:p>
    </p188:txBody>
  </p188:cm>
</p188:cmLst>
</file>

<file path=ppt/comments/modernComment_11B_25591A3A.xml><?xml version="1.0" encoding="utf-8"?>
<p188:cmLst xmlns:a="http://schemas.openxmlformats.org/drawingml/2006/main" xmlns:r="http://schemas.openxmlformats.org/officeDocument/2006/relationships" xmlns:p188="http://schemas.microsoft.com/office/powerpoint/2018/8/main">
  <p188:cm id="{0C5C74C6-4A8B-4B49-B2DC-F21E1C2AEE74}" authorId="{E91BAD3E-F22F-BA02-3F0D-D2849312836A}" created="2023-04-15T15:36:38.970">
    <pc:sldMkLst xmlns:pc="http://schemas.microsoft.com/office/powerpoint/2013/main/command">
      <pc:docMk/>
      <pc:sldMk cId="626596410" sldId="283"/>
    </pc:sldMkLst>
    <p188:replyLst>
      <p188:reply id="{B0885EAC-DC89-3B49-99D2-B6B255CE34B4}" authorId="{E91BAD3E-F22F-BA02-3F0D-D2849312836A}" created="2023-04-15T15:39:21.729">
        <p188:txBody>
          <a:bodyPr/>
          <a:lstStyle/>
          <a:p>
            <a:r>
              <a:rPr lang="en-US"/>
              <a:t>Colorerei ogni quadrante con un colore diverso e metterei le formule con i colori</a:t>
            </a:r>
          </a:p>
        </p188:txBody>
      </p188:reply>
    </p188:replyLst>
    <p188:txBody>
      <a:bodyPr/>
      <a:lstStyle/>
      <a:p>
        <a:r>
          <a:rPr lang="en-US"/>
          <a:t>Io qui metterei uno schema della confusione Matrix per spiegare come si calcolano l’accuratezza, precisione, sensibilità e specificità</a:t>
        </a:r>
      </a:p>
    </p188:txBody>
  </p188:cm>
</p188:cmLst>
</file>

<file path=ppt/comments/modernComment_11F_72E15F64.xml><?xml version="1.0" encoding="utf-8"?>
<p188:cmLst xmlns:a="http://schemas.openxmlformats.org/drawingml/2006/main" xmlns:r="http://schemas.openxmlformats.org/officeDocument/2006/relationships" xmlns:p188="http://schemas.microsoft.com/office/powerpoint/2018/8/main">
  <p188:cm id="{AE6162D2-3C7D-4F91-93B9-28A8BB4BC5B6}" authorId="{23B3EFF9-47EB-7501-DB71-CFAF5FD8DD73}" created="2023-04-13T09:21:21.359">
    <pc:sldMkLst xmlns:pc="http://schemas.microsoft.com/office/powerpoint/2013/main/command">
      <pc:docMk/>
      <pc:sldMk cId="1927372644" sldId="287"/>
    </pc:sldMkLst>
    <p188:replyLst>
      <p188:reply id="{0836EB02-BF7D-4F1E-AEDE-5F35FE67417C}" authorId="{23B3EFF9-47EB-7501-DB71-CFAF5FD8DD73}" created="2023-04-13T09:24:19.767">
        <p188:txBody>
          <a:bodyPr/>
          <a:lstStyle/>
          <a:p>
            <a:r>
              <a:rPr lang="it-IT"/>
              <a:t>Queste regioni se pur poche sono associti a geni legati al diabete 
Si puo stendere questo approccio tbs a più campioni, la aprte limitante sarà il reclutamento dei pazienti o addirittura restringere ancora di più il pannello a poche regioni, le 77 evidenziate o le cito usate nei modelli, o addirittura le 6 regioni comuni attutte le analisi effettuate che possono essere ancora più facilmente trasferibili alla fase clinica </a:t>
            </a:r>
          </a:p>
        </p188:txBody>
      </p188:reply>
      <p188:reply id="{3498DA21-3E8E-4EBE-920B-8704183408EB}" authorId="{DDD1898C-2402-4349-A79C-2CB367F5A266}" created="2023-04-17T15:57:05.921">
        <p188:txBody>
          <a:bodyPr/>
          <a:lstStyle/>
          <a:p>
            <a:r>
              <a:rPr lang="it-IT"/>
              <a:t>L'approccio utilizzato ha dato risultati positivi nella Fase II (pilota)</a:t>
            </a:r>
          </a:p>
        </p188:txBody>
      </p188:reply>
    </p188:replyLst>
    <p188:txBody>
      <a:bodyPr/>
      <a:lstStyle/>
      <a:p>
        <a:r>
          <a:rPr lang="it-IT"/>
          <a:t>Riscontata dia con analisi dmr che tamite cosrtuxione di modelli predittivi </a:t>
        </a:r>
      </a:p>
    </p188:txBody>
  </p188:cm>
</p188:cmLst>
</file>

<file path=ppt/comments/modernComment_120_94AE7A4.xml><?xml version="1.0" encoding="utf-8"?>
<p188:cmLst xmlns:a="http://schemas.openxmlformats.org/drawingml/2006/main" xmlns:r="http://schemas.openxmlformats.org/officeDocument/2006/relationships" xmlns:p188="http://schemas.microsoft.com/office/powerpoint/2018/8/main">
  <p188:cm id="{707FB790-E80C-4E08-93CD-D43338D1F281}" authorId="{23B3EFF9-47EB-7501-DB71-CFAF5FD8DD73}" created="2023-04-13T08:43:08.753">
    <pc:sldMkLst xmlns:pc="http://schemas.microsoft.com/office/powerpoint/2013/main/command">
      <pc:docMk/>
      <pc:sldMk cId="155903908" sldId="288"/>
    </pc:sldMkLst>
    <p188:replyLst>
      <p188:reply id="{48EB66A1-6B02-4D19-998E-C132B28A11F3}" authorId="{23B3EFF9-47EB-7501-DB71-CFAF5FD8DD73}" created="2023-04-13T08:45:02.227">
        <p188:txBody>
          <a:bodyPr/>
          <a:lstStyle/>
          <a:p>
            <a:r>
              <a:rPr lang="it-IT"/>
              <a:t>Analisi di overlap con fattori epigenetici / fattori di trascrizione </a:t>
            </a:r>
          </a:p>
        </p188:txBody>
      </p188:reply>
      <p188:reply id="{5CA9DF36-0D56-4C24-9E62-790A2F89FBEF}" authorId="{23B3EFF9-47EB-7501-DB71-CFAF5FD8DD73}" created="2023-04-13T08:48:04.604">
        <p188:txBody>
          <a:bodyPr/>
          <a:lstStyle/>
          <a:p>
            <a:r>
              <a:rPr lang="it-IT"/>
              <a:t>Utilizzando il citrmom di betoolkit eè stto ftto lo'overlap …. E quelli maggiormete comuni sono questi rapprsenttoi in tabella fra cui mbd che ce lo aspettavamo. E ci ha colpito la presenza di mic e max cheformano un fattore di trascrizione etrodimenrico che controlla molti geni coinvolti nel metabolismo del glucosio e nel diabete come txinp che hocitato nella slide precedente </a:t>
            </a:r>
          </a:p>
        </p188:txBody>
      </p188:reply>
      <p188:reply id="{FB233889-1E2F-46E7-8C00-978968F6947B}" authorId="{23B3EFF9-47EB-7501-DB71-CFAF5FD8DD73}" created="2023-04-13T09:08:10.253">
        <p188:txBody>
          <a:bodyPr/>
          <a:lstStyle/>
          <a:p>
            <a:r>
              <a:rPr lang="it-IT"/>
              <a:t>Abbiamo poi guardato quali erno i potenziali regolatori che si legano alle a quete regioni metilate </a:t>
            </a:r>
          </a:p>
        </p188:txBody>
      </p188:reply>
      <p188:reply id="{C2481F86-D6A1-B04D-89C7-38ECFB9C94BA}" authorId="{E91BAD3E-F22F-BA02-3F0D-D2849312836A}" created="2023-04-15T14:35:15.019">
        <p188:txBody>
          <a:bodyPr/>
          <a:lstStyle/>
          <a:p>
            <a:r>
              <a:rPr lang="en-US"/>
              <a:t>Se non sbaglio alcuni risultati erano proprio in cellule epiteliali, magari lo possiamo evidenziare, dato che una buona fetta delle cellule di sfaldamento catturate con lo swap boccale si pensa essere epiteliali</a:t>
            </a:r>
          </a:p>
        </p188:txBody>
      </p188:reply>
      <p188:reply id="{2B8C863F-E8FB-F842-8265-65D4B9B04BD2}" authorId="{E91BAD3E-F22F-BA02-3F0D-D2849312836A}" created="2023-04-26T11:08:21.672">
        <p188:txBody>
          <a:bodyPr/>
          <a:lstStyle/>
          <a:p>
            <a:r>
              <a:rPr lang="en-US"/>
              <a:t>GIGGLE SCORE: somiglianza di sovrapposizione fra regioni di interesse e regioni identificate essere legata da regolatori deviate da esperimenti di immunoprecipitazione cromatinica..
Che opzione avevamo usato? Top10K peaks</a:t>
            </a:r>
          </a:p>
        </p188:txBody>
      </p188:reply>
    </p188:replyLst>
    <p188:txBody>
      <a:bodyPr/>
      <a:lstStyle/>
      <a:p>
        <a:r>
          <a:rPr lang="it-IT"/>
          <a:t>Vediamo la proteina mbd2 che è una una proteina che lega il dna metilato. 
Da notare anche myc max  che sono dei fattori tarscrizionali che regola geni coinvolti nel metabolismo del glucosio e sviluppodel diabete come  txinp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AE9A5-21F8-405F-94F4-57CF8884A29B}" type="datetimeFigureOut">
              <a:t>27/04/2023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706BB-B760-4783-980E-72324612081C}" type="slidenum">
              <a:t>‹N›</a:t>
            </a:fld>
            <a:endParaRPr lang="it-IT"/>
          </a:p>
        </p:txBody>
      </p:sp>
    </p:spTree>
    <p:extLst>
      <p:ext uri="{BB962C8B-B14F-4D97-AF65-F5344CB8AC3E}">
        <p14:creationId xmlns:p14="http://schemas.microsoft.com/office/powerpoint/2010/main" val="380459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https://www.sciencedirect.com/science/article/pii/S0753332221009677</a:t>
            </a:r>
            <a:endParaRPr lang="it-IT" dirty="0"/>
          </a:p>
        </p:txBody>
      </p:sp>
      <p:sp>
        <p:nvSpPr>
          <p:cNvPr id="4" name="Segnaposto numero diapositiva 3"/>
          <p:cNvSpPr>
            <a:spLocks noGrp="1"/>
          </p:cNvSpPr>
          <p:nvPr>
            <p:ph type="sldNum" sz="quarter" idx="5"/>
          </p:nvPr>
        </p:nvSpPr>
        <p:spPr/>
        <p:txBody>
          <a:bodyPr/>
          <a:lstStyle/>
          <a:p>
            <a:fld id="{35A706BB-B760-4783-980E-72324612081C}" type="slidenum">
              <a:rPr lang="it-IT"/>
              <a:t>2</a:t>
            </a:fld>
            <a:endParaRPr lang="it-IT"/>
          </a:p>
        </p:txBody>
      </p:sp>
    </p:spTree>
    <p:extLst>
      <p:ext uri="{BB962C8B-B14F-4D97-AF65-F5344CB8AC3E}">
        <p14:creationId xmlns:p14="http://schemas.microsoft.com/office/powerpoint/2010/main" val="109291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cs typeface="Calibri"/>
              </a:rPr>
              <a:t>Sulle</a:t>
            </a:r>
            <a:r>
              <a:rPr lang="en-US" dirty="0">
                <a:cs typeface="Calibri"/>
              </a:rPr>
              <a:t> </a:t>
            </a:r>
            <a:r>
              <a:rPr lang="en-US" dirty="0" err="1">
                <a:cs typeface="Calibri"/>
              </a:rPr>
              <a:t>predizioni</a:t>
            </a:r>
            <a:r>
              <a:rPr lang="en-US" dirty="0">
                <a:cs typeface="Calibri"/>
              </a:rPr>
              <a:t> del training set</a:t>
            </a:r>
          </a:p>
        </p:txBody>
      </p:sp>
      <p:sp>
        <p:nvSpPr>
          <p:cNvPr id="4" name="Segnaposto numero diapositiva 3"/>
          <p:cNvSpPr>
            <a:spLocks noGrp="1"/>
          </p:cNvSpPr>
          <p:nvPr>
            <p:ph type="sldNum" sz="quarter" idx="5"/>
          </p:nvPr>
        </p:nvSpPr>
        <p:spPr/>
        <p:txBody>
          <a:bodyPr/>
          <a:lstStyle/>
          <a:p>
            <a:fld id="{35A706BB-B760-4783-980E-72324612081C}" type="slidenum">
              <a:t>21</a:t>
            </a:fld>
            <a:endParaRPr lang="it-IT"/>
          </a:p>
        </p:txBody>
      </p:sp>
    </p:spTree>
    <p:extLst>
      <p:ext uri="{BB962C8B-B14F-4D97-AF65-F5344CB8AC3E}">
        <p14:creationId xmlns:p14="http://schemas.microsoft.com/office/powerpoint/2010/main" val="94655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Top 100 </a:t>
            </a:r>
            <a:r>
              <a:rPr lang="en-US" dirty="0" err="1">
                <a:cs typeface="Calibri"/>
              </a:rPr>
              <a:t>citosine</a:t>
            </a:r>
            <a:r>
              <a:rPr lang="en-US" dirty="0">
                <a:cs typeface="Calibri"/>
              </a:rPr>
              <a:t> in termini di </a:t>
            </a:r>
            <a:r>
              <a:rPr lang="en-US" dirty="0" err="1">
                <a:cs typeface="Calibri"/>
              </a:rPr>
              <a:t>importanza</a:t>
            </a:r>
            <a:r>
              <a:rPr lang="en-US" dirty="0">
                <a:cs typeface="Calibri"/>
              </a:rPr>
              <a:t> per la </a:t>
            </a:r>
            <a:r>
              <a:rPr lang="en-US" dirty="0" err="1">
                <a:cs typeface="Calibri"/>
              </a:rPr>
              <a:t>costruzione</a:t>
            </a:r>
            <a:r>
              <a:rPr lang="en-US" dirty="0">
                <a:cs typeface="Calibri"/>
              </a:rPr>
              <a:t> del </a:t>
            </a:r>
            <a:r>
              <a:rPr lang="en-US" dirty="0" err="1">
                <a:cs typeface="Calibri"/>
              </a:rPr>
              <a:t>modello</a:t>
            </a:r>
          </a:p>
        </p:txBody>
      </p:sp>
      <p:sp>
        <p:nvSpPr>
          <p:cNvPr id="4" name="Segnaposto numero diapositiva 3"/>
          <p:cNvSpPr>
            <a:spLocks noGrp="1"/>
          </p:cNvSpPr>
          <p:nvPr>
            <p:ph type="sldNum" sz="quarter" idx="5"/>
          </p:nvPr>
        </p:nvSpPr>
        <p:spPr/>
        <p:txBody>
          <a:bodyPr/>
          <a:lstStyle/>
          <a:p>
            <a:fld id="{35A706BB-B760-4783-980E-72324612081C}" type="slidenum">
              <a:t>22</a:t>
            </a:fld>
            <a:endParaRPr lang="it-IT"/>
          </a:p>
        </p:txBody>
      </p:sp>
    </p:spTree>
    <p:extLst>
      <p:ext uri="{BB962C8B-B14F-4D97-AF65-F5344CB8AC3E}">
        <p14:creationId xmlns:p14="http://schemas.microsoft.com/office/powerpoint/2010/main" val="239854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Perchè</a:t>
            </a:r>
            <a:r>
              <a:rPr lang="en-US" dirty="0"/>
              <a:t> </a:t>
            </a:r>
            <a:r>
              <a:rPr lang="en-US" dirty="0" err="1"/>
              <a:t>vogliamo</a:t>
            </a:r>
            <a:r>
              <a:rPr lang="en-US" dirty="0"/>
              <a:t> </a:t>
            </a:r>
            <a:r>
              <a:rPr lang="en-US" dirty="0" err="1"/>
              <a:t>avere</a:t>
            </a:r>
            <a:r>
              <a:rPr lang="en-US" dirty="0"/>
              <a:t> </a:t>
            </a:r>
            <a:r>
              <a:rPr lang="en-US" dirty="0" err="1"/>
              <a:t>una</a:t>
            </a:r>
            <a:r>
              <a:rPr lang="en-US" dirty="0"/>
              <a:t> </a:t>
            </a:r>
            <a:r>
              <a:rPr lang="en-US" dirty="0" err="1"/>
              <a:t>variazione</a:t>
            </a:r>
            <a:r>
              <a:rPr lang="en-US" dirty="0"/>
              <a:t> coordinate di </a:t>
            </a:r>
            <a:r>
              <a:rPr lang="en-US" dirty="0" err="1"/>
              <a:t>tutte</a:t>
            </a:r>
            <a:r>
              <a:rPr lang="en-US" dirty="0"/>
              <a:t> le cytosine </a:t>
            </a:r>
            <a:r>
              <a:rPr lang="en-US" dirty="0" err="1"/>
              <a:t>della</a:t>
            </a:r>
            <a:r>
              <a:rPr lang="en-US" dirty="0"/>
              <a:t> </a:t>
            </a:r>
            <a:r>
              <a:rPr lang="en-US" dirty="0" err="1"/>
              <a:t>regione</a:t>
            </a:r>
            <a:r>
              <a:rPr lang="en-US" dirty="0"/>
              <a:t>, </a:t>
            </a:r>
            <a:r>
              <a:rPr lang="en-US" dirty="0" err="1"/>
              <a:t>altrimenti</a:t>
            </a:r>
            <a:r>
              <a:rPr lang="en-US" dirty="0"/>
              <a:t> </a:t>
            </a:r>
            <a:r>
              <a:rPr lang="en-US" dirty="0" err="1"/>
              <a:t>avremmo</a:t>
            </a:r>
            <a:r>
              <a:rPr lang="en-US" dirty="0"/>
              <a:t> </a:t>
            </a:r>
            <a:r>
              <a:rPr lang="en-US" dirty="0" err="1"/>
              <a:t>fatto</a:t>
            </a:r>
            <a:r>
              <a:rPr lang="en-US" dirty="0"/>
              <a:t> </a:t>
            </a:r>
            <a:r>
              <a:rPr lang="en-US" dirty="0" err="1"/>
              <a:t>un’analisi</a:t>
            </a:r>
            <a:r>
              <a:rPr lang="en-US" dirty="0"/>
              <a:t> </a:t>
            </a:r>
            <a:r>
              <a:rPr lang="en-US" dirty="0" err="1"/>
              <a:t>delle</a:t>
            </a:r>
            <a:r>
              <a:rPr lang="en-US" dirty="0"/>
              <a:t> cytosine </a:t>
            </a:r>
            <a:r>
              <a:rPr lang="en-US" dirty="0" err="1"/>
              <a:t>differenzialmente</a:t>
            </a:r>
            <a:r>
              <a:rPr lang="en-US" dirty="0"/>
              <a:t> </a:t>
            </a:r>
            <a:r>
              <a:rPr lang="en-US" dirty="0" err="1"/>
              <a:t>metilate</a:t>
            </a:r>
            <a:r>
              <a:rPr lang="en-US" dirty="0"/>
              <a:t>. Una </a:t>
            </a:r>
            <a:r>
              <a:rPr lang="en-US" dirty="0" err="1"/>
              <a:t>variazione</a:t>
            </a:r>
            <a:r>
              <a:rPr lang="en-US" dirty="0"/>
              <a:t> </a:t>
            </a:r>
            <a:r>
              <a:rPr lang="en-US" dirty="0" err="1"/>
              <a:t>importante</a:t>
            </a:r>
            <a:r>
              <a:rPr lang="en-US" dirty="0"/>
              <a:t> di solo </a:t>
            </a:r>
            <a:r>
              <a:rPr lang="en-US" dirty="0" err="1"/>
              <a:t>una</a:t>
            </a:r>
            <a:r>
              <a:rPr lang="en-US" dirty="0"/>
              <a:t> </a:t>
            </a:r>
            <a:r>
              <a:rPr lang="en-US" dirty="0" err="1"/>
              <a:t>citosina</a:t>
            </a:r>
            <a:r>
              <a:rPr lang="en-US" dirty="0"/>
              <a:t> </a:t>
            </a:r>
            <a:r>
              <a:rPr lang="en-US" dirty="0" err="1"/>
              <a:t>piuttosto</a:t>
            </a:r>
            <a:r>
              <a:rPr lang="en-US" dirty="0"/>
              <a:t> </a:t>
            </a:r>
            <a:r>
              <a:rPr lang="en-US" dirty="0" err="1"/>
              <a:t>che</a:t>
            </a:r>
            <a:r>
              <a:rPr lang="en-US" dirty="0"/>
              <a:t> di </a:t>
            </a:r>
            <a:r>
              <a:rPr lang="en-US" dirty="0" err="1"/>
              <a:t>tutte</a:t>
            </a:r>
            <a:r>
              <a:rPr lang="en-US" dirty="0"/>
              <a:t> le cytosine </a:t>
            </a:r>
            <a:r>
              <a:rPr lang="en-US" dirty="0" err="1"/>
              <a:t>puo</a:t>
            </a:r>
            <a:r>
              <a:rPr lang="en-US" dirty="0"/>
              <a:t> </a:t>
            </a:r>
            <a:r>
              <a:rPr lang="en-US" dirty="0" err="1"/>
              <a:t>anche</a:t>
            </a:r>
            <a:r>
              <a:rPr lang="en-US" dirty="0"/>
              <a:t> </a:t>
            </a:r>
            <a:r>
              <a:rPr lang="en-US" dirty="0" err="1"/>
              <a:t>essre</a:t>
            </a:r>
            <a:r>
              <a:rPr lang="en-US" dirty="0"/>
              <a:t> causata da </a:t>
            </a:r>
            <a:r>
              <a:rPr lang="en-US" dirty="0" err="1"/>
              <a:t>variazioni</a:t>
            </a:r>
            <a:r>
              <a:rPr lang="en-US" dirty="0"/>
              <a:t> di </a:t>
            </a:r>
            <a:r>
              <a:rPr lang="en-US" dirty="0" err="1"/>
              <a:t>singolo</a:t>
            </a:r>
            <a:r>
              <a:rPr lang="en-US" dirty="0"/>
              <a:t> nucleotide.</a:t>
            </a:r>
          </a:p>
          <a:p>
            <a:endParaRPr lang="en-US" dirty="0"/>
          </a:p>
          <a:p>
            <a:r>
              <a:rPr lang="en-US" dirty="0"/>
              <a:t>50 </a:t>
            </a:r>
            <a:r>
              <a:rPr lang="en-US" dirty="0" err="1"/>
              <a:t>regioni</a:t>
            </a:r>
            <a:r>
              <a:rPr lang="en-US" dirty="0"/>
              <a:t> </a:t>
            </a:r>
            <a:r>
              <a:rPr lang="en-US" dirty="0" err="1"/>
              <a:t>visualizzate</a:t>
            </a:r>
            <a:r>
              <a:rPr lang="en-US" dirty="0"/>
              <a:t>, </a:t>
            </a:r>
            <a:r>
              <a:rPr lang="en-US" dirty="0" err="1"/>
              <a:t>diversi</a:t>
            </a:r>
            <a:r>
              <a:rPr lang="en-US" dirty="0"/>
              <a:t> </a:t>
            </a:r>
            <a:r>
              <a:rPr lang="en-US" dirty="0" err="1"/>
              <a:t>falsi</a:t>
            </a:r>
            <a:r>
              <a:rPr lang="en-US" dirty="0"/>
              <a:t> </a:t>
            </a:r>
            <a:r>
              <a:rPr lang="en-US" dirty="0" err="1"/>
              <a:t>positivi</a:t>
            </a:r>
            <a:r>
              <a:rPr lang="en-US" dirty="0"/>
              <a:t> </a:t>
            </a:r>
            <a:r>
              <a:rPr lang="en-US" dirty="0" err="1"/>
              <a:t>nelle</a:t>
            </a:r>
            <a:r>
              <a:rPr lang="en-US" dirty="0"/>
              <a:t> DMR </a:t>
            </a:r>
            <a:r>
              <a:rPr lang="en-US" dirty="0" err="1"/>
              <a:t>meno</a:t>
            </a:r>
            <a:r>
              <a:rPr lang="en-US" dirty="0"/>
              <a:t> </a:t>
            </a:r>
            <a:r>
              <a:rPr lang="en-US" dirty="0" err="1"/>
              <a:t>restrittive</a:t>
            </a:r>
            <a:r>
              <a:rPr lang="en-US" dirty="0"/>
              <a:t> (30%)</a:t>
            </a:r>
          </a:p>
        </p:txBody>
      </p:sp>
      <p:sp>
        <p:nvSpPr>
          <p:cNvPr id="4" name="Slide Number Placeholder 3"/>
          <p:cNvSpPr>
            <a:spLocks noGrp="1"/>
          </p:cNvSpPr>
          <p:nvPr>
            <p:ph type="sldNum" sz="quarter" idx="5"/>
          </p:nvPr>
        </p:nvSpPr>
        <p:spPr/>
        <p:txBody>
          <a:bodyPr/>
          <a:lstStyle/>
          <a:p>
            <a:fld id="{35A706BB-B760-4783-980E-72324612081C}" type="slidenum">
              <a:rPr lang="en-IT" smtClean="0"/>
              <a:t>29</a:t>
            </a:fld>
            <a:endParaRPr lang="en-IT"/>
          </a:p>
        </p:txBody>
      </p:sp>
    </p:spTree>
    <p:extLst>
      <p:ext uri="{BB962C8B-B14F-4D97-AF65-F5344CB8AC3E}">
        <p14:creationId xmlns:p14="http://schemas.microsoft.com/office/powerpoint/2010/main" val="399429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WGBS identificazione citosine metilate in tutto il genoma su 4 campioni con e senza diabete </a:t>
            </a:r>
          </a:p>
          <a:p>
            <a:endParaRPr lang="it-IT" dirty="0"/>
          </a:p>
          <a:p>
            <a:r>
              <a:rPr lang="it-IT"/>
              <a:t>TBS identificazione </a:t>
            </a:r>
            <a:r>
              <a:rPr lang="it-IT" dirty="0"/>
              <a:t>citosine in parti specifiche del genoma </a:t>
            </a:r>
          </a:p>
        </p:txBody>
      </p:sp>
      <p:sp>
        <p:nvSpPr>
          <p:cNvPr id="4" name="Segnaposto numero diapositiva 3"/>
          <p:cNvSpPr>
            <a:spLocks noGrp="1"/>
          </p:cNvSpPr>
          <p:nvPr>
            <p:ph type="sldNum" sz="quarter" idx="5"/>
          </p:nvPr>
        </p:nvSpPr>
        <p:spPr/>
        <p:txBody>
          <a:bodyPr/>
          <a:lstStyle/>
          <a:p>
            <a:fld id="{35A706BB-B760-4783-980E-72324612081C}" type="slidenum">
              <a:rPr lang="it-IT" smtClean="0"/>
              <a:t>6</a:t>
            </a:fld>
            <a:endParaRPr lang="it-IT"/>
          </a:p>
        </p:txBody>
      </p:sp>
    </p:spTree>
    <p:extLst>
      <p:ext uri="{BB962C8B-B14F-4D97-AF65-F5344CB8AC3E}">
        <p14:creationId xmlns:p14="http://schemas.microsoft.com/office/powerpoint/2010/main" val="130374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HPC </a:t>
            </a:r>
            <a:r>
              <a:rPr lang="en-US" dirty="0" err="1">
                <a:cs typeface="Calibri"/>
              </a:rPr>
              <a:t>dell'università</a:t>
            </a:r>
            <a:r>
              <a:rPr lang="en-US" dirty="0">
                <a:cs typeface="Calibri"/>
              </a:rPr>
              <a:t> di </a:t>
            </a:r>
            <a:r>
              <a:rPr lang="en-US" dirty="0" err="1">
                <a:cs typeface="Calibri"/>
              </a:rPr>
              <a:t>parma</a:t>
            </a:r>
          </a:p>
        </p:txBody>
      </p:sp>
      <p:sp>
        <p:nvSpPr>
          <p:cNvPr id="4" name="Segnaposto numero diapositiva 3"/>
          <p:cNvSpPr>
            <a:spLocks noGrp="1"/>
          </p:cNvSpPr>
          <p:nvPr>
            <p:ph type="sldNum" sz="quarter" idx="5"/>
          </p:nvPr>
        </p:nvSpPr>
        <p:spPr/>
        <p:txBody>
          <a:bodyPr/>
          <a:lstStyle/>
          <a:p>
            <a:fld id="{35A706BB-B760-4783-980E-72324612081C}" type="slidenum">
              <a:t>8</a:t>
            </a:fld>
            <a:endParaRPr lang="it-IT"/>
          </a:p>
        </p:txBody>
      </p:sp>
    </p:spTree>
    <p:extLst>
      <p:ext uri="{BB962C8B-B14F-4D97-AF65-F5344CB8AC3E}">
        <p14:creationId xmlns:p14="http://schemas.microsoft.com/office/powerpoint/2010/main" val="76463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metodo</a:t>
            </a:r>
            <a:r>
              <a:rPr lang="en-US" dirty="0"/>
              <a:t> </a:t>
            </a:r>
            <a:r>
              <a:rPr lang="en-US" dirty="0" err="1"/>
              <a:t>attuale</a:t>
            </a:r>
            <a:r>
              <a:rPr lang="en-US" dirty="0"/>
              <a:t> di </a:t>
            </a:r>
            <a:r>
              <a:rPr lang="en-US" dirty="0" err="1"/>
              <a:t>rimozione</a:t>
            </a:r>
            <a:r>
              <a:rPr lang="en-US" dirty="0"/>
              <a:t> </a:t>
            </a:r>
            <a:r>
              <a:rPr lang="en-US" dirty="0" err="1"/>
              <a:t>dei</a:t>
            </a:r>
            <a:r>
              <a:rPr lang="en-US" dirty="0"/>
              <a:t> duplicate non </a:t>
            </a:r>
            <a:r>
              <a:rPr lang="en-US" dirty="0" err="1"/>
              <a:t>è</a:t>
            </a:r>
            <a:r>
              <a:rPr lang="en-US" dirty="0"/>
              <a:t> Perfetto </a:t>
            </a:r>
            <a:r>
              <a:rPr lang="en-US" dirty="0" err="1"/>
              <a:t>perche</a:t>
            </a:r>
            <a:r>
              <a:rPr lang="en-US" dirty="0"/>
              <a:t> </a:t>
            </a:r>
            <a:r>
              <a:rPr lang="en-US" dirty="0" err="1"/>
              <a:t>si</a:t>
            </a:r>
            <a:r>
              <a:rPr lang="en-US" dirty="0"/>
              <a:t> </a:t>
            </a:r>
            <a:r>
              <a:rPr lang="en-US" dirty="0" err="1"/>
              <a:t>basa</a:t>
            </a:r>
            <a:r>
              <a:rPr lang="en-US" dirty="0"/>
              <a:t> solo </a:t>
            </a:r>
            <a:r>
              <a:rPr lang="en-US" dirty="0" err="1"/>
              <a:t>sulla</a:t>
            </a:r>
            <a:r>
              <a:rPr lang="en-US" dirty="0"/>
              <a:t> coordinate </a:t>
            </a:r>
            <a:r>
              <a:rPr lang="en-US" dirty="0" err="1"/>
              <a:t>iniziale</a:t>
            </a:r>
            <a:r>
              <a:rPr lang="en-US" dirty="0"/>
              <a:t> </a:t>
            </a:r>
            <a:r>
              <a:rPr lang="en-US" dirty="0" err="1"/>
              <a:t>della</a:t>
            </a:r>
            <a:r>
              <a:rPr lang="en-US" dirty="0"/>
              <a:t> read </a:t>
            </a:r>
            <a:r>
              <a:rPr lang="en-US" dirty="0" err="1"/>
              <a:t>allineata</a:t>
            </a:r>
            <a:r>
              <a:rPr lang="en-US" dirty="0"/>
              <a:t>.</a:t>
            </a:r>
          </a:p>
          <a:p>
            <a:r>
              <a:rPr lang="en-US" dirty="0" err="1"/>
              <a:t>Esistono</a:t>
            </a:r>
            <a:r>
              <a:rPr lang="en-US" dirty="0"/>
              <a:t> </a:t>
            </a:r>
            <a:r>
              <a:rPr lang="en-US" dirty="0" err="1"/>
              <a:t>altri</a:t>
            </a:r>
            <a:r>
              <a:rPr lang="en-US" dirty="0"/>
              <a:t> </a:t>
            </a:r>
            <a:r>
              <a:rPr lang="en-US" dirty="0" err="1"/>
              <a:t>metodi</a:t>
            </a:r>
            <a:r>
              <a:rPr lang="en-US" dirty="0"/>
              <a:t>, ma </a:t>
            </a:r>
            <a:r>
              <a:rPr lang="en-US" dirty="0" err="1"/>
              <a:t>comportano</a:t>
            </a:r>
            <a:r>
              <a:rPr lang="en-US" dirty="0"/>
              <a:t> la </a:t>
            </a:r>
            <a:r>
              <a:rPr lang="en-US" dirty="0" err="1"/>
              <a:t>modificazione</a:t>
            </a:r>
            <a:r>
              <a:rPr lang="en-US" dirty="0"/>
              <a:t> </a:t>
            </a:r>
            <a:r>
              <a:rPr lang="en-US" dirty="0" err="1"/>
              <a:t>della</a:t>
            </a:r>
            <a:r>
              <a:rPr lang="en-US" dirty="0"/>
              <a:t> </a:t>
            </a:r>
            <a:r>
              <a:rPr lang="en-US" dirty="0" err="1"/>
              <a:t>peparazione</a:t>
            </a:r>
            <a:r>
              <a:rPr lang="en-US" dirty="0"/>
              <a:t> </a:t>
            </a:r>
            <a:r>
              <a:rPr lang="en-US" dirty="0" err="1"/>
              <a:t>della</a:t>
            </a:r>
            <a:r>
              <a:rPr lang="en-US" dirty="0"/>
              <a:t> </a:t>
            </a:r>
            <a:r>
              <a:rPr lang="en-US" dirty="0" err="1"/>
              <a:t>libreria</a:t>
            </a:r>
            <a:r>
              <a:rPr lang="en-US" dirty="0"/>
              <a:t> (UMI = unique molecular identifier).</a:t>
            </a:r>
          </a:p>
          <a:p>
            <a:r>
              <a:rPr lang="en-US" dirty="0"/>
              <a:t>Il </a:t>
            </a:r>
            <a:r>
              <a:rPr lang="en-US" dirty="0" err="1"/>
              <a:t>metodo</a:t>
            </a:r>
            <a:r>
              <a:rPr lang="en-US" dirty="0"/>
              <a:t> </a:t>
            </a:r>
            <a:r>
              <a:rPr lang="en-US" dirty="0" err="1"/>
              <a:t>usato</a:t>
            </a:r>
            <a:r>
              <a:rPr lang="en-US" dirty="0"/>
              <a:t> </a:t>
            </a:r>
            <a:r>
              <a:rPr lang="en-US" dirty="0" err="1"/>
              <a:t>è</a:t>
            </a:r>
            <a:r>
              <a:rPr lang="en-US" dirty="0"/>
              <a:t> </a:t>
            </a:r>
            <a:r>
              <a:rPr lang="en-US" dirty="0" err="1"/>
              <a:t>quello</a:t>
            </a:r>
            <a:r>
              <a:rPr lang="en-US" dirty="0"/>
              <a:t> piu </a:t>
            </a:r>
            <a:r>
              <a:rPr lang="en-US" dirty="0" err="1"/>
              <a:t>conservativo</a:t>
            </a:r>
            <a:r>
              <a:rPr lang="en-US" dirty="0"/>
              <a:t> (ne </a:t>
            </a:r>
            <a:r>
              <a:rPr lang="en-US" dirty="0" err="1"/>
              <a:t>rimuoviamo</a:t>
            </a:r>
            <a:r>
              <a:rPr lang="en-US" dirty="0"/>
              <a:t> piu del </a:t>
            </a:r>
            <a:r>
              <a:rPr lang="en-US" dirty="0" err="1"/>
              <a:t>necessario</a:t>
            </a:r>
            <a:r>
              <a:rPr lang="en-US" dirty="0"/>
              <a:t>)</a:t>
            </a:r>
          </a:p>
        </p:txBody>
      </p:sp>
      <p:sp>
        <p:nvSpPr>
          <p:cNvPr id="4" name="Slide Number Placeholder 3"/>
          <p:cNvSpPr>
            <a:spLocks noGrp="1"/>
          </p:cNvSpPr>
          <p:nvPr>
            <p:ph type="sldNum" sz="quarter" idx="5"/>
          </p:nvPr>
        </p:nvSpPr>
        <p:spPr/>
        <p:txBody>
          <a:bodyPr/>
          <a:lstStyle/>
          <a:p>
            <a:fld id="{35A706BB-B760-4783-980E-72324612081C}" type="slidenum">
              <a:rPr lang="en-IT" smtClean="0"/>
              <a:t>9</a:t>
            </a:fld>
            <a:endParaRPr lang="en-IT"/>
          </a:p>
        </p:txBody>
      </p:sp>
    </p:spTree>
    <p:extLst>
      <p:ext uri="{BB962C8B-B14F-4D97-AF65-F5344CB8AC3E}">
        <p14:creationId xmlns:p14="http://schemas.microsoft.com/office/powerpoint/2010/main" val="270177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PCA ridurre le dimensione iniziali del data set in un numero limitato di PC che spiegano ognuna una percentuale della variabilità del data set </a:t>
            </a:r>
          </a:p>
        </p:txBody>
      </p:sp>
      <p:sp>
        <p:nvSpPr>
          <p:cNvPr id="4" name="Segnaposto numero diapositiva 3"/>
          <p:cNvSpPr>
            <a:spLocks noGrp="1"/>
          </p:cNvSpPr>
          <p:nvPr>
            <p:ph type="sldNum" sz="quarter" idx="5"/>
          </p:nvPr>
        </p:nvSpPr>
        <p:spPr/>
        <p:txBody>
          <a:bodyPr/>
          <a:lstStyle/>
          <a:p>
            <a:fld id="{35A706BB-B760-4783-980E-72324612081C}" type="slidenum">
              <a:rPr lang="it-IT" smtClean="0"/>
              <a:t>10</a:t>
            </a:fld>
            <a:endParaRPr lang="it-IT"/>
          </a:p>
        </p:txBody>
      </p:sp>
    </p:spTree>
    <p:extLst>
      <p:ext uri="{BB962C8B-B14F-4D97-AF65-F5344CB8AC3E}">
        <p14:creationId xmlns:p14="http://schemas.microsoft.com/office/powerpoint/2010/main" val="116858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FDR correzione dei tesi multipli</a:t>
            </a:r>
          </a:p>
        </p:txBody>
      </p:sp>
      <p:sp>
        <p:nvSpPr>
          <p:cNvPr id="4" name="Segnaposto numero diapositiva 3"/>
          <p:cNvSpPr>
            <a:spLocks noGrp="1"/>
          </p:cNvSpPr>
          <p:nvPr>
            <p:ph type="sldNum" sz="quarter" idx="5"/>
          </p:nvPr>
        </p:nvSpPr>
        <p:spPr/>
        <p:txBody>
          <a:bodyPr/>
          <a:lstStyle/>
          <a:p>
            <a:fld id="{35A706BB-B760-4783-980E-72324612081C}" type="slidenum">
              <a:rPr lang="it-IT" smtClean="0"/>
              <a:t>12</a:t>
            </a:fld>
            <a:endParaRPr lang="it-IT"/>
          </a:p>
        </p:txBody>
      </p:sp>
    </p:spTree>
    <p:extLst>
      <p:ext uri="{BB962C8B-B14F-4D97-AF65-F5344CB8AC3E}">
        <p14:creationId xmlns:p14="http://schemas.microsoft.com/office/powerpoint/2010/main" val="170710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cui DMR associate </a:t>
            </a:r>
            <a:r>
              <a:rPr lang="en-US" dirty="0" err="1"/>
              <a:t>è</a:t>
            </a:r>
            <a:r>
              <a:rPr lang="en-US" dirty="0"/>
              <a:t> molto </a:t>
            </a:r>
            <a:r>
              <a:rPr lang="en-US" dirty="0" err="1"/>
              <a:t>vicina</a:t>
            </a:r>
            <a:r>
              <a:rPr lang="en-US" dirty="0"/>
              <a:t> al TSS (</a:t>
            </a:r>
            <a:r>
              <a:rPr lang="en-US" dirty="0" err="1"/>
              <a:t>quanto</a:t>
            </a:r>
            <a:r>
              <a:rPr lang="en-US" dirty="0"/>
              <a:t> </a:t>
            </a:r>
            <a:r>
              <a:rPr lang="en-US" dirty="0" err="1"/>
              <a:t>vicina</a:t>
            </a:r>
            <a:r>
              <a:rPr lang="en-US" dirty="0"/>
              <a:t>? 300, 3000 bp?) delta methylation? </a:t>
            </a:r>
            <a:r>
              <a:rPr lang="en-US" dirty="0" err="1"/>
              <a:t>Risultati</a:t>
            </a:r>
            <a:r>
              <a:rPr lang="en-US" dirty="0"/>
              <a:t> </a:t>
            </a:r>
            <a:r>
              <a:rPr lang="en-US" dirty="0" err="1"/>
              <a:t>metilene</a:t>
            </a:r>
            <a:r>
              <a:rPr lang="en-US" dirty="0"/>
              <a:t> </a:t>
            </a:r>
            <a:r>
              <a:rPr lang="en-US" dirty="0" err="1"/>
              <a:t>usando</a:t>
            </a:r>
            <a:r>
              <a:rPr lang="en-US" dirty="0"/>
              <a:t> le coordinate </a:t>
            </a:r>
            <a:r>
              <a:rPr lang="en-US" dirty="0" err="1"/>
              <a:t>della</a:t>
            </a:r>
            <a:r>
              <a:rPr lang="en-US" dirty="0"/>
              <a:t> </a:t>
            </a:r>
            <a:r>
              <a:rPr lang="en-US" dirty="0" err="1"/>
              <a:t>regione</a:t>
            </a:r>
            <a:endParaRPr lang="en-US" dirty="0"/>
          </a:p>
        </p:txBody>
      </p:sp>
      <p:sp>
        <p:nvSpPr>
          <p:cNvPr id="4" name="Slide Number Placeholder 3"/>
          <p:cNvSpPr>
            <a:spLocks noGrp="1"/>
          </p:cNvSpPr>
          <p:nvPr>
            <p:ph type="sldNum" sz="quarter" idx="5"/>
          </p:nvPr>
        </p:nvSpPr>
        <p:spPr/>
        <p:txBody>
          <a:bodyPr/>
          <a:lstStyle/>
          <a:p>
            <a:fld id="{35A706BB-B760-4783-980E-72324612081C}" type="slidenum">
              <a:rPr lang="en-IT" smtClean="0"/>
              <a:t>13</a:t>
            </a:fld>
            <a:endParaRPr lang="en-IT"/>
          </a:p>
        </p:txBody>
      </p:sp>
    </p:spTree>
    <p:extLst>
      <p:ext uri="{BB962C8B-B14F-4D97-AF65-F5344CB8AC3E}">
        <p14:creationId xmlns:p14="http://schemas.microsoft.com/office/powerpoint/2010/main" val="209976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Segoe UI" panose="020B0502040204020203" pitchFamily="34" charset="0"/>
              </a:rPr>
              <a:t>GIGGLE SCORE: somiglianza di sovrapposizione fra regioni di interesse e regioni identificate essere legata da regolatori deviate da esperimenti di immunoprecipitazione cromatinica..</a:t>
            </a:r>
            <a:br>
              <a:rPr lang="it-IT" sz="1800" dirty="0">
                <a:effectLst/>
                <a:latin typeface="Segoe UI" panose="020B0502040204020203" pitchFamily="34" charset="0"/>
              </a:rPr>
            </a:br>
            <a:br>
              <a:rPr lang="it-IT" sz="1800" dirty="0">
                <a:effectLst/>
                <a:latin typeface="Segoe UI" panose="020B0502040204020203" pitchFamily="34" charset="0"/>
              </a:rPr>
            </a:br>
            <a:r>
              <a:rPr lang="it-IT" sz="1800" dirty="0">
                <a:effectLst/>
                <a:latin typeface="Segoe UI" panose="020B0502040204020203" pitchFamily="34" charset="0"/>
              </a:rPr>
              <a:t>Che opzione avevamo usato? Top10K </a:t>
            </a:r>
            <a:r>
              <a:rPr lang="it-IT" sz="1800" dirty="0" err="1">
                <a:effectLst/>
                <a:latin typeface="Segoe UI" panose="020B0502040204020203" pitchFamily="34" charset="0"/>
              </a:rPr>
              <a:t>peaks</a:t>
            </a:r>
            <a:endParaRPr lang="it-IT"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A706BB-B760-4783-980E-72324612081C}" type="slidenum">
              <a:rPr lang="en-IT" smtClean="0"/>
              <a:t>14</a:t>
            </a:fld>
            <a:endParaRPr lang="en-IT"/>
          </a:p>
        </p:txBody>
      </p:sp>
    </p:spTree>
    <p:extLst>
      <p:ext uri="{BB962C8B-B14F-4D97-AF65-F5344CB8AC3E}">
        <p14:creationId xmlns:p14="http://schemas.microsoft.com/office/powerpoint/2010/main" val="56074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Modelli</a:t>
            </a:r>
            <a:r>
              <a:rPr lang="en-US" dirty="0"/>
              <a:t> </a:t>
            </a:r>
            <a:r>
              <a:rPr lang="en-US" dirty="0" err="1"/>
              <a:t>predittvi</a:t>
            </a:r>
            <a:r>
              <a:rPr lang="en-US" dirty="0"/>
              <a:t> </a:t>
            </a:r>
            <a:r>
              <a:rPr lang="en-US" dirty="0" err="1"/>
              <a:t>che</a:t>
            </a:r>
            <a:r>
              <a:rPr lang="en-US" dirty="0"/>
              <a:t> </a:t>
            </a:r>
            <a:r>
              <a:rPr lang="en-US" dirty="0" err="1"/>
              <a:t>servono</a:t>
            </a:r>
            <a:r>
              <a:rPr lang="en-US" dirty="0"/>
              <a:t> a </a:t>
            </a:r>
            <a:r>
              <a:rPr lang="en-US" dirty="0" err="1"/>
              <a:t>classificare</a:t>
            </a:r>
            <a:r>
              <a:rPr lang="en-US" dirty="0"/>
              <a:t> se </a:t>
            </a:r>
            <a:r>
              <a:rPr lang="en-US" dirty="0" err="1"/>
              <a:t>una</a:t>
            </a:r>
            <a:r>
              <a:rPr lang="en-US" dirty="0"/>
              <a:t> donna </a:t>
            </a:r>
            <a:r>
              <a:rPr lang="en-US" dirty="0" err="1"/>
              <a:t>incinta</a:t>
            </a:r>
            <a:r>
              <a:rPr lang="en-US" dirty="0"/>
              <a:t> </a:t>
            </a:r>
            <a:r>
              <a:rPr lang="en-US" dirty="0" err="1"/>
              <a:t>è</a:t>
            </a:r>
            <a:r>
              <a:rPr lang="en-US" dirty="0"/>
              <a:t> affetti o </a:t>
            </a:r>
            <a:r>
              <a:rPr lang="en-US" dirty="0" err="1"/>
              <a:t>meno</a:t>
            </a:r>
            <a:r>
              <a:rPr lang="en-US" dirty="0"/>
              <a:t> da GDM</a:t>
            </a:r>
          </a:p>
          <a:p>
            <a:r>
              <a:rPr lang="en-US" dirty="0"/>
              <a:t>Come </a:t>
            </a:r>
            <a:r>
              <a:rPr lang="en-US" dirty="0" err="1"/>
              <a:t>costruire</a:t>
            </a:r>
            <a:r>
              <a:rPr lang="en-US" dirty="0"/>
              <a:t> un </a:t>
            </a:r>
            <a:r>
              <a:rPr lang="en-US" dirty="0" err="1"/>
              <a:t>modello</a:t>
            </a:r>
            <a:r>
              <a:rPr lang="en-US" dirty="0"/>
              <a:t> </a:t>
            </a:r>
            <a:r>
              <a:rPr lang="en-US" dirty="0" err="1"/>
              <a:t>predittivo</a:t>
            </a:r>
            <a:endParaRPr lang="en-US" dirty="0"/>
          </a:p>
          <a:p>
            <a:r>
              <a:rPr lang="en-US" dirty="0"/>
              <a:t>Come </a:t>
            </a:r>
            <a:r>
              <a:rPr lang="en-US" dirty="0" err="1"/>
              <a:t>avete</a:t>
            </a:r>
            <a:r>
              <a:rPr lang="en-US" dirty="0"/>
              <a:t> visto I numeri per </a:t>
            </a:r>
            <a:r>
              <a:rPr lang="en-US" dirty="0" err="1"/>
              <a:t>ciascun</a:t>
            </a:r>
            <a:r>
              <a:rPr lang="en-US" dirty="0"/>
              <a:t> Gruppo </a:t>
            </a:r>
            <a:r>
              <a:rPr lang="en-US" dirty="0" err="1"/>
              <a:t>sono</a:t>
            </a:r>
            <a:r>
              <a:rPr lang="en-US" dirty="0"/>
              <a:t> </a:t>
            </a:r>
            <a:r>
              <a:rPr lang="en-US" dirty="0" err="1"/>
              <a:t>bassi</a:t>
            </a:r>
            <a:r>
              <a:rPr lang="en-US" dirty="0"/>
              <a:t> e </a:t>
            </a:r>
            <a:r>
              <a:rPr lang="en-US" dirty="0" err="1"/>
              <a:t>quindi</a:t>
            </a:r>
            <a:r>
              <a:rPr lang="en-US" dirty="0"/>
              <a:t> </a:t>
            </a:r>
            <a:r>
              <a:rPr lang="en-US" dirty="0" err="1"/>
              <a:t>voglio</a:t>
            </a:r>
            <a:r>
              <a:rPr lang="en-US" dirty="0"/>
              <a:t> </a:t>
            </a:r>
            <a:r>
              <a:rPr lang="en-US" dirty="0" err="1"/>
              <a:t>sottolineare</a:t>
            </a:r>
            <a:r>
              <a:rPr lang="en-US" dirty="0"/>
              <a:t> come </a:t>
            </a:r>
            <a:r>
              <a:rPr lang="en-US" dirty="0" err="1"/>
              <a:t>questi</a:t>
            </a:r>
            <a:r>
              <a:rPr lang="en-US" dirty="0"/>
              <a:t> </a:t>
            </a:r>
            <a:r>
              <a:rPr lang="en-US" dirty="0" err="1"/>
              <a:t>modelli</a:t>
            </a:r>
            <a:r>
              <a:rPr lang="en-US" dirty="0"/>
              <a:t> </a:t>
            </a:r>
            <a:r>
              <a:rPr lang="en-US" dirty="0" err="1"/>
              <a:t>siano</a:t>
            </a:r>
            <a:r>
              <a:rPr lang="en-US" dirty="0"/>
              <a:t> solo </a:t>
            </a:r>
            <a:r>
              <a:rPr lang="en-US" dirty="0" err="1"/>
              <a:t>prelminari</a:t>
            </a:r>
            <a:r>
              <a:rPr lang="en-US" dirty="0"/>
              <a:t> e </a:t>
            </a:r>
            <a:r>
              <a:rPr lang="en-US" dirty="0" err="1"/>
              <a:t>necessiterebbero</a:t>
            </a:r>
            <a:r>
              <a:rPr lang="en-US" dirty="0"/>
              <a:t> di numeri piu elevate….</a:t>
            </a:r>
          </a:p>
        </p:txBody>
      </p:sp>
      <p:sp>
        <p:nvSpPr>
          <p:cNvPr id="4" name="Slide Number Placeholder 3"/>
          <p:cNvSpPr>
            <a:spLocks noGrp="1"/>
          </p:cNvSpPr>
          <p:nvPr>
            <p:ph type="sldNum" sz="quarter" idx="5"/>
          </p:nvPr>
        </p:nvSpPr>
        <p:spPr/>
        <p:txBody>
          <a:bodyPr/>
          <a:lstStyle/>
          <a:p>
            <a:fld id="{35A706BB-B760-4783-980E-72324612081C}" type="slidenum">
              <a:rPr lang="en-IT" smtClean="0"/>
              <a:t>15</a:t>
            </a:fld>
            <a:endParaRPr lang="en-IT"/>
          </a:p>
        </p:txBody>
      </p:sp>
    </p:spTree>
    <p:extLst>
      <p:ext uri="{BB962C8B-B14F-4D97-AF65-F5344CB8AC3E}">
        <p14:creationId xmlns:p14="http://schemas.microsoft.com/office/powerpoint/2010/main" val="80108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03137D6D-FEDD-4D21-91D0-6BA12EE79806}" type="datetimeFigureOut">
              <a:rPr lang="it-IT" smtClean="0"/>
              <a:t>27/04/2023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6149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3137D6D-FEDD-4D21-91D0-6BA12EE79806}" type="datetimeFigureOut">
              <a:rPr lang="it-IT" smtClean="0"/>
              <a:t>27/04/2023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39189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3137D6D-FEDD-4D21-91D0-6BA12EE79806}" type="datetimeFigureOut">
              <a:rPr lang="it-IT" smtClean="0"/>
              <a:t>27/04/2023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106798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3137D6D-FEDD-4D21-91D0-6BA12EE79806}" type="datetimeFigureOut">
              <a:rPr lang="it-IT" smtClean="0"/>
              <a:t>27/04/2023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98023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3137D6D-FEDD-4D21-91D0-6BA12EE79806}" type="datetimeFigureOut">
              <a:rPr lang="it-IT" smtClean="0"/>
              <a:t>27/04/2023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103742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03137D6D-FEDD-4D21-91D0-6BA12EE79806}" type="datetimeFigureOut">
              <a:rPr lang="it-IT" smtClean="0"/>
              <a:t>27/04/2023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423907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03137D6D-FEDD-4D21-91D0-6BA12EE79806}" type="datetimeFigureOut">
              <a:rPr lang="it-IT" smtClean="0"/>
              <a:t>27/04/2023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47999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03137D6D-FEDD-4D21-91D0-6BA12EE79806}" type="datetimeFigureOut">
              <a:rPr lang="it-IT" smtClean="0"/>
              <a:t>27/04/2023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1694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37D6D-FEDD-4D21-91D0-6BA12EE79806}" type="datetimeFigureOut">
              <a:rPr lang="it-IT" smtClean="0"/>
              <a:t>27/04/2023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241322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3137D6D-FEDD-4D21-91D0-6BA12EE79806}" type="datetimeFigureOut">
              <a:rPr lang="it-IT" smtClean="0"/>
              <a:t>27/04/2023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117576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3137D6D-FEDD-4D21-91D0-6BA12EE79806}" type="datetimeFigureOut">
              <a:rPr lang="it-IT" smtClean="0"/>
              <a:t>27/04/2023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61A0DE-F230-4E14-9859-774041417A1B}" type="slidenum">
              <a:rPr lang="it-IT" smtClean="0"/>
              <a:t>‹N›</a:t>
            </a:fld>
            <a:endParaRPr lang="it-IT"/>
          </a:p>
        </p:txBody>
      </p:sp>
    </p:spTree>
    <p:extLst>
      <p:ext uri="{BB962C8B-B14F-4D97-AF65-F5344CB8AC3E}">
        <p14:creationId xmlns:p14="http://schemas.microsoft.com/office/powerpoint/2010/main" val="97738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7D6D-FEDD-4D21-91D0-6BA12EE79806}" type="datetimeFigureOut">
              <a:rPr lang="it-IT" smtClean="0"/>
              <a:t>27/04/2023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A0DE-F230-4E14-9859-774041417A1B}" type="slidenum">
              <a:rPr lang="it-IT" smtClean="0"/>
              <a:t>‹N›</a:t>
            </a:fld>
            <a:endParaRPr lang="it-IT"/>
          </a:p>
        </p:txBody>
      </p:sp>
    </p:spTree>
    <p:extLst>
      <p:ext uri="{BB962C8B-B14F-4D97-AF65-F5344CB8AC3E}">
        <p14:creationId xmlns:p14="http://schemas.microsoft.com/office/powerpoint/2010/main" val="1042026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7_2DD1DB8B.xml"/><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18_1A71150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9_1B6C1068.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0_94AE7A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A_90670B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microsoft.com/office/2018/10/relationships/comments" Target="../comments/modernComment_11B_25591A3A.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1F_72E15F6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5_15834F0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pic>
        <p:nvPicPr>
          <p:cNvPr id="22531" name="Immagin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637" y="531949"/>
            <a:ext cx="3006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sellaDiTesto 6"/>
          <p:cNvSpPr txBox="1">
            <a:spLocks noChangeArrowheads="1"/>
          </p:cNvSpPr>
          <p:nvPr/>
        </p:nvSpPr>
        <p:spPr bwMode="auto">
          <a:xfrm>
            <a:off x="0" y="2054183"/>
            <a:ext cx="12192000" cy="6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0980" marR="160020" algn="ctr">
              <a:lnSpc>
                <a:spcPct val="103000"/>
              </a:lnSpc>
              <a:spcBef>
                <a:spcPts val="1205"/>
              </a:spcBef>
              <a:buNone/>
            </a:pPr>
            <a:r>
              <a:rPr lang="it-IT" sz="1800" cap="small" spc="-10" dirty="0">
                <a:solidFill>
                  <a:schemeClr val="bg1"/>
                </a:solidFill>
                <a:latin typeface="Arial" panose="020B0604020202020204" pitchFamily="34" charset="0"/>
                <a:ea typeface="Arial MT"/>
                <a:cs typeface="Arial" panose="020B0604020202020204" pitchFamily="34" charset="0"/>
              </a:rPr>
              <a:t>DIPARTIMENTO</a:t>
            </a:r>
            <a:r>
              <a:rPr lang="it-IT" sz="1800" cap="small" spc="-35" dirty="0">
                <a:solidFill>
                  <a:schemeClr val="bg1"/>
                </a:solidFill>
                <a:latin typeface="Arial" panose="020B0604020202020204" pitchFamily="34" charset="0"/>
                <a:ea typeface="Arial MT"/>
                <a:cs typeface="Arial" panose="020B0604020202020204" pitchFamily="34" charset="0"/>
              </a:rPr>
              <a:t> </a:t>
            </a:r>
            <a:r>
              <a:rPr lang="it-IT" sz="1800" cap="small" spc="-10" dirty="0">
                <a:solidFill>
                  <a:schemeClr val="bg1"/>
                </a:solidFill>
                <a:latin typeface="Arial" panose="020B0604020202020204" pitchFamily="34" charset="0"/>
                <a:ea typeface="Arial MT"/>
                <a:cs typeface="Arial" panose="020B0604020202020204" pitchFamily="34" charset="0"/>
              </a:rPr>
              <a:t>DI</a:t>
            </a:r>
            <a:r>
              <a:rPr lang="it-IT" sz="1800" cap="small" spc="-25" dirty="0">
                <a:solidFill>
                  <a:schemeClr val="bg1"/>
                </a:solidFill>
                <a:latin typeface="Arial" panose="020B0604020202020204" pitchFamily="34" charset="0"/>
                <a:ea typeface="Arial MT"/>
                <a:cs typeface="Arial" panose="020B0604020202020204" pitchFamily="34" charset="0"/>
              </a:rPr>
              <a:t> </a:t>
            </a:r>
            <a:r>
              <a:rPr lang="it-IT" sz="1800" cap="small" spc="-10" dirty="0">
                <a:solidFill>
                  <a:schemeClr val="bg1"/>
                </a:solidFill>
                <a:latin typeface="Arial" panose="020B0604020202020204" pitchFamily="34" charset="0"/>
                <a:ea typeface="Arial MT"/>
                <a:cs typeface="Arial" panose="020B0604020202020204" pitchFamily="34" charset="0"/>
              </a:rPr>
              <a:t>SCIENZE</a:t>
            </a:r>
            <a:r>
              <a:rPr lang="it-IT" sz="1800" cap="small" spc="-15" dirty="0">
                <a:solidFill>
                  <a:schemeClr val="bg1"/>
                </a:solidFill>
                <a:latin typeface="Arial" panose="020B0604020202020204" pitchFamily="34" charset="0"/>
                <a:ea typeface="Arial MT"/>
                <a:cs typeface="Arial" panose="020B0604020202020204" pitchFamily="34" charset="0"/>
              </a:rPr>
              <a:t> </a:t>
            </a:r>
            <a:r>
              <a:rPr lang="it-IT" sz="1800" cap="small" spc="-5" dirty="0">
                <a:solidFill>
                  <a:schemeClr val="bg1"/>
                </a:solidFill>
                <a:latin typeface="Arial" panose="020B0604020202020204" pitchFamily="34" charset="0"/>
                <a:ea typeface="Arial MT"/>
                <a:cs typeface="Arial" panose="020B0604020202020204" pitchFamily="34" charset="0"/>
              </a:rPr>
              <a:t>CHIMICHE,</a:t>
            </a:r>
            <a:r>
              <a:rPr lang="it-IT" sz="1800" cap="small" spc="-15" dirty="0">
                <a:solidFill>
                  <a:schemeClr val="bg1"/>
                </a:solidFill>
                <a:latin typeface="Arial" panose="020B0604020202020204" pitchFamily="34" charset="0"/>
                <a:ea typeface="Arial MT"/>
                <a:cs typeface="Arial" panose="020B0604020202020204" pitchFamily="34" charset="0"/>
              </a:rPr>
              <a:t> </a:t>
            </a:r>
            <a:r>
              <a:rPr lang="it-IT" sz="1800" cap="small" spc="-5" dirty="0">
                <a:solidFill>
                  <a:schemeClr val="bg1"/>
                </a:solidFill>
                <a:latin typeface="Arial" panose="020B0604020202020204" pitchFamily="34" charset="0"/>
                <a:ea typeface="Arial MT"/>
                <a:cs typeface="Arial" panose="020B0604020202020204" pitchFamily="34" charset="0"/>
              </a:rPr>
              <a:t>DELLA</a:t>
            </a:r>
            <a:r>
              <a:rPr lang="it-IT" sz="1800" cap="small" spc="-115" dirty="0">
                <a:solidFill>
                  <a:schemeClr val="bg1"/>
                </a:solidFill>
                <a:latin typeface="Arial" panose="020B0604020202020204" pitchFamily="34" charset="0"/>
                <a:ea typeface="Arial MT"/>
                <a:cs typeface="Arial" panose="020B0604020202020204" pitchFamily="34" charset="0"/>
              </a:rPr>
              <a:t> </a:t>
            </a:r>
            <a:r>
              <a:rPr lang="it-IT" sz="1800" cap="small" spc="-5" dirty="0">
                <a:solidFill>
                  <a:schemeClr val="bg1"/>
                </a:solidFill>
                <a:latin typeface="Arial" panose="020B0604020202020204" pitchFamily="34" charset="0"/>
                <a:ea typeface="Arial MT"/>
                <a:cs typeface="Arial" panose="020B0604020202020204" pitchFamily="34" charset="0"/>
              </a:rPr>
              <a:t>VITA E DELLA</a:t>
            </a:r>
            <a:r>
              <a:rPr lang="it-IT" sz="1800" cap="small" spc="-105" dirty="0">
                <a:solidFill>
                  <a:schemeClr val="bg1"/>
                </a:solidFill>
                <a:latin typeface="Arial" panose="020B0604020202020204" pitchFamily="34" charset="0"/>
                <a:ea typeface="Arial MT"/>
                <a:cs typeface="Arial" panose="020B0604020202020204" pitchFamily="34" charset="0"/>
              </a:rPr>
              <a:t> </a:t>
            </a:r>
            <a:r>
              <a:rPr lang="it-IT" sz="1800" cap="small" spc="-5" dirty="0">
                <a:solidFill>
                  <a:schemeClr val="bg1"/>
                </a:solidFill>
                <a:latin typeface="Arial" panose="020B0604020202020204" pitchFamily="34" charset="0"/>
                <a:ea typeface="Arial MT"/>
                <a:cs typeface="Arial" panose="020B0604020202020204" pitchFamily="34" charset="0"/>
              </a:rPr>
              <a:t>SOSTENIBILITÀ</a:t>
            </a:r>
            <a:r>
              <a:rPr lang="it-IT" sz="1800" cap="small" spc="-145" dirty="0">
                <a:solidFill>
                  <a:schemeClr val="bg1"/>
                </a:solidFill>
                <a:latin typeface="Arial" panose="020B0604020202020204" pitchFamily="34" charset="0"/>
                <a:ea typeface="Arial MT"/>
                <a:cs typeface="Arial" panose="020B0604020202020204" pitchFamily="34" charset="0"/>
              </a:rPr>
              <a:t> </a:t>
            </a:r>
            <a:r>
              <a:rPr lang="it-IT" sz="1800" cap="small" spc="-5" dirty="0">
                <a:solidFill>
                  <a:schemeClr val="bg1"/>
                </a:solidFill>
                <a:latin typeface="Arial" panose="020B0604020202020204" pitchFamily="34" charset="0"/>
                <a:ea typeface="Arial MT"/>
                <a:cs typeface="Arial" panose="020B0604020202020204" pitchFamily="34" charset="0"/>
              </a:rPr>
              <a:t>AMBIENTALE</a:t>
            </a:r>
            <a:endParaRPr lang="it-IT" sz="1800" cap="small" dirty="0">
              <a:solidFill>
                <a:schemeClr val="bg1"/>
              </a:solidFill>
              <a:latin typeface="Arial" panose="020B0604020202020204" pitchFamily="34" charset="0"/>
              <a:ea typeface="Arial MT"/>
              <a:cs typeface="Arial" panose="020B0604020202020204" pitchFamily="34" charset="0"/>
            </a:endParaRPr>
          </a:p>
          <a:p>
            <a:pPr algn="ctr">
              <a:spcBef>
                <a:spcPts val="45"/>
              </a:spcBef>
              <a:buNone/>
            </a:pPr>
            <a:r>
              <a:rPr lang="it-IT" sz="1800" dirty="0">
                <a:solidFill>
                  <a:schemeClr val="bg1"/>
                </a:solidFill>
                <a:latin typeface="Arial" panose="020B0604020202020204" pitchFamily="34" charset="0"/>
                <a:ea typeface="Arial MT"/>
                <a:cs typeface="Arial" panose="020B0604020202020204" pitchFamily="34" charset="0"/>
              </a:rPr>
              <a:t>Corso di</a:t>
            </a:r>
            <a:r>
              <a:rPr lang="it-IT" sz="1800" spc="-15" dirty="0">
                <a:solidFill>
                  <a:schemeClr val="bg1"/>
                </a:solidFill>
                <a:latin typeface="Arial" panose="020B0604020202020204" pitchFamily="34" charset="0"/>
                <a:ea typeface="Arial MT"/>
                <a:cs typeface="Arial" panose="020B0604020202020204" pitchFamily="34" charset="0"/>
              </a:rPr>
              <a:t> </a:t>
            </a:r>
            <a:r>
              <a:rPr lang="it-IT" sz="1800" dirty="0">
                <a:solidFill>
                  <a:schemeClr val="bg1"/>
                </a:solidFill>
                <a:latin typeface="Arial" panose="020B0604020202020204" pitchFamily="34" charset="0"/>
                <a:ea typeface="Arial MT"/>
                <a:cs typeface="Arial" panose="020B0604020202020204" pitchFamily="34" charset="0"/>
              </a:rPr>
              <a:t>Laurea</a:t>
            </a:r>
            <a:r>
              <a:rPr lang="it-IT" sz="1800" spc="5" dirty="0">
                <a:solidFill>
                  <a:schemeClr val="bg1"/>
                </a:solidFill>
                <a:latin typeface="Arial" panose="020B0604020202020204" pitchFamily="34" charset="0"/>
                <a:ea typeface="Arial MT"/>
                <a:cs typeface="Arial" panose="020B0604020202020204" pitchFamily="34" charset="0"/>
              </a:rPr>
              <a:t> </a:t>
            </a:r>
            <a:r>
              <a:rPr lang="it-IT" sz="1800" dirty="0">
                <a:solidFill>
                  <a:schemeClr val="bg1"/>
                </a:solidFill>
                <a:latin typeface="Arial" panose="020B0604020202020204" pitchFamily="34" charset="0"/>
                <a:ea typeface="Arial MT"/>
                <a:cs typeface="Arial" panose="020B0604020202020204" pitchFamily="34" charset="0"/>
              </a:rPr>
              <a:t>Magistrale</a:t>
            </a:r>
            <a:r>
              <a:rPr lang="it-IT" sz="1800" spc="15" dirty="0">
                <a:solidFill>
                  <a:schemeClr val="bg1"/>
                </a:solidFill>
                <a:latin typeface="Arial" panose="020B0604020202020204" pitchFamily="34" charset="0"/>
                <a:ea typeface="Arial MT"/>
                <a:cs typeface="Arial" panose="020B0604020202020204" pitchFamily="34" charset="0"/>
              </a:rPr>
              <a:t> </a:t>
            </a:r>
            <a:r>
              <a:rPr lang="it-IT" sz="1800" dirty="0">
                <a:solidFill>
                  <a:schemeClr val="bg1"/>
                </a:solidFill>
                <a:latin typeface="Arial" panose="020B0604020202020204" pitchFamily="34" charset="0"/>
                <a:ea typeface="Arial MT"/>
                <a:cs typeface="Arial" panose="020B0604020202020204" pitchFamily="34" charset="0"/>
              </a:rPr>
              <a:t>in </a:t>
            </a:r>
            <a:r>
              <a:rPr lang="it-IT" sz="1800" spc="5" dirty="0">
                <a:solidFill>
                  <a:schemeClr val="bg1"/>
                </a:solidFill>
                <a:latin typeface="Arial" panose="020B0604020202020204" pitchFamily="34" charset="0"/>
                <a:ea typeface="Arial MT"/>
                <a:cs typeface="Arial" panose="020B0604020202020204" pitchFamily="34" charset="0"/>
              </a:rPr>
              <a:t>Scienze Biomolecolari Genomiche e Cellulari</a:t>
            </a:r>
            <a:endParaRPr lang="it-IT" sz="1800" dirty="0">
              <a:solidFill>
                <a:schemeClr val="bg1"/>
              </a:solidFill>
              <a:latin typeface="Arial" panose="020B0604020202020204" pitchFamily="34" charset="0"/>
              <a:ea typeface="Arial MT"/>
              <a:cs typeface="Arial" panose="020B0604020202020204" pitchFamily="34" charset="0"/>
            </a:endParaRPr>
          </a:p>
        </p:txBody>
      </p:sp>
      <p:sp>
        <p:nvSpPr>
          <p:cNvPr id="22533" name="CasellaDiTesto 5"/>
          <p:cNvSpPr txBox="1">
            <a:spLocks noChangeArrowheads="1"/>
          </p:cNvSpPr>
          <p:nvPr/>
        </p:nvSpPr>
        <p:spPr bwMode="auto">
          <a:xfrm>
            <a:off x="1417319" y="3125460"/>
            <a:ext cx="935736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tabLst>
                <a:tab pos="990600" algn="l"/>
              </a:tabLst>
            </a:pPr>
            <a:r>
              <a:rPr lang="it-IT" sz="3200" b="1" dirty="0">
                <a:solidFill>
                  <a:schemeClr val="bg1"/>
                </a:solidFill>
                <a:effectLst>
                  <a:outerShdw blurRad="38100" dist="38100" dir="2700000" algn="tl">
                    <a:srgbClr val="000000">
                      <a:alpha val="43137"/>
                    </a:srgbClr>
                  </a:outerShdw>
                </a:effectLst>
                <a:latin typeface="Arial" panose="020B0604020202020204" pitchFamily="34" charset="0"/>
                <a:ea typeface="Arial MT"/>
                <a:cs typeface="Arial" panose="020B0604020202020204" pitchFamily="34" charset="0"/>
              </a:rPr>
              <a:t>LA METILAZIONE DEL DNA DA TAMPONI BUCCALI COME NUOVO BIOMARCATORE NON-INVASIVO PER IL DIABETE MELLITO GESTAZIONALE (GDM) IN DONNE INCINTE</a:t>
            </a:r>
          </a:p>
        </p:txBody>
      </p:sp>
      <p:grpSp>
        <p:nvGrpSpPr>
          <p:cNvPr id="2" name="Gruppo 1">
            <a:extLst>
              <a:ext uri="{FF2B5EF4-FFF2-40B4-BE49-F238E27FC236}">
                <a16:creationId xmlns:a16="http://schemas.microsoft.com/office/drawing/2014/main" id="{60D98D96-3043-43CE-49A5-20517BFDC923}"/>
              </a:ext>
            </a:extLst>
          </p:cNvPr>
          <p:cNvGrpSpPr/>
          <p:nvPr/>
        </p:nvGrpSpPr>
        <p:grpSpPr>
          <a:xfrm>
            <a:off x="1420032" y="5434896"/>
            <a:ext cx="9351935" cy="718046"/>
            <a:chOff x="1672618" y="5434896"/>
            <a:chExt cx="9351935" cy="718046"/>
          </a:xfrm>
        </p:grpSpPr>
        <p:sp>
          <p:nvSpPr>
            <p:cNvPr id="22534" name="CasellaDiTesto 7"/>
            <p:cNvSpPr txBox="1">
              <a:spLocks noChangeArrowheads="1"/>
            </p:cNvSpPr>
            <p:nvPr/>
          </p:nvSpPr>
          <p:spPr bwMode="auto">
            <a:xfrm>
              <a:off x="1672618" y="5434896"/>
              <a:ext cx="1851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hangingPunct="1">
                <a:lnSpc>
                  <a:spcPct val="100000"/>
                </a:lnSpc>
                <a:spcBef>
                  <a:spcPct val="0"/>
                </a:spcBef>
                <a:buFontTx/>
                <a:buNone/>
              </a:pPr>
              <a:r>
                <a:rPr lang="it-IT" altLang="it-IT" sz="2000">
                  <a:solidFill>
                    <a:srgbClr val="FFFFFF"/>
                  </a:solidFill>
                  <a:latin typeface="Arial" panose="020B0604020202020204" pitchFamily="34" charset="0"/>
                  <a:cs typeface="Arial" panose="020B0604020202020204" pitchFamily="34" charset="0"/>
                </a:rPr>
                <a:t>Laureanda</a:t>
              </a:r>
              <a:br>
                <a:rPr lang="it-IT" altLang="it-IT" sz="2000">
                  <a:solidFill>
                    <a:srgbClr val="FFFFFF"/>
                  </a:solidFill>
                  <a:latin typeface="Arial" panose="020B0604020202020204" pitchFamily="34" charset="0"/>
                  <a:cs typeface="Arial" panose="020B0604020202020204" pitchFamily="34" charset="0"/>
                </a:rPr>
              </a:br>
              <a:r>
                <a:rPr lang="it-IT" altLang="it-IT" sz="2000">
                  <a:solidFill>
                    <a:srgbClr val="FFFFFF"/>
                  </a:solidFill>
                  <a:latin typeface="Arial" panose="020B0604020202020204" pitchFamily="34" charset="0"/>
                  <a:cs typeface="Arial" panose="020B0604020202020204" pitchFamily="34" charset="0"/>
                </a:rPr>
                <a:t>Valeria Destro</a:t>
              </a:r>
            </a:p>
          </p:txBody>
        </p:sp>
        <p:sp>
          <p:nvSpPr>
            <p:cNvPr id="22535" name="CasellaDiTesto 8"/>
            <p:cNvSpPr txBox="1">
              <a:spLocks noChangeArrowheads="1"/>
            </p:cNvSpPr>
            <p:nvPr/>
          </p:nvSpPr>
          <p:spPr bwMode="auto">
            <a:xfrm>
              <a:off x="8255953" y="5445056"/>
              <a:ext cx="276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hangingPunct="1">
                <a:lnSpc>
                  <a:spcPct val="100000"/>
                </a:lnSpc>
                <a:spcBef>
                  <a:spcPct val="0"/>
                </a:spcBef>
                <a:buFontTx/>
                <a:buNone/>
              </a:pPr>
              <a:r>
                <a:rPr lang="it-IT" altLang="it-IT" sz="2000">
                  <a:solidFill>
                    <a:srgbClr val="FFFFFF"/>
                  </a:solidFill>
                  <a:latin typeface="Arial" panose="020B0604020202020204" pitchFamily="34" charset="0"/>
                  <a:cs typeface="Arial" panose="020B0604020202020204" pitchFamily="34" charset="0"/>
                </a:rPr>
                <a:t>Relatore</a:t>
              </a:r>
            </a:p>
            <a:p>
              <a:pPr hangingPunct="1">
                <a:lnSpc>
                  <a:spcPct val="100000"/>
                </a:lnSpc>
                <a:spcBef>
                  <a:spcPct val="0"/>
                </a:spcBef>
                <a:buFontTx/>
                <a:buNone/>
              </a:pPr>
              <a:r>
                <a:rPr lang="it-IT" altLang="it-IT" sz="2000">
                  <a:solidFill>
                    <a:srgbClr val="FFFFFF"/>
                  </a:solidFill>
                  <a:latin typeface="Arial" panose="020B0604020202020204" pitchFamily="34" charset="0"/>
                  <a:cs typeface="Arial" panose="020B0604020202020204" pitchFamily="34" charset="0"/>
                </a:rPr>
                <a:t>Prof. Marco Morselli </a:t>
              </a:r>
            </a:p>
          </p:txBody>
        </p:sp>
      </p:grpSp>
    </p:spTree>
    <p:extLst>
      <p:ext uri="{BB962C8B-B14F-4D97-AF65-F5344CB8AC3E}">
        <p14:creationId xmlns:p14="http://schemas.microsoft.com/office/powerpoint/2010/main" val="31451041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mina Introduces the NovaSeq Series—a New Architecture Designed to Usher  in the $100 Genome">
            <a:extLst>
              <a:ext uri="{FF2B5EF4-FFF2-40B4-BE49-F238E27FC236}">
                <a16:creationId xmlns:a16="http://schemas.microsoft.com/office/drawing/2014/main" id="{E0C6B094-F083-663D-38CE-CCECC247A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9"/>
            <a:ext cx="1200560" cy="120056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47AD2AF1-97F9-94BF-7E9A-AA1BD5511DAF}"/>
              </a:ext>
            </a:extLst>
          </p:cNvPr>
          <p:cNvSpPr txBox="1"/>
          <p:nvPr/>
        </p:nvSpPr>
        <p:spPr>
          <a:xfrm>
            <a:off x="7793861" y="165979"/>
            <a:ext cx="4242714" cy="954107"/>
          </a:xfrm>
          <a:prstGeom prst="rect">
            <a:avLst/>
          </a:prstGeom>
          <a:noFill/>
        </p:spPr>
        <p:txBody>
          <a:bodyPr wrap="square" rtlCol="0">
            <a:spAutoFit/>
          </a:bodyPr>
          <a:lstStyle/>
          <a:p>
            <a:pPr algn="r"/>
            <a:r>
              <a:rPr lang="it-IT"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METODI UTILIZZATI PER LE ANALISI </a:t>
            </a:r>
          </a:p>
        </p:txBody>
      </p:sp>
      <p:grpSp>
        <p:nvGrpSpPr>
          <p:cNvPr id="24" name="Gruppo 23">
            <a:extLst>
              <a:ext uri="{FF2B5EF4-FFF2-40B4-BE49-F238E27FC236}">
                <a16:creationId xmlns:a16="http://schemas.microsoft.com/office/drawing/2014/main" id="{8EC110C2-A74A-8145-3B6B-6862508B52F3}"/>
              </a:ext>
            </a:extLst>
          </p:cNvPr>
          <p:cNvGrpSpPr/>
          <p:nvPr/>
        </p:nvGrpSpPr>
        <p:grpSpPr>
          <a:xfrm>
            <a:off x="976171" y="978583"/>
            <a:ext cx="10239658" cy="4866990"/>
            <a:chOff x="1215340" y="1197521"/>
            <a:chExt cx="10563869" cy="5133476"/>
          </a:xfrm>
        </p:grpSpPr>
        <p:sp>
          <p:nvSpPr>
            <p:cNvPr id="3" name="Rettangolo con angoli arrotondati 2">
              <a:extLst>
                <a:ext uri="{FF2B5EF4-FFF2-40B4-BE49-F238E27FC236}">
                  <a16:creationId xmlns:a16="http://schemas.microsoft.com/office/drawing/2014/main" id="{C4090160-9B83-6FB0-BDBD-46F8027E2D94}"/>
                </a:ext>
              </a:extLst>
            </p:cNvPr>
            <p:cNvSpPr/>
            <p:nvPr/>
          </p:nvSpPr>
          <p:spPr>
            <a:xfrm>
              <a:off x="1215340" y="1197521"/>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TRIMMING </a:t>
              </a:r>
            </a:p>
          </p:txBody>
        </p:sp>
        <p:sp>
          <p:nvSpPr>
            <p:cNvPr id="7" name="Rettangolo con angoli arrotondati 6">
              <a:extLst>
                <a:ext uri="{FF2B5EF4-FFF2-40B4-BE49-F238E27FC236}">
                  <a16:creationId xmlns:a16="http://schemas.microsoft.com/office/drawing/2014/main" id="{EE49B572-79A9-6700-F980-5B2752C251F1}"/>
                </a:ext>
              </a:extLst>
            </p:cNvPr>
            <p:cNvSpPr/>
            <p:nvPr/>
          </p:nvSpPr>
          <p:spPr>
            <a:xfrm>
              <a:off x="1215340" y="5137937"/>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LIVELLI DI METILAZIONE</a:t>
              </a:r>
            </a:p>
          </p:txBody>
        </p:sp>
        <p:sp>
          <p:nvSpPr>
            <p:cNvPr id="8" name="Rettangolo con angoli arrotondati 7">
              <a:extLst>
                <a:ext uri="{FF2B5EF4-FFF2-40B4-BE49-F238E27FC236}">
                  <a16:creationId xmlns:a16="http://schemas.microsoft.com/office/drawing/2014/main" id="{CB09B3B3-32F0-5E0D-1FE5-72718B8E1067}"/>
                </a:ext>
              </a:extLst>
            </p:cNvPr>
            <p:cNvSpPr/>
            <p:nvPr/>
          </p:nvSpPr>
          <p:spPr>
            <a:xfrm>
              <a:off x="1215340" y="3119379"/>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ALLINEAMENTO</a:t>
              </a:r>
            </a:p>
          </p:txBody>
        </p:sp>
        <p:sp>
          <p:nvSpPr>
            <p:cNvPr id="9" name="Rettangolo con angoli arrotondati 8">
              <a:extLst>
                <a:ext uri="{FF2B5EF4-FFF2-40B4-BE49-F238E27FC236}">
                  <a16:creationId xmlns:a16="http://schemas.microsoft.com/office/drawing/2014/main" id="{D396BA91-BD91-C1C6-70CC-8044345F9BC2}"/>
                </a:ext>
              </a:extLst>
            </p:cNvPr>
            <p:cNvSpPr/>
            <p:nvPr/>
          </p:nvSpPr>
          <p:spPr>
            <a:xfrm>
              <a:off x="1446834" y="2210984"/>
              <a:ext cx="1990846" cy="359885"/>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a:latin typeface="Arial" panose="020B0604020202020204" pitchFamily="34" charset="0"/>
                  <a:cs typeface="Arial" panose="020B0604020202020204" pitchFamily="34" charset="0"/>
                </a:rPr>
                <a:t>QC</a:t>
              </a:r>
            </a:p>
          </p:txBody>
        </p:sp>
        <p:cxnSp>
          <p:nvCxnSpPr>
            <p:cNvPr id="10" name="Connettore 2 9">
              <a:extLst>
                <a:ext uri="{FF2B5EF4-FFF2-40B4-BE49-F238E27FC236}">
                  <a16:creationId xmlns:a16="http://schemas.microsoft.com/office/drawing/2014/main" id="{A99B835D-84D9-D0E1-EAB7-25195286BFB1}"/>
                </a:ext>
              </a:extLst>
            </p:cNvPr>
            <p:cNvCxnSpPr>
              <a:stCxn id="3" idx="2"/>
              <a:endCxn id="9" idx="0"/>
            </p:cNvCxnSpPr>
            <p:nvPr/>
          </p:nvCxnSpPr>
          <p:spPr>
            <a:xfrm>
              <a:off x="2442257" y="1961450"/>
              <a:ext cx="0" cy="249534"/>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1" name="Connettore 2 10">
              <a:extLst>
                <a:ext uri="{FF2B5EF4-FFF2-40B4-BE49-F238E27FC236}">
                  <a16:creationId xmlns:a16="http://schemas.microsoft.com/office/drawing/2014/main" id="{76D48568-E67F-CD6A-9CA4-897FD4AFDA88}"/>
                </a:ext>
              </a:extLst>
            </p:cNvPr>
            <p:cNvCxnSpPr>
              <a:stCxn id="9" idx="2"/>
              <a:endCxn id="8" idx="0"/>
            </p:cNvCxnSpPr>
            <p:nvPr/>
          </p:nvCxnSpPr>
          <p:spPr>
            <a:xfrm>
              <a:off x="2442257" y="2570869"/>
              <a:ext cx="0" cy="548510"/>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sp>
          <p:nvSpPr>
            <p:cNvPr id="12" name="Rettangolo con angoli arrotondati 11">
              <a:extLst>
                <a:ext uri="{FF2B5EF4-FFF2-40B4-BE49-F238E27FC236}">
                  <a16:creationId xmlns:a16="http://schemas.microsoft.com/office/drawing/2014/main" id="{82FAD389-98AE-87FE-2484-8BAC63F7662F}"/>
                </a:ext>
              </a:extLst>
            </p:cNvPr>
            <p:cNvSpPr/>
            <p:nvPr/>
          </p:nvSpPr>
          <p:spPr>
            <a:xfrm>
              <a:off x="1493132" y="4179751"/>
              <a:ext cx="1898246" cy="471670"/>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a:latin typeface="Arial" panose="020B0604020202020204" pitchFamily="34" charset="0"/>
                  <a:cs typeface="Arial" panose="020B0604020202020204" pitchFamily="34" charset="0"/>
                </a:rPr>
                <a:t>Rimozione duplicati PCR</a:t>
              </a:r>
            </a:p>
          </p:txBody>
        </p:sp>
        <p:cxnSp>
          <p:nvCxnSpPr>
            <p:cNvPr id="13" name="Connettore 2 12">
              <a:extLst>
                <a:ext uri="{FF2B5EF4-FFF2-40B4-BE49-F238E27FC236}">
                  <a16:creationId xmlns:a16="http://schemas.microsoft.com/office/drawing/2014/main" id="{D52C978D-672D-6B09-A041-048DE6FE000B}"/>
                </a:ext>
              </a:extLst>
            </p:cNvPr>
            <p:cNvCxnSpPr>
              <a:stCxn id="8" idx="2"/>
              <a:endCxn id="12" idx="0"/>
            </p:cNvCxnSpPr>
            <p:nvPr/>
          </p:nvCxnSpPr>
          <p:spPr>
            <a:xfrm flipH="1">
              <a:off x="2442255" y="3883308"/>
              <a:ext cx="2" cy="296443"/>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4" name="Connettore 2 13">
              <a:extLst>
                <a:ext uri="{FF2B5EF4-FFF2-40B4-BE49-F238E27FC236}">
                  <a16:creationId xmlns:a16="http://schemas.microsoft.com/office/drawing/2014/main" id="{AF64CD9B-D626-BB83-ABFA-611ABC3A2A81}"/>
                </a:ext>
              </a:extLst>
            </p:cNvPr>
            <p:cNvCxnSpPr>
              <a:stCxn id="12" idx="2"/>
              <a:endCxn id="7" idx="0"/>
            </p:cNvCxnSpPr>
            <p:nvPr/>
          </p:nvCxnSpPr>
          <p:spPr>
            <a:xfrm>
              <a:off x="2442255" y="4651421"/>
              <a:ext cx="2" cy="486516"/>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sp>
          <p:nvSpPr>
            <p:cNvPr id="15" name="Rettangolo con angoli arrotondati 14">
              <a:extLst>
                <a:ext uri="{FF2B5EF4-FFF2-40B4-BE49-F238E27FC236}">
                  <a16:creationId xmlns:a16="http://schemas.microsoft.com/office/drawing/2014/main" id="{3B552F85-257D-030B-9E07-73DDC30A2C27}"/>
                </a:ext>
              </a:extLst>
            </p:cNvPr>
            <p:cNvSpPr/>
            <p:nvPr/>
          </p:nvSpPr>
          <p:spPr>
            <a:xfrm>
              <a:off x="4803494" y="5728734"/>
              <a:ext cx="3171463" cy="602263"/>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Analisi non supervisionate: PCA</a:t>
              </a:r>
            </a:p>
          </p:txBody>
        </p:sp>
        <p:sp>
          <p:nvSpPr>
            <p:cNvPr id="16" name="Rettangolo con angoli arrotondati 15">
              <a:extLst>
                <a:ext uri="{FF2B5EF4-FFF2-40B4-BE49-F238E27FC236}">
                  <a16:creationId xmlns:a16="http://schemas.microsoft.com/office/drawing/2014/main" id="{42EDDE15-45F4-55C3-D947-52D22A6253D5}"/>
                </a:ext>
              </a:extLst>
            </p:cNvPr>
            <p:cNvSpPr/>
            <p:nvPr/>
          </p:nvSpPr>
          <p:spPr>
            <a:xfrm>
              <a:off x="4803494" y="4415586"/>
              <a:ext cx="3171463" cy="602263"/>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Analisi supervisionate </a:t>
              </a:r>
            </a:p>
          </p:txBody>
        </p:sp>
        <p:sp>
          <p:nvSpPr>
            <p:cNvPr id="17" name="Rettangolo con angoli arrotondati 16">
              <a:extLst>
                <a:ext uri="{FF2B5EF4-FFF2-40B4-BE49-F238E27FC236}">
                  <a16:creationId xmlns:a16="http://schemas.microsoft.com/office/drawing/2014/main" id="{6A42B3F2-081F-D6E4-8F5B-F355E9D45F4B}"/>
                </a:ext>
              </a:extLst>
            </p:cNvPr>
            <p:cNvSpPr/>
            <p:nvPr/>
          </p:nvSpPr>
          <p:spPr>
            <a:xfrm>
              <a:off x="8522829" y="3755961"/>
              <a:ext cx="3171463" cy="602263"/>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Metilazione differenziale </a:t>
              </a:r>
            </a:p>
          </p:txBody>
        </p:sp>
        <p:sp>
          <p:nvSpPr>
            <p:cNvPr id="18" name="Rettangolo con angoli arrotondati 17">
              <a:extLst>
                <a:ext uri="{FF2B5EF4-FFF2-40B4-BE49-F238E27FC236}">
                  <a16:creationId xmlns:a16="http://schemas.microsoft.com/office/drawing/2014/main" id="{3E1BA9EF-D451-DC7C-BD5A-027892E6F38F}"/>
                </a:ext>
              </a:extLst>
            </p:cNvPr>
            <p:cNvSpPr/>
            <p:nvPr/>
          </p:nvSpPr>
          <p:spPr>
            <a:xfrm>
              <a:off x="8607746" y="4917094"/>
              <a:ext cx="3171463" cy="602263"/>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Modelli predittivi </a:t>
              </a:r>
            </a:p>
          </p:txBody>
        </p:sp>
        <p:cxnSp>
          <p:nvCxnSpPr>
            <p:cNvPr id="19" name="Connettore 2 18">
              <a:extLst>
                <a:ext uri="{FF2B5EF4-FFF2-40B4-BE49-F238E27FC236}">
                  <a16:creationId xmlns:a16="http://schemas.microsoft.com/office/drawing/2014/main" id="{D836166A-A994-5D9B-AAD0-F69E91684113}"/>
                </a:ext>
              </a:extLst>
            </p:cNvPr>
            <p:cNvCxnSpPr>
              <a:stCxn id="7" idx="3"/>
              <a:endCxn id="16" idx="1"/>
            </p:cNvCxnSpPr>
            <p:nvPr/>
          </p:nvCxnSpPr>
          <p:spPr>
            <a:xfrm flipV="1">
              <a:off x="3669173" y="4716718"/>
              <a:ext cx="1134321" cy="803184"/>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0" name="Connettore 2 19">
              <a:extLst>
                <a:ext uri="{FF2B5EF4-FFF2-40B4-BE49-F238E27FC236}">
                  <a16:creationId xmlns:a16="http://schemas.microsoft.com/office/drawing/2014/main" id="{F5FBFAA5-64E3-E64A-7703-4E43E04DED09}"/>
                </a:ext>
              </a:extLst>
            </p:cNvPr>
            <p:cNvCxnSpPr>
              <a:cxnSpLocks/>
              <a:stCxn id="7" idx="3"/>
              <a:endCxn id="15" idx="1"/>
            </p:cNvCxnSpPr>
            <p:nvPr/>
          </p:nvCxnSpPr>
          <p:spPr>
            <a:xfrm>
              <a:off x="3669173" y="5519902"/>
              <a:ext cx="1134321" cy="509964"/>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1" name="Connettore 2 20">
              <a:extLst>
                <a:ext uri="{FF2B5EF4-FFF2-40B4-BE49-F238E27FC236}">
                  <a16:creationId xmlns:a16="http://schemas.microsoft.com/office/drawing/2014/main" id="{6FB19A52-715D-2D5C-42CB-0BC476078505}"/>
                </a:ext>
              </a:extLst>
            </p:cNvPr>
            <p:cNvCxnSpPr>
              <a:stCxn id="16" idx="3"/>
              <a:endCxn id="17" idx="1"/>
            </p:cNvCxnSpPr>
            <p:nvPr/>
          </p:nvCxnSpPr>
          <p:spPr>
            <a:xfrm flipV="1">
              <a:off x="7974957" y="4057093"/>
              <a:ext cx="547872" cy="659625"/>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2" name="Connettore 2 21">
              <a:extLst>
                <a:ext uri="{FF2B5EF4-FFF2-40B4-BE49-F238E27FC236}">
                  <a16:creationId xmlns:a16="http://schemas.microsoft.com/office/drawing/2014/main" id="{53F8F32D-8B5E-68D6-2613-B3EEE4FC69C7}"/>
                </a:ext>
              </a:extLst>
            </p:cNvPr>
            <p:cNvCxnSpPr>
              <a:stCxn id="16" idx="3"/>
              <a:endCxn id="18" idx="1"/>
            </p:cNvCxnSpPr>
            <p:nvPr/>
          </p:nvCxnSpPr>
          <p:spPr>
            <a:xfrm>
              <a:off x="7974957" y="4716718"/>
              <a:ext cx="632789" cy="501508"/>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3" name="Connettore curvo 22">
              <a:extLst>
                <a:ext uri="{FF2B5EF4-FFF2-40B4-BE49-F238E27FC236}">
                  <a16:creationId xmlns:a16="http://schemas.microsoft.com/office/drawing/2014/main" id="{3583321A-8EB1-5C91-9D0A-AC9D5FE8D0B8}"/>
                </a:ext>
              </a:extLst>
            </p:cNvPr>
            <p:cNvCxnSpPr>
              <a:cxnSpLocks/>
            </p:cNvCxnSpPr>
            <p:nvPr/>
          </p:nvCxnSpPr>
          <p:spPr>
            <a:xfrm flipV="1">
              <a:off x="3444044" y="1579486"/>
              <a:ext cx="231494" cy="795603"/>
            </a:xfrm>
            <a:prstGeom prst="curvedConnector3">
              <a:avLst>
                <a:gd name="adj1" fmla="val 198750"/>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grpSp>
      <p:sp>
        <p:nvSpPr>
          <p:cNvPr id="4" name="CasellaDiTesto 3">
            <a:extLst>
              <a:ext uri="{FF2B5EF4-FFF2-40B4-BE49-F238E27FC236}">
                <a16:creationId xmlns:a16="http://schemas.microsoft.com/office/drawing/2014/main" id="{2450F961-5F9A-EA67-E04B-35726E091471}"/>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MATERIALI E METODI </a:t>
            </a:r>
          </a:p>
        </p:txBody>
      </p:sp>
      <p:sp>
        <p:nvSpPr>
          <p:cNvPr id="5" name="Rettangolo con angoli arrotondati 2">
            <a:extLst>
              <a:ext uri="{FF2B5EF4-FFF2-40B4-BE49-F238E27FC236}">
                <a16:creationId xmlns:a16="http://schemas.microsoft.com/office/drawing/2014/main" id="{81FA071D-D15C-215D-5A62-59B3C749D632}"/>
              </a:ext>
            </a:extLst>
          </p:cNvPr>
          <p:cNvSpPr/>
          <p:nvPr/>
        </p:nvSpPr>
        <p:spPr>
          <a:xfrm>
            <a:off x="976172" y="83711"/>
            <a:ext cx="2378524" cy="411382"/>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err="1">
                <a:latin typeface="Arial" panose="020B0604020202020204" pitchFamily="34" charset="0"/>
                <a:cs typeface="Arial" panose="020B0604020202020204" pitchFamily="34" charset="0"/>
              </a:rPr>
              <a:t>fastQ</a:t>
            </a:r>
            <a:endParaRPr lang="it-IT">
              <a:latin typeface="Arial" panose="020B0604020202020204" pitchFamily="34" charset="0"/>
              <a:cs typeface="Arial" panose="020B0604020202020204" pitchFamily="34" charset="0"/>
            </a:endParaRPr>
          </a:p>
        </p:txBody>
      </p:sp>
      <p:pic>
        <p:nvPicPr>
          <p:cNvPr id="26" name="Immagine 26" descr="Immagine che contiene logo&#10;&#10;Descrizione generata automaticamente">
            <a:extLst>
              <a:ext uri="{FF2B5EF4-FFF2-40B4-BE49-F238E27FC236}">
                <a16:creationId xmlns:a16="http://schemas.microsoft.com/office/drawing/2014/main" id="{82EAC55D-D022-AECF-5F53-FC6107019EF3}"/>
              </a:ext>
            </a:extLst>
          </p:cNvPr>
          <p:cNvPicPr>
            <a:picLocks noChangeAspect="1"/>
          </p:cNvPicPr>
          <p:nvPr/>
        </p:nvPicPr>
        <p:blipFill>
          <a:blip r:embed="rId6"/>
          <a:stretch>
            <a:fillRect/>
          </a:stretch>
        </p:blipFill>
        <p:spPr>
          <a:xfrm>
            <a:off x="8417169" y="5245396"/>
            <a:ext cx="1981201" cy="704747"/>
          </a:xfrm>
          <a:prstGeom prst="rect">
            <a:avLst/>
          </a:prstGeom>
        </p:spPr>
      </p:pic>
      <p:pic>
        <p:nvPicPr>
          <p:cNvPr id="27" name="Immagine 27">
            <a:extLst>
              <a:ext uri="{FF2B5EF4-FFF2-40B4-BE49-F238E27FC236}">
                <a16:creationId xmlns:a16="http://schemas.microsoft.com/office/drawing/2014/main" id="{F554B18E-B9CE-22D2-56FC-14BA97ADC8F7}"/>
              </a:ext>
            </a:extLst>
          </p:cNvPr>
          <p:cNvPicPr>
            <a:picLocks noChangeAspect="1"/>
          </p:cNvPicPr>
          <p:nvPr/>
        </p:nvPicPr>
        <p:blipFill>
          <a:blip r:embed="rId7"/>
          <a:stretch>
            <a:fillRect/>
          </a:stretch>
        </p:blipFill>
        <p:spPr>
          <a:xfrm>
            <a:off x="9210675" y="2403231"/>
            <a:ext cx="827943" cy="937847"/>
          </a:xfrm>
          <a:prstGeom prst="rect">
            <a:avLst/>
          </a:prstGeom>
        </p:spPr>
      </p:pic>
    </p:spTree>
    <p:extLst>
      <p:ext uri="{BB962C8B-B14F-4D97-AF65-F5344CB8AC3E}">
        <p14:creationId xmlns:p14="http://schemas.microsoft.com/office/powerpoint/2010/main" val="768727947"/>
      </p:ext>
    </p:extLst>
  </p:cSld>
  <p:clrMapOvr>
    <a:masterClrMapping/>
  </p:clrMapOvr>
  <p:transition spd="slow"/>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36727F1-44BF-01A7-3B63-70570B99FE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02" b="4509"/>
          <a:stretch/>
        </p:blipFill>
        <p:spPr bwMode="auto">
          <a:xfrm>
            <a:off x="212621" y="1255334"/>
            <a:ext cx="6546617" cy="3913583"/>
          </a:xfrm>
          <a:prstGeom prst="rect">
            <a:avLst/>
          </a:prstGeom>
          <a:ln>
            <a:noFill/>
          </a:ln>
          <a:extLst>
            <a:ext uri="{53640926-AAD7-44D8-BBD7-CCE9431645EC}">
              <a14:shadowObscured xmlns:a14="http://schemas.microsoft.com/office/drawing/2010/main"/>
            </a:ext>
          </a:extLst>
        </p:spPr>
      </p:pic>
      <p:pic>
        <p:nvPicPr>
          <p:cNvPr id="28" name="Immagine 1">
            <a:extLst>
              <a:ext uri="{FF2B5EF4-FFF2-40B4-BE49-F238E27FC236}">
                <a16:creationId xmlns:a16="http://schemas.microsoft.com/office/drawing/2014/main" id="{7E6BEF29-E59A-87A0-36C5-AE7759C1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784" t="67674" r="13601" b="12050"/>
          <a:stretch/>
        </p:blipFill>
        <p:spPr bwMode="auto">
          <a:xfrm>
            <a:off x="6376161" y="4002041"/>
            <a:ext cx="2128869" cy="1823055"/>
          </a:xfrm>
          <a:prstGeom prst="rect">
            <a:avLst/>
          </a:prstGeom>
          <a:ln>
            <a:noFill/>
          </a:ln>
          <a:extLst>
            <a:ext uri="{53640926-AAD7-44D8-BBD7-CCE9431645EC}">
              <a14:shadowObscured xmlns:a14="http://schemas.microsoft.com/office/drawing/2010/main"/>
            </a:ext>
          </a:extLst>
        </p:spPr>
      </p:pic>
      <p:sp>
        <p:nvSpPr>
          <p:cNvPr id="29" name="Doughnut 28">
            <a:extLst>
              <a:ext uri="{FF2B5EF4-FFF2-40B4-BE49-F238E27FC236}">
                <a16:creationId xmlns:a16="http://schemas.microsoft.com/office/drawing/2014/main" id="{364F004B-86C3-3D41-FCA1-F83C567A3F68}"/>
              </a:ext>
            </a:extLst>
          </p:cNvPr>
          <p:cNvSpPr/>
          <p:nvPr/>
        </p:nvSpPr>
        <p:spPr>
          <a:xfrm>
            <a:off x="5913400" y="3710604"/>
            <a:ext cx="2865249" cy="2397856"/>
          </a:xfrm>
          <a:prstGeom prst="donut">
            <a:avLst>
              <a:gd name="adj" fmla="val 16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49021AFB-BC96-426E-643F-E7AD910C0125}"/>
              </a:ext>
            </a:extLst>
          </p:cNvPr>
          <p:cNvSpPr txBox="1"/>
          <p:nvPr/>
        </p:nvSpPr>
        <p:spPr>
          <a:xfrm>
            <a:off x="1874520" y="240323"/>
            <a:ext cx="844296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 NON SUPERVISIONATA: PCA </a:t>
            </a:r>
          </a:p>
        </p:txBody>
      </p:sp>
      <p:sp>
        <p:nvSpPr>
          <p:cNvPr id="5" name="CasellaDiTesto 4">
            <a:extLst>
              <a:ext uri="{FF2B5EF4-FFF2-40B4-BE49-F238E27FC236}">
                <a16:creationId xmlns:a16="http://schemas.microsoft.com/office/drawing/2014/main" id="{0E576833-B242-64B7-42B7-0786E936514F}"/>
              </a:ext>
            </a:extLst>
          </p:cNvPr>
          <p:cNvSpPr txBox="1"/>
          <p:nvPr/>
        </p:nvSpPr>
        <p:spPr>
          <a:xfrm>
            <a:off x="7271063" y="1653367"/>
            <a:ext cx="4163188" cy="2049279"/>
          </a:xfrm>
          <a:prstGeom prst="rect">
            <a:avLst/>
          </a:prstGeom>
          <a:noFill/>
        </p:spPr>
        <p:txBody>
          <a:bodyPr wrap="square" lIns="91440" tIns="45720" rIns="91440" bIns="45720" rtlCol="0" anchor="t">
            <a:spAutoFit/>
          </a:bodyPr>
          <a:lstStyle/>
          <a:p>
            <a:pPr marL="285750" indent="-285750">
              <a:lnSpc>
                <a:spcPct val="250000"/>
              </a:lnSpc>
              <a:buFont typeface="Arial" panose="020B0604020202020204" pitchFamily="34" charset="0"/>
              <a:buChar char="•"/>
            </a:pPr>
            <a:r>
              <a:rPr lang="it-IT" dirty="0">
                <a:latin typeface="Arial" panose="020B0604020202020204" pitchFamily="34" charset="0"/>
                <a:cs typeface="Arial" panose="020B0604020202020204" pitchFamily="34" charset="0"/>
              </a:rPr>
              <a:t>Matrice 10x 100%: 120249 citosine</a:t>
            </a:r>
            <a:endParaRPr lang="it-IT" dirty="0">
              <a:highlight>
                <a:srgbClr val="FFFF00"/>
              </a:highlight>
              <a:latin typeface="Arial" panose="020B0604020202020204" pitchFamily="34" charset="0"/>
              <a:cs typeface="Arial" panose="020B0604020202020204" pitchFamily="34" charset="0"/>
            </a:endParaRPr>
          </a:p>
          <a:p>
            <a:pPr marL="285750" indent="-285750">
              <a:lnSpc>
                <a:spcPct val="250000"/>
              </a:lnSpc>
              <a:buFont typeface="Arial" panose="020B0604020202020204" pitchFamily="34" charset="0"/>
              <a:buChar char="•"/>
            </a:pPr>
            <a:r>
              <a:rPr lang="it-IT" dirty="0">
                <a:latin typeface="Arial"/>
                <a:cs typeface="Arial"/>
              </a:rPr>
              <a:t>Ben separati per la PC2</a:t>
            </a:r>
          </a:p>
          <a:p>
            <a:pPr marL="285750" indent="-285750">
              <a:lnSpc>
                <a:spcPct val="250000"/>
              </a:lnSpc>
              <a:buFont typeface="Arial" panose="020B0604020202020204" pitchFamily="34" charset="0"/>
              <a:buChar char="•"/>
            </a:pPr>
            <a:r>
              <a:rPr lang="it-IT" dirty="0">
                <a:latin typeface="Arial"/>
                <a:cs typeface="Arial"/>
              </a:rPr>
              <a:t>Saggio riproducibile </a:t>
            </a:r>
            <a:endParaRPr lang="it-IT" dirty="0">
              <a:latin typeface="Arial" panose="020B0604020202020204" pitchFamily="34" charset="0"/>
              <a:cs typeface="Arial" panose="020B0604020202020204" pitchFamily="34" charset="0"/>
            </a:endParaRPr>
          </a:p>
        </p:txBody>
      </p:sp>
      <p:grpSp>
        <p:nvGrpSpPr>
          <p:cNvPr id="21" name="Gruppo 20">
            <a:extLst>
              <a:ext uri="{FF2B5EF4-FFF2-40B4-BE49-F238E27FC236}">
                <a16:creationId xmlns:a16="http://schemas.microsoft.com/office/drawing/2014/main" id="{21FB9D42-396C-2E5C-245C-F8CFA8884E58}"/>
              </a:ext>
            </a:extLst>
          </p:cNvPr>
          <p:cNvGrpSpPr/>
          <p:nvPr/>
        </p:nvGrpSpPr>
        <p:grpSpPr>
          <a:xfrm>
            <a:off x="4886384" y="3892963"/>
            <a:ext cx="2447892" cy="1942687"/>
            <a:chOff x="5147641" y="4435543"/>
            <a:chExt cx="2447892" cy="1942687"/>
          </a:xfrm>
        </p:grpSpPr>
        <p:sp>
          <p:nvSpPr>
            <p:cNvPr id="10" name="Ovale 9">
              <a:extLst>
                <a:ext uri="{FF2B5EF4-FFF2-40B4-BE49-F238E27FC236}">
                  <a16:creationId xmlns:a16="http://schemas.microsoft.com/office/drawing/2014/main" id="{ECF60EB0-3790-8A4A-9D97-9150A67B49C8}"/>
                </a:ext>
              </a:extLst>
            </p:cNvPr>
            <p:cNvSpPr/>
            <p:nvPr/>
          </p:nvSpPr>
          <p:spPr>
            <a:xfrm>
              <a:off x="5147641" y="4435543"/>
              <a:ext cx="914400" cy="91440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F22C519E-8168-D78E-781B-0095FDE78385}"/>
                </a:ext>
              </a:extLst>
            </p:cNvPr>
            <p:cNvCxnSpPr>
              <a:cxnSpLocks/>
              <a:stCxn id="10" idx="0"/>
              <a:endCxn id="30" idx="0"/>
            </p:cNvCxnSpPr>
            <p:nvPr/>
          </p:nvCxnSpPr>
          <p:spPr>
            <a:xfrm>
              <a:off x="5604841" y="4435543"/>
              <a:ext cx="1990692" cy="9169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68AB88C-BEBE-1FA4-CAD2-750662DD6B14}"/>
                </a:ext>
              </a:extLst>
            </p:cNvPr>
            <p:cNvCxnSpPr>
              <a:cxnSpLocks/>
            </p:cNvCxnSpPr>
            <p:nvPr/>
          </p:nvCxnSpPr>
          <p:spPr>
            <a:xfrm>
              <a:off x="5357132" y="5276505"/>
              <a:ext cx="1879600" cy="110172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5" name="CasellaDiTesto 14">
            <a:extLst>
              <a:ext uri="{FF2B5EF4-FFF2-40B4-BE49-F238E27FC236}">
                <a16:creationId xmlns:a16="http://schemas.microsoft.com/office/drawing/2014/main" id="{8EFB408D-B95A-396F-C051-0E7E7A015F38}"/>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sp>
        <p:nvSpPr>
          <p:cNvPr id="3" name="Rettangolo 2">
            <a:extLst>
              <a:ext uri="{FF2B5EF4-FFF2-40B4-BE49-F238E27FC236}">
                <a16:creationId xmlns:a16="http://schemas.microsoft.com/office/drawing/2014/main" id="{269BDB76-6E35-0191-DF1D-3E65F7A57721}"/>
              </a:ext>
            </a:extLst>
          </p:cNvPr>
          <p:cNvSpPr/>
          <p:nvPr/>
        </p:nvSpPr>
        <p:spPr>
          <a:xfrm>
            <a:off x="5087491" y="3282168"/>
            <a:ext cx="825909" cy="452283"/>
          </a:xfrm>
          <a:prstGeom prst="rect">
            <a:avLst/>
          </a:prstGeom>
          <a:noFill/>
          <a:ln w="28575">
            <a:solidFill>
              <a:srgbClr val="85C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56A6E213-160B-BE76-1FA1-3611439965BE}"/>
              </a:ext>
            </a:extLst>
          </p:cNvPr>
          <p:cNvSpPr/>
          <p:nvPr/>
        </p:nvSpPr>
        <p:spPr>
          <a:xfrm>
            <a:off x="2840819" y="4280141"/>
            <a:ext cx="1091379" cy="245806"/>
          </a:xfrm>
          <a:prstGeom prst="rect">
            <a:avLst/>
          </a:prstGeom>
          <a:noFill/>
          <a:ln w="28575">
            <a:solidFill>
              <a:srgbClr val="5B8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9B1D86FC-554A-AB06-8B8A-1135F22379B6}"/>
              </a:ext>
            </a:extLst>
          </p:cNvPr>
          <p:cNvSpPr/>
          <p:nvPr/>
        </p:nvSpPr>
        <p:spPr>
          <a:xfrm>
            <a:off x="1749437" y="4088410"/>
            <a:ext cx="855405" cy="275303"/>
          </a:xfrm>
          <a:prstGeom prst="rect">
            <a:avLst/>
          </a:prstGeom>
          <a:noFill/>
          <a:ln w="28575">
            <a:solidFill>
              <a:srgbClr val="4B6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eform 16">
            <a:extLst>
              <a:ext uri="{FF2B5EF4-FFF2-40B4-BE49-F238E27FC236}">
                <a16:creationId xmlns:a16="http://schemas.microsoft.com/office/drawing/2014/main" id="{D0A0FEDF-B551-A9A7-F991-42B56CA94580}"/>
              </a:ext>
            </a:extLst>
          </p:cNvPr>
          <p:cNvSpPr/>
          <p:nvPr/>
        </p:nvSpPr>
        <p:spPr>
          <a:xfrm>
            <a:off x="2180768" y="3743015"/>
            <a:ext cx="855405" cy="345152"/>
          </a:xfrm>
          <a:custGeom>
            <a:avLst/>
            <a:gdLst>
              <a:gd name="connsiteX0" fmla="*/ 0 w 855405"/>
              <a:gd name="connsiteY0" fmla="*/ 0 h 275303"/>
              <a:gd name="connsiteX1" fmla="*/ 855405 w 855405"/>
              <a:gd name="connsiteY1" fmla="*/ 0 h 275303"/>
              <a:gd name="connsiteX2" fmla="*/ 855405 w 855405"/>
              <a:gd name="connsiteY2" fmla="*/ 179268 h 275303"/>
              <a:gd name="connsiteX3" fmla="*/ 660050 w 855405"/>
              <a:gd name="connsiteY3" fmla="*/ 179268 h 275303"/>
              <a:gd name="connsiteX4" fmla="*/ 660050 w 855405"/>
              <a:gd name="connsiteY4" fmla="*/ 275303 h 275303"/>
              <a:gd name="connsiteX5" fmla="*/ 0 w 855405"/>
              <a:gd name="connsiteY5" fmla="*/ 275303 h 27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05" h="275303">
                <a:moveTo>
                  <a:pt x="0" y="0"/>
                </a:moveTo>
                <a:lnTo>
                  <a:pt x="855405" y="0"/>
                </a:lnTo>
                <a:lnTo>
                  <a:pt x="855405" y="179268"/>
                </a:lnTo>
                <a:lnTo>
                  <a:pt x="660050" y="179268"/>
                </a:lnTo>
                <a:lnTo>
                  <a:pt x="660050" y="275303"/>
                </a:lnTo>
                <a:lnTo>
                  <a:pt x="0" y="275303"/>
                </a:lnTo>
                <a:close/>
              </a:path>
            </a:pathLst>
          </a:custGeom>
          <a:noFill/>
          <a:ln w="28575">
            <a:solidFill>
              <a:srgbClr val="324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Rettangolo 7">
            <a:extLst>
              <a:ext uri="{FF2B5EF4-FFF2-40B4-BE49-F238E27FC236}">
                <a16:creationId xmlns:a16="http://schemas.microsoft.com/office/drawing/2014/main" id="{220896A1-38B8-7553-ACF0-8F3A12CCAE74}"/>
              </a:ext>
            </a:extLst>
          </p:cNvPr>
          <p:cNvSpPr/>
          <p:nvPr/>
        </p:nvSpPr>
        <p:spPr>
          <a:xfrm>
            <a:off x="2839641" y="3982081"/>
            <a:ext cx="1091379" cy="304799"/>
          </a:xfrm>
          <a:prstGeom prst="rect">
            <a:avLst/>
          </a:prstGeom>
          <a:noFill/>
          <a:ln w="28575">
            <a:solidFill>
              <a:srgbClr val="75A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 29">
            <a:extLst>
              <a:ext uri="{FF2B5EF4-FFF2-40B4-BE49-F238E27FC236}">
                <a16:creationId xmlns:a16="http://schemas.microsoft.com/office/drawing/2014/main" id="{A4D5DA23-E961-B5FD-9323-4FAACC6ABE95}"/>
              </a:ext>
            </a:extLst>
          </p:cNvPr>
          <p:cNvSpPr/>
          <p:nvPr/>
        </p:nvSpPr>
        <p:spPr>
          <a:xfrm>
            <a:off x="6326276" y="3984657"/>
            <a:ext cx="2016000" cy="1908000"/>
          </a:xfrm>
          <a:prstGeom prst="ellipse">
            <a:avLst/>
          </a:prstGeom>
          <a:noFill/>
          <a:ln w="38100">
            <a:solidFill>
              <a:srgbClr val="92D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C03EBA07-FBE7-143D-C05C-1B55A0183EC6}"/>
              </a:ext>
            </a:extLst>
          </p:cNvPr>
          <p:cNvSpPr/>
          <p:nvPr/>
        </p:nvSpPr>
        <p:spPr>
          <a:xfrm>
            <a:off x="822325" y="3082290"/>
            <a:ext cx="825909" cy="262638"/>
          </a:xfrm>
          <a:prstGeom prst="rect">
            <a:avLst/>
          </a:prstGeom>
          <a:noFill/>
          <a:ln w="28575">
            <a:solidFill>
              <a:srgbClr val="71A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eform 32">
            <a:extLst>
              <a:ext uri="{FF2B5EF4-FFF2-40B4-BE49-F238E27FC236}">
                <a16:creationId xmlns:a16="http://schemas.microsoft.com/office/drawing/2014/main" id="{87CCEBA9-0B08-3A77-1774-A38822A0EEA1}"/>
              </a:ext>
            </a:extLst>
          </p:cNvPr>
          <p:cNvSpPr/>
          <p:nvPr/>
        </p:nvSpPr>
        <p:spPr>
          <a:xfrm>
            <a:off x="822324" y="2843318"/>
            <a:ext cx="5048843" cy="1768046"/>
          </a:xfrm>
          <a:custGeom>
            <a:avLst/>
            <a:gdLst>
              <a:gd name="connsiteX0" fmla="*/ 293957 w 5048843"/>
              <a:gd name="connsiteY0" fmla="*/ 1051788 h 1768046"/>
              <a:gd name="connsiteX1" fmla="*/ 20824 w 5048843"/>
              <a:gd name="connsiteY1" fmla="*/ 469898 h 1768046"/>
              <a:gd name="connsiteX2" fmla="*/ 68325 w 5048843"/>
              <a:gd name="connsiteY2" fmla="*/ 66137 h 1768046"/>
              <a:gd name="connsiteX3" fmla="*/ 460211 w 5048843"/>
              <a:gd name="connsiteY3" fmla="*/ 66137 h 1768046"/>
              <a:gd name="connsiteX4" fmla="*/ 1208357 w 5048843"/>
              <a:gd name="connsiteY4" fmla="*/ 707404 h 1768046"/>
              <a:gd name="connsiteX5" fmla="*/ 1968377 w 5048843"/>
              <a:gd name="connsiteY5" fmla="*/ 861783 h 1768046"/>
              <a:gd name="connsiteX6" fmla="*/ 3524045 w 5048843"/>
              <a:gd name="connsiteY6" fmla="*/ 849908 h 1768046"/>
              <a:gd name="connsiteX7" fmla="*/ 4462195 w 5048843"/>
              <a:gd name="connsiteY7" fmla="*/ 351144 h 1768046"/>
              <a:gd name="connsiteX8" fmla="*/ 4770954 w 5048843"/>
              <a:gd name="connsiteY8" fmla="*/ 303643 h 1768046"/>
              <a:gd name="connsiteX9" fmla="*/ 5044086 w 5048843"/>
              <a:gd name="connsiteY9" fmla="*/ 481773 h 1768046"/>
              <a:gd name="connsiteX10" fmla="*/ 4937208 w 5048843"/>
              <a:gd name="connsiteY10" fmla="*/ 1194292 h 1768046"/>
              <a:gd name="connsiteX11" fmla="*/ 4842206 w 5048843"/>
              <a:gd name="connsiteY11" fmla="*/ 1669305 h 1768046"/>
              <a:gd name="connsiteX12" fmla="*/ 3844679 w 5048843"/>
              <a:gd name="connsiteY12" fmla="*/ 1752433 h 1768046"/>
              <a:gd name="connsiteX13" fmla="*/ 1232107 w 5048843"/>
              <a:gd name="connsiteY13" fmla="*/ 1693056 h 1768046"/>
              <a:gd name="connsiteX14" fmla="*/ 293957 w 5048843"/>
              <a:gd name="connsiteY14" fmla="*/ 1051788 h 17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8843" h="1768046">
                <a:moveTo>
                  <a:pt x="293957" y="1051788"/>
                </a:moveTo>
                <a:cubicBezTo>
                  <a:pt x="92077" y="847928"/>
                  <a:pt x="58429" y="634173"/>
                  <a:pt x="20824" y="469898"/>
                </a:cubicBezTo>
                <a:cubicBezTo>
                  <a:pt x="-16781" y="305623"/>
                  <a:pt x="-4906" y="133430"/>
                  <a:pt x="68325" y="66137"/>
                </a:cubicBezTo>
                <a:cubicBezTo>
                  <a:pt x="141556" y="-1157"/>
                  <a:pt x="270206" y="-40741"/>
                  <a:pt x="460211" y="66137"/>
                </a:cubicBezTo>
                <a:cubicBezTo>
                  <a:pt x="650216" y="173015"/>
                  <a:pt x="956996" y="574796"/>
                  <a:pt x="1208357" y="707404"/>
                </a:cubicBezTo>
                <a:cubicBezTo>
                  <a:pt x="1459718" y="840012"/>
                  <a:pt x="1582429" y="838032"/>
                  <a:pt x="1968377" y="861783"/>
                </a:cubicBezTo>
                <a:cubicBezTo>
                  <a:pt x="2354325" y="885534"/>
                  <a:pt x="3108409" y="935014"/>
                  <a:pt x="3524045" y="849908"/>
                </a:cubicBezTo>
                <a:cubicBezTo>
                  <a:pt x="3939681" y="764802"/>
                  <a:pt x="4254377" y="442188"/>
                  <a:pt x="4462195" y="351144"/>
                </a:cubicBezTo>
                <a:cubicBezTo>
                  <a:pt x="4670013" y="260100"/>
                  <a:pt x="4673972" y="281871"/>
                  <a:pt x="4770954" y="303643"/>
                </a:cubicBezTo>
                <a:cubicBezTo>
                  <a:pt x="4867936" y="325414"/>
                  <a:pt x="5016377" y="333332"/>
                  <a:pt x="5044086" y="481773"/>
                </a:cubicBezTo>
                <a:cubicBezTo>
                  <a:pt x="5071795" y="630214"/>
                  <a:pt x="4970855" y="996370"/>
                  <a:pt x="4937208" y="1194292"/>
                </a:cubicBezTo>
                <a:cubicBezTo>
                  <a:pt x="4903561" y="1392214"/>
                  <a:pt x="5024294" y="1576282"/>
                  <a:pt x="4842206" y="1669305"/>
                </a:cubicBezTo>
                <a:cubicBezTo>
                  <a:pt x="4660118" y="1762328"/>
                  <a:pt x="4446362" y="1748475"/>
                  <a:pt x="3844679" y="1752433"/>
                </a:cubicBezTo>
                <a:cubicBezTo>
                  <a:pt x="3242996" y="1756391"/>
                  <a:pt x="1823894" y="1809830"/>
                  <a:pt x="1232107" y="1693056"/>
                </a:cubicBezTo>
                <a:cubicBezTo>
                  <a:pt x="640320" y="1576282"/>
                  <a:pt x="495837" y="1255648"/>
                  <a:pt x="293957" y="1051788"/>
                </a:cubicBezTo>
                <a:close/>
              </a:path>
            </a:pathLst>
          </a:custGeom>
          <a:noFill/>
          <a:ln w="38100">
            <a:solidFill>
              <a:srgbClr val="B45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a:extLst>
              <a:ext uri="{FF2B5EF4-FFF2-40B4-BE49-F238E27FC236}">
                <a16:creationId xmlns:a16="http://schemas.microsoft.com/office/drawing/2014/main" id="{D472D74C-23A1-2085-217D-46F9CBB10E8A}"/>
              </a:ext>
            </a:extLst>
          </p:cNvPr>
          <p:cNvSpPr/>
          <p:nvPr/>
        </p:nvSpPr>
        <p:spPr>
          <a:xfrm>
            <a:off x="1537365" y="1342376"/>
            <a:ext cx="3983653" cy="2043927"/>
          </a:xfrm>
          <a:custGeom>
            <a:avLst/>
            <a:gdLst>
              <a:gd name="connsiteX0" fmla="*/ 1182084 w 3983653"/>
              <a:gd name="connsiteY0" fmla="*/ 142040 h 2043927"/>
              <a:gd name="connsiteX1" fmla="*/ 30178 w 3983653"/>
              <a:gd name="connsiteY1" fmla="*/ 1495827 h 2043927"/>
              <a:gd name="connsiteX2" fmla="*/ 469565 w 3983653"/>
              <a:gd name="connsiteY2" fmla="*/ 1994590 h 2043927"/>
              <a:gd name="connsiteX3" fmla="*/ 1882729 w 3983653"/>
              <a:gd name="connsiteY3" fmla="*/ 1982715 h 2043927"/>
              <a:gd name="connsiteX4" fmla="*/ 3901534 w 3983653"/>
              <a:gd name="connsiteY4" fmla="*/ 1614580 h 2043927"/>
              <a:gd name="connsiteX5" fmla="*/ 3402770 w 3983653"/>
              <a:gd name="connsiteY5" fmla="*/ 628928 h 2043927"/>
              <a:gd name="connsiteX6" fmla="*/ 1668973 w 3983653"/>
              <a:gd name="connsiteY6" fmla="*/ 94538 h 2043927"/>
              <a:gd name="connsiteX7" fmla="*/ 1182084 w 3983653"/>
              <a:gd name="connsiteY7" fmla="*/ 142040 h 20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3653" h="2043927">
                <a:moveTo>
                  <a:pt x="1182084" y="142040"/>
                </a:moveTo>
                <a:cubicBezTo>
                  <a:pt x="908951" y="375588"/>
                  <a:pt x="148931" y="1187069"/>
                  <a:pt x="30178" y="1495827"/>
                </a:cubicBezTo>
                <a:cubicBezTo>
                  <a:pt x="-88575" y="1804585"/>
                  <a:pt x="160806" y="1913442"/>
                  <a:pt x="469565" y="1994590"/>
                </a:cubicBezTo>
                <a:cubicBezTo>
                  <a:pt x="778323" y="2075738"/>
                  <a:pt x="1310734" y="2046050"/>
                  <a:pt x="1882729" y="1982715"/>
                </a:cubicBezTo>
                <a:cubicBezTo>
                  <a:pt x="2454724" y="1919380"/>
                  <a:pt x="3648194" y="1840211"/>
                  <a:pt x="3901534" y="1614580"/>
                </a:cubicBezTo>
                <a:cubicBezTo>
                  <a:pt x="4154874" y="1388949"/>
                  <a:pt x="3774863" y="882268"/>
                  <a:pt x="3402770" y="628928"/>
                </a:cubicBezTo>
                <a:cubicBezTo>
                  <a:pt x="3030677" y="375588"/>
                  <a:pt x="2039087" y="173707"/>
                  <a:pt x="1668973" y="94538"/>
                </a:cubicBezTo>
                <a:cubicBezTo>
                  <a:pt x="1298859" y="15369"/>
                  <a:pt x="1455217" y="-91508"/>
                  <a:pt x="1182084" y="142040"/>
                </a:cubicBezTo>
                <a:close/>
              </a:path>
            </a:pathLst>
          </a:custGeom>
          <a:noFill/>
          <a:ln w="38100">
            <a:solidFill>
              <a:srgbClr val="018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6185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4" presetClass="exit" presetSubtype="10" fill="hold" grpId="0" nodeType="withEffect">
                                  <p:stCondLst>
                                    <p:cond delay="0"/>
                                  </p:stCondLst>
                                  <p:childTnLst>
                                    <p:animEffect transition="out" filter="randombar(horizontal)">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4" presetClass="entr" presetSubtype="1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par>
                                <p:cTn id="25" presetID="14" presetClass="entr" presetSubtype="1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horizontal)">
                                      <p:cBhvr>
                                        <p:cTn id="45" dur="500"/>
                                        <p:tgtEl>
                                          <p:spTgt spid="3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7" grpId="0" animBg="1"/>
      <p:bldP spid="13" grpId="0" animBg="1"/>
      <p:bldP spid="17" grpId="0" animBg="1"/>
      <p:bldP spid="16" grpId="0" animBg="1"/>
      <p:bldP spid="30" grpId="0" animBg="1"/>
      <p:bldP spid="9" grpId="0" animBg="1"/>
      <p:bldP spid="33" grpId="0" animBg="1"/>
      <p:bldP spid="33" grpId="1" animBg="1"/>
      <p:bldP spid="34" grpId="0" animBg="1"/>
      <p:bldP spid="34" grpId="1" animBg="1"/>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B68A64FE-654B-B2DB-45C1-0D74D7C2D4D3}"/>
              </a:ext>
            </a:extLst>
          </p:cNvPr>
          <p:cNvSpPr txBox="1"/>
          <p:nvPr/>
        </p:nvSpPr>
        <p:spPr>
          <a:xfrm>
            <a:off x="2516673" y="376389"/>
            <a:ext cx="7158653" cy="523220"/>
          </a:xfrm>
          <a:prstGeom prst="rect">
            <a:avLst/>
          </a:prstGeom>
          <a:noFill/>
        </p:spPr>
        <p:txBody>
          <a:bodyPr wrap="square" rtlCol="0">
            <a:spAutoFit/>
          </a:bodyPr>
          <a:lstStyle/>
          <a:p>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 METILAZIONE DIFFERENZIALE </a:t>
            </a:r>
          </a:p>
        </p:txBody>
      </p:sp>
      <p:pic>
        <p:nvPicPr>
          <p:cNvPr id="8" name="Immagine 7">
            <a:extLst>
              <a:ext uri="{FF2B5EF4-FFF2-40B4-BE49-F238E27FC236}">
                <a16:creationId xmlns:a16="http://schemas.microsoft.com/office/drawing/2014/main" id="{B3850C4B-3052-16AA-A5A4-4B5D7E0528CC}"/>
              </a:ext>
            </a:extLst>
          </p:cNvPr>
          <p:cNvPicPr>
            <a:picLocks noChangeAspect="1"/>
          </p:cNvPicPr>
          <p:nvPr/>
        </p:nvPicPr>
        <p:blipFill>
          <a:blip r:embed="rId5"/>
          <a:stretch>
            <a:fillRect/>
          </a:stretch>
        </p:blipFill>
        <p:spPr>
          <a:xfrm>
            <a:off x="6315444" y="1091477"/>
            <a:ext cx="5323685" cy="4863097"/>
          </a:xfrm>
          <a:prstGeom prst="rect">
            <a:avLst/>
          </a:prstGeom>
        </p:spPr>
      </p:pic>
      <p:sp>
        <p:nvSpPr>
          <p:cNvPr id="7" name="CasellaDiTesto 6">
            <a:extLst>
              <a:ext uri="{FF2B5EF4-FFF2-40B4-BE49-F238E27FC236}">
                <a16:creationId xmlns:a16="http://schemas.microsoft.com/office/drawing/2014/main" id="{CED235C9-AC4C-486E-785F-16390B299E63}"/>
              </a:ext>
            </a:extLst>
          </p:cNvPr>
          <p:cNvSpPr txBox="1"/>
          <p:nvPr/>
        </p:nvSpPr>
        <p:spPr>
          <a:xfrm>
            <a:off x="1228386" y="2474425"/>
            <a:ext cx="3320516" cy="2118465"/>
          </a:xfrm>
          <a:prstGeom prst="rect">
            <a:avLst/>
          </a:prstGeom>
          <a:noFill/>
        </p:spPr>
        <p:txBody>
          <a:bodyPr wrap="square" lIns="91440" tIns="45720" rIns="91440" bIns="45720" anchor="t">
            <a:spAutoFit/>
          </a:bodyPr>
          <a:lstStyle/>
          <a:p>
            <a:pPr>
              <a:lnSpc>
                <a:spcPct val="150000"/>
              </a:lnSpc>
            </a:pPr>
            <a:r>
              <a:rPr lang="it-IT" sz="1800" dirty="0">
                <a:latin typeface="Arial"/>
                <a:cs typeface="Arial"/>
              </a:rPr>
              <a:t>Identificate 77 regioni differenzialmente metilate:</a:t>
            </a:r>
          </a:p>
          <a:p>
            <a:pPr marL="285750" indent="-285750">
              <a:lnSpc>
                <a:spcPct val="150000"/>
              </a:lnSpc>
              <a:buFontTx/>
              <a:buChar char="-"/>
            </a:pPr>
            <a:r>
              <a:rPr lang="it-IT" dirty="0">
                <a:latin typeface="Arial"/>
                <a:cs typeface="Arial"/>
              </a:rPr>
              <a:t>min CpG = 3</a:t>
            </a:r>
          </a:p>
          <a:p>
            <a:pPr marL="285750" indent="-285750">
              <a:lnSpc>
                <a:spcPct val="150000"/>
              </a:lnSpc>
              <a:buFontTx/>
              <a:buChar char="-"/>
            </a:pPr>
            <a:r>
              <a:rPr lang="it-IT" dirty="0" err="1">
                <a:latin typeface="Arial"/>
                <a:cs typeface="Arial"/>
              </a:rPr>
              <a:t>deltaMeth</a:t>
            </a:r>
            <a:r>
              <a:rPr lang="it-IT" dirty="0">
                <a:latin typeface="Arial"/>
                <a:cs typeface="Arial"/>
              </a:rPr>
              <a:t> &gt; 10%</a:t>
            </a:r>
          </a:p>
          <a:p>
            <a:pPr marL="285750" indent="-285750">
              <a:lnSpc>
                <a:spcPct val="150000"/>
              </a:lnSpc>
              <a:buFontTx/>
              <a:buChar char="-"/>
            </a:pPr>
            <a:r>
              <a:rPr lang="it-IT" dirty="0">
                <a:latin typeface="Arial"/>
                <a:cs typeface="Arial"/>
              </a:rPr>
              <a:t>FDR = 0.1 </a:t>
            </a:r>
            <a:endParaRPr lang="it-IT" sz="1800" dirty="0">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7C4EDCFA-3488-85DF-A102-307EFFC169FD}"/>
              </a:ext>
            </a:extLst>
          </p:cNvPr>
          <p:cNvPicPr>
            <a:picLocks noChangeAspect="1"/>
          </p:cNvPicPr>
          <p:nvPr/>
        </p:nvPicPr>
        <p:blipFill rotWithShape="1">
          <a:blip r:embed="rId5"/>
          <a:srcRect l="95480" t="8647" r="530" b="83779"/>
          <a:stretch/>
        </p:blipFill>
        <p:spPr>
          <a:xfrm>
            <a:off x="11397917" y="1446860"/>
            <a:ext cx="260262" cy="451104"/>
          </a:xfrm>
          <a:prstGeom prst="rect">
            <a:avLst/>
          </a:prstGeom>
        </p:spPr>
      </p:pic>
      <p:sp>
        <p:nvSpPr>
          <p:cNvPr id="11" name="CasellaDiTesto 10">
            <a:extLst>
              <a:ext uri="{FF2B5EF4-FFF2-40B4-BE49-F238E27FC236}">
                <a16:creationId xmlns:a16="http://schemas.microsoft.com/office/drawing/2014/main" id="{9744A0D6-9D78-CB59-BED1-B7562606D192}"/>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sp>
        <p:nvSpPr>
          <p:cNvPr id="13" name="Rettangolo 12">
            <a:extLst>
              <a:ext uri="{FF2B5EF4-FFF2-40B4-BE49-F238E27FC236}">
                <a16:creationId xmlns:a16="http://schemas.microsoft.com/office/drawing/2014/main" id="{22B932BD-3148-B0C8-C36D-1AA2843B6078}"/>
              </a:ext>
            </a:extLst>
          </p:cNvPr>
          <p:cNvSpPr/>
          <p:nvPr/>
        </p:nvSpPr>
        <p:spPr>
          <a:xfrm>
            <a:off x="5123445" y="3312160"/>
            <a:ext cx="972554" cy="2746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b="1"/>
              <a:t>DMR</a:t>
            </a:r>
          </a:p>
        </p:txBody>
      </p:sp>
      <p:cxnSp>
        <p:nvCxnSpPr>
          <p:cNvPr id="15" name="Connettore a gomito 14">
            <a:extLst>
              <a:ext uri="{FF2B5EF4-FFF2-40B4-BE49-F238E27FC236}">
                <a16:creationId xmlns:a16="http://schemas.microsoft.com/office/drawing/2014/main" id="{ACF874A3-8494-2B00-822B-C07C52898907}"/>
              </a:ext>
            </a:extLst>
          </p:cNvPr>
          <p:cNvCxnSpPr/>
          <p:nvPr/>
        </p:nvCxnSpPr>
        <p:spPr>
          <a:xfrm flipV="1">
            <a:off x="5609722" y="2773680"/>
            <a:ext cx="557398" cy="538480"/>
          </a:xfrm>
          <a:prstGeom prst="bentConnector3">
            <a:avLst>
              <a:gd name="adj1" fmla="val -2860"/>
            </a:avLst>
          </a:prstGeom>
          <a:ln>
            <a:tailEnd type="triangle"/>
          </a:ln>
        </p:spPr>
        <p:style>
          <a:lnRef idx="1">
            <a:schemeClr val="dk1"/>
          </a:lnRef>
          <a:fillRef idx="0">
            <a:schemeClr val="dk1"/>
          </a:fillRef>
          <a:effectRef idx="0">
            <a:schemeClr val="dk1"/>
          </a:effectRef>
          <a:fontRef idx="minor">
            <a:schemeClr val="tx1"/>
          </a:fontRef>
        </p:style>
      </p:cxnSp>
      <p:sp>
        <p:nvSpPr>
          <p:cNvPr id="17" name="Rettangolo 16">
            <a:extLst>
              <a:ext uri="{FF2B5EF4-FFF2-40B4-BE49-F238E27FC236}">
                <a16:creationId xmlns:a16="http://schemas.microsoft.com/office/drawing/2014/main" id="{53E37001-2B84-5939-3D67-D62D1F5B1652}"/>
              </a:ext>
            </a:extLst>
          </p:cNvPr>
          <p:cNvSpPr/>
          <p:nvPr/>
        </p:nvSpPr>
        <p:spPr>
          <a:xfrm>
            <a:off x="10351513" y="899609"/>
            <a:ext cx="1470573" cy="329203"/>
          </a:xfrm>
          <a:prstGeom prst="rect">
            <a:avLst/>
          </a:prstGeom>
          <a:gradFill>
            <a:gsLst>
              <a:gs pos="0">
                <a:srgbClr val="B452CE">
                  <a:alpha val="39932"/>
                </a:srgbClr>
              </a:gs>
              <a:gs pos="100000">
                <a:srgbClr val="01868C"/>
              </a:gs>
            </a:gsLst>
            <a:lin ang="27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it-IT" b="1">
                <a:solidFill>
                  <a:schemeClr val="tx1"/>
                </a:solidFill>
              </a:rPr>
              <a:t>CAMPIONI</a:t>
            </a:r>
          </a:p>
        </p:txBody>
      </p:sp>
      <p:cxnSp>
        <p:nvCxnSpPr>
          <p:cNvPr id="19" name="Connettore a gomito 18">
            <a:extLst>
              <a:ext uri="{FF2B5EF4-FFF2-40B4-BE49-F238E27FC236}">
                <a16:creationId xmlns:a16="http://schemas.microsoft.com/office/drawing/2014/main" id="{13ACB957-95CD-3CC7-6163-78F035A1ABBD}"/>
              </a:ext>
            </a:extLst>
          </p:cNvPr>
          <p:cNvCxnSpPr>
            <a:cxnSpLocks/>
            <a:stCxn id="17" idx="1"/>
          </p:cNvCxnSpPr>
          <p:nvPr/>
        </p:nvCxnSpPr>
        <p:spPr>
          <a:xfrm rot="10800000" flipV="1">
            <a:off x="9863085" y="1064210"/>
            <a:ext cx="488429" cy="206263"/>
          </a:xfrm>
          <a:prstGeom prst="bentConnector3">
            <a:avLst>
              <a:gd name="adj1" fmla="val 99924"/>
            </a:avLst>
          </a:prstGeom>
          <a:ln>
            <a:tailEnd type="triangle"/>
          </a:ln>
        </p:spPr>
        <p:style>
          <a:lnRef idx="1">
            <a:schemeClr val="dk1"/>
          </a:lnRef>
          <a:fillRef idx="0">
            <a:schemeClr val="dk1"/>
          </a:fillRef>
          <a:effectRef idx="0">
            <a:schemeClr val="dk1"/>
          </a:effectRef>
          <a:fontRef idx="minor">
            <a:schemeClr val="tx1"/>
          </a:fontRef>
        </p:style>
      </p:cxnSp>
      <p:sp>
        <p:nvSpPr>
          <p:cNvPr id="3" name="Rettangolo 2">
            <a:extLst>
              <a:ext uri="{FF2B5EF4-FFF2-40B4-BE49-F238E27FC236}">
                <a16:creationId xmlns:a16="http://schemas.microsoft.com/office/drawing/2014/main" id="{93262B2F-CF25-8AF0-4E40-6115D211F5E7}"/>
              </a:ext>
            </a:extLst>
          </p:cNvPr>
          <p:cNvSpPr/>
          <p:nvPr/>
        </p:nvSpPr>
        <p:spPr>
          <a:xfrm>
            <a:off x="6674385" y="3433589"/>
            <a:ext cx="1716795" cy="216665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B6EB6339-DB9B-56E8-9E69-25AFB34A0B15}"/>
              </a:ext>
            </a:extLst>
          </p:cNvPr>
          <p:cNvSpPr/>
          <p:nvPr/>
        </p:nvSpPr>
        <p:spPr>
          <a:xfrm>
            <a:off x="8914481" y="3433590"/>
            <a:ext cx="1312844" cy="2166651"/>
          </a:xfrm>
          <a:prstGeom prst="rect">
            <a:avLst/>
          </a:prstGeom>
          <a:noFill/>
          <a:ln w="57150">
            <a:solidFill>
              <a:srgbClr val="018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84F9D31-6FF1-45FD-A84D-F4A28A9F13C7}"/>
              </a:ext>
            </a:extLst>
          </p:cNvPr>
          <p:cNvSpPr/>
          <p:nvPr/>
        </p:nvSpPr>
        <p:spPr>
          <a:xfrm>
            <a:off x="6619301" y="1670890"/>
            <a:ext cx="1817783" cy="12118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53DF8DA3-7FB0-A6A7-5251-3472C2D37A29}"/>
              </a:ext>
            </a:extLst>
          </p:cNvPr>
          <p:cNvSpPr/>
          <p:nvPr/>
        </p:nvSpPr>
        <p:spPr>
          <a:xfrm>
            <a:off x="8859397" y="1670891"/>
            <a:ext cx="1312844" cy="1211856"/>
          </a:xfrm>
          <a:prstGeom prst="rect">
            <a:avLst/>
          </a:prstGeom>
          <a:noFill/>
          <a:ln w="57150">
            <a:solidFill>
              <a:srgbClr val="018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EAE84FCF-EB52-F9E3-4750-271DA61BF13C}"/>
              </a:ext>
            </a:extLst>
          </p:cNvPr>
          <p:cNvSpPr/>
          <p:nvPr/>
        </p:nvSpPr>
        <p:spPr>
          <a:xfrm>
            <a:off x="8437084" y="1670889"/>
            <a:ext cx="385590" cy="121185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8988310-E398-B931-B6E8-C7846AD0AC0D}"/>
              </a:ext>
            </a:extLst>
          </p:cNvPr>
          <p:cNvSpPr/>
          <p:nvPr/>
        </p:nvSpPr>
        <p:spPr>
          <a:xfrm>
            <a:off x="8437083" y="3406045"/>
            <a:ext cx="422313" cy="22217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ECB5072F-7AC9-C8A0-79E2-84FA1E5798D2}"/>
              </a:ext>
            </a:extLst>
          </p:cNvPr>
          <p:cNvSpPr txBox="1"/>
          <p:nvPr/>
        </p:nvSpPr>
        <p:spPr>
          <a:xfrm>
            <a:off x="255638" y="5613801"/>
            <a:ext cx="1858297" cy="369332"/>
          </a:xfrm>
          <a:prstGeom prst="rect">
            <a:avLst/>
          </a:prstGeom>
          <a:noFill/>
        </p:spPr>
        <p:txBody>
          <a:bodyPr wrap="square" rtlCol="0">
            <a:spAutoFit/>
          </a:bodyPr>
          <a:lstStyle/>
          <a:p>
            <a:r>
              <a:rPr lang="it-IT" dirty="0"/>
              <a:t>Metilene </a:t>
            </a:r>
          </a:p>
        </p:txBody>
      </p:sp>
    </p:spTree>
    <p:extLst>
      <p:ext uri="{BB962C8B-B14F-4D97-AF65-F5344CB8AC3E}">
        <p14:creationId xmlns:p14="http://schemas.microsoft.com/office/powerpoint/2010/main" val="4600669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4" grpId="0" animBg="1"/>
      <p:bldP spid="16" grpId="0" animBg="1"/>
      <p:bldP spid="18"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B68A64FE-654B-B2DB-45C1-0D74D7C2D4D3}"/>
              </a:ext>
            </a:extLst>
          </p:cNvPr>
          <p:cNvSpPr txBox="1"/>
          <p:nvPr/>
        </p:nvSpPr>
        <p:spPr>
          <a:xfrm>
            <a:off x="2516673" y="376389"/>
            <a:ext cx="7158653" cy="523220"/>
          </a:xfrm>
          <a:prstGeom prst="rect">
            <a:avLst/>
          </a:prstGeom>
          <a:noFill/>
        </p:spPr>
        <p:txBody>
          <a:bodyPr wrap="square" rtlCol="0">
            <a:spAutoFit/>
          </a:bodyPr>
          <a:lstStyle/>
          <a:p>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 METILAZIONE DIFFERENZIALE </a:t>
            </a:r>
          </a:p>
        </p:txBody>
      </p:sp>
      <p:sp>
        <p:nvSpPr>
          <p:cNvPr id="5" name="CasellaDiTesto 4">
            <a:extLst>
              <a:ext uri="{FF2B5EF4-FFF2-40B4-BE49-F238E27FC236}">
                <a16:creationId xmlns:a16="http://schemas.microsoft.com/office/drawing/2014/main" id="{92991115-2C4F-8CAE-BDC0-D267544883D2}"/>
              </a:ext>
            </a:extLst>
          </p:cNvPr>
          <p:cNvSpPr txBox="1"/>
          <p:nvPr/>
        </p:nvSpPr>
        <p:spPr>
          <a:xfrm>
            <a:off x="5741905" y="3569443"/>
            <a:ext cx="5003390" cy="1938992"/>
          </a:xfrm>
          <a:prstGeom prst="rect">
            <a:avLst/>
          </a:prstGeom>
          <a:noFill/>
        </p:spPr>
        <p:txBody>
          <a:bodyPr wrap="square" numCol="2" rtlCol="0">
            <a:spAutoFit/>
          </a:bodyPr>
          <a:lstStyle/>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TXNIP </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SORBS1</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ADIPOR2</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PRDM16</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SEL1L</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FABP2</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PDE5A</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SLC12A7</a:t>
            </a:r>
          </a:p>
          <a:p>
            <a:pPr marL="800100" lvl="1" indent="-342900">
              <a:lnSpc>
                <a:spcPct val="150000"/>
              </a:lnSpc>
              <a:buFont typeface="Courier New" panose="02070309020205020404" pitchFamily="49" charset="0"/>
              <a:buChar char="o"/>
            </a:pPr>
            <a:r>
              <a:rPr lang="it-IT" sz="1600" dirty="0">
                <a:latin typeface="Arial" panose="020B0604020202020204" pitchFamily="34" charset="0"/>
                <a:cs typeface="Arial" panose="020B0604020202020204" pitchFamily="34" charset="0"/>
              </a:rPr>
              <a:t>BHLHA15</a:t>
            </a:r>
            <a:endParaRPr lang="it-IT" dirty="0">
              <a:latin typeface="Arial" panose="020B0604020202020204" pitchFamily="34" charset="0"/>
              <a:cs typeface="Arial" panose="020B0604020202020204" pitchFamily="34" charset="0"/>
            </a:endParaRPr>
          </a:p>
        </p:txBody>
      </p:sp>
      <p:sp>
        <p:nvSpPr>
          <p:cNvPr id="9" name="Ovale 8">
            <a:extLst>
              <a:ext uri="{FF2B5EF4-FFF2-40B4-BE49-F238E27FC236}">
                <a16:creationId xmlns:a16="http://schemas.microsoft.com/office/drawing/2014/main" id="{4BA5C106-CDBF-7C12-E6D1-D7E324946829}"/>
              </a:ext>
            </a:extLst>
          </p:cNvPr>
          <p:cNvSpPr/>
          <p:nvPr/>
        </p:nvSpPr>
        <p:spPr>
          <a:xfrm>
            <a:off x="6504852" y="3580123"/>
            <a:ext cx="874460" cy="45046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CED235C9-AC4C-486E-785F-16390B299E63}"/>
              </a:ext>
            </a:extLst>
          </p:cNvPr>
          <p:cNvSpPr txBox="1"/>
          <p:nvPr/>
        </p:nvSpPr>
        <p:spPr>
          <a:xfrm>
            <a:off x="961536" y="1482411"/>
            <a:ext cx="6101254" cy="2533963"/>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it-IT" sz="1800" dirty="0">
                <a:latin typeface="Arial"/>
                <a:cs typeface="Arial"/>
              </a:rPr>
              <a:t>Identificate 77 regioni </a:t>
            </a:r>
            <a:r>
              <a:rPr lang="it-IT" sz="1800" dirty="0" err="1">
                <a:latin typeface="Arial"/>
                <a:cs typeface="Arial"/>
              </a:rPr>
              <a:t>differenzialmente</a:t>
            </a:r>
            <a:r>
              <a:rPr lang="it-IT" sz="1800" dirty="0">
                <a:latin typeface="Arial"/>
                <a:cs typeface="Arial"/>
              </a:rPr>
              <a:t> metilate</a:t>
            </a:r>
          </a:p>
          <a:p>
            <a:pPr>
              <a:lnSpc>
                <a:spcPct val="150000"/>
              </a:lnSpc>
            </a:pPr>
            <a:r>
              <a:rPr lang="it-IT" dirty="0">
                <a:latin typeface="Arial"/>
                <a:cs typeface="Arial"/>
              </a:rPr>
              <a:t>    (min CpG = 3, </a:t>
            </a:r>
            <a:r>
              <a:rPr lang="it-IT" dirty="0" err="1">
                <a:latin typeface="Arial"/>
                <a:cs typeface="Arial"/>
              </a:rPr>
              <a:t>deltaMeth</a:t>
            </a:r>
            <a:r>
              <a:rPr lang="it-IT" dirty="0">
                <a:latin typeface="Arial"/>
                <a:cs typeface="Arial"/>
              </a:rPr>
              <a:t> &gt; 10%, FDR = 0.1) </a:t>
            </a:r>
          </a:p>
          <a:p>
            <a:pPr>
              <a:lnSpc>
                <a:spcPct val="150000"/>
              </a:lnSpc>
            </a:pPr>
            <a:endParaRPr lang="it-IT" sz="18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it-IT" dirty="0">
                <a:latin typeface="Arial"/>
                <a:cs typeface="Arial"/>
              </a:rPr>
              <a:t>REGIONE &lt;-&gt; GENE (GREAT)</a:t>
            </a:r>
          </a:p>
          <a:p>
            <a:pPr marL="742950" lvl="1" indent="-285750">
              <a:lnSpc>
                <a:spcPct val="150000"/>
              </a:lnSpc>
              <a:buFont typeface="Arial" panose="020B0604020202020204" pitchFamily="34" charset="0"/>
              <a:buChar char="•"/>
            </a:pPr>
            <a:r>
              <a:rPr lang="it-IT" sz="1800" dirty="0">
                <a:latin typeface="Arial"/>
                <a:cs typeface="Arial"/>
              </a:rPr>
              <a:t>Nessun arricchimento in </a:t>
            </a:r>
            <a:r>
              <a:rPr lang="it-IT" sz="1800" dirty="0" err="1">
                <a:latin typeface="Arial"/>
                <a:cs typeface="Arial"/>
              </a:rPr>
              <a:t>GeneOntology</a:t>
            </a:r>
            <a:endParaRPr lang="it-IT" sz="1800" dirty="0">
              <a:latin typeface="Arial"/>
              <a:cs typeface="Arial"/>
            </a:endParaRPr>
          </a:p>
          <a:p>
            <a:pPr marL="742950" lvl="1" indent="-285750">
              <a:lnSpc>
                <a:spcPct val="150000"/>
              </a:lnSpc>
              <a:buFont typeface="Arial" panose="020B0604020202020204" pitchFamily="34" charset="0"/>
              <a:buChar char="•"/>
            </a:pPr>
            <a:r>
              <a:rPr lang="it-IT" sz="1800" dirty="0">
                <a:latin typeface="Arial"/>
                <a:cs typeface="Arial"/>
              </a:rPr>
              <a:t>Diversi geni associati a queste regioni:</a:t>
            </a:r>
          </a:p>
        </p:txBody>
      </p:sp>
      <p:sp>
        <p:nvSpPr>
          <p:cNvPr id="11" name="CasellaDiTesto 10">
            <a:extLst>
              <a:ext uri="{FF2B5EF4-FFF2-40B4-BE49-F238E27FC236}">
                <a16:creationId xmlns:a16="http://schemas.microsoft.com/office/drawing/2014/main" id="{9744A0D6-9D78-CB59-BED1-B7562606D192}"/>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sp>
        <p:nvSpPr>
          <p:cNvPr id="22" name="CasellaDiTesto 21">
            <a:extLst>
              <a:ext uri="{FF2B5EF4-FFF2-40B4-BE49-F238E27FC236}">
                <a16:creationId xmlns:a16="http://schemas.microsoft.com/office/drawing/2014/main" id="{1C3E02B8-8940-6ED3-07DA-4E570A479E1C}"/>
              </a:ext>
            </a:extLst>
          </p:cNvPr>
          <p:cNvSpPr txBox="1"/>
          <p:nvPr/>
        </p:nvSpPr>
        <p:spPr>
          <a:xfrm>
            <a:off x="8579071" y="1789555"/>
            <a:ext cx="26513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Calibri"/>
              <a:buChar char="-"/>
            </a:pPr>
            <a:r>
              <a:rPr lang="it-IT" dirty="0" err="1">
                <a:solidFill>
                  <a:srgbClr val="000000"/>
                </a:solidFill>
                <a:ea typeface="+mn-lt"/>
                <a:cs typeface="+mn-lt"/>
              </a:rPr>
              <a:t>ThioredoXiN-Interacting</a:t>
            </a:r>
            <a:r>
              <a:rPr lang="it-IT" dirty="0">
                <a:solidFill>
                  <a:srgbClr val="000000"/>
                </a:solidFill>
                <a:ea typeface="+mn-lt"/>
                <a:cs typeface="+mn-lt"/>
              </a:rPr>
              <a:t> </a:t>
            </a:r>
            <a:r>
              <a:rPr lang="it-IT" dirty="0" err="1">
                <a:solidFill>
                  <a:srgbClr val="000000"/>
                </a:solidFill>
                <a:ea typeface="+mn-lt"/>
                <a:cs typeface="+mn-lt"/>
              </a:rPr>
              <a:t>Protein</a:t>
            </a:r>
            <a:endParaRPr lang="it-IT" dirty="0"/>
          </a:p>
          <a:p>
            <a:pPr marL="285750" indent="-285750" algn="just">
              <a:buFont typeface="Calibri"/>
              <a:buChar char="-"/>
            </a:pPr>
            <a:r>
              <a:rPr lang="it-IT" dirty="0">
                <a:solidFill>
                  <a:srgbClr val="000000"/>
                </a:solidFill>
                <a:ea typeface="+mn-lt"/>
                <a:cs typeface="+mn-lt"/>
              </a:rPr>
              <a:t>Promotore contenente </a:t>
            </a:r>
            <a:r>
              <a:rPr lang="it-IT" dirty="0" err="1">
                <a:solidFill>
                  <a:srgbClr val="000000"/>
                </a:solidFill>
                <a:ea typeface="+mn-lt"/>
                <a:cs typeface="+mn-lt"/>
              </a:rPr>
              <a:t>carbohydrate</a:t>
            </a:r>
            <a:r>
              <a:rPr lang="it-IT" dirty="0">
                <a:solidFill>
                  <a:srgbClr val="000000"/>
                </a:solidFill>
                <a:ea typeface="+mn-lt"/>
                <a:cs typeface="+mn-lt"/>
              </a:rPr>
              <a:t> </a:t>
            </a:r>
            <a:r>
              <a:rPr lang="it-IT" dirty="0" err="1">
                <a:solidFill>
                  <a:srgbClr val="000000"/>
                </a:solidFill>
                <a:ea typeface="+mn-lt"/>
                <a:cs typeface="+mn-lt"/>
              </a:rPr>
              <a:t>response</a:t>
            </a:r>
            <a:r>
              <a:rPr lang="it-IT" dirty="0">
                <a:solidFill>
                  <a:srgbClr val="000000"/>
                </a:solidFill>
                <a:ea typeface="+mn-lt"/>
                <a:cs typeface="+mn-lt"/>
              </a:rPr>
              <a:t> </a:t>
            </a:r>
            <a:r>
              <a:rPr lang="it-IT" dirty="0" err="1">
                <a:solidFill>
                  <a:srgbClr val="000000"/>
                </a:solidFill>
                <a:ea typeface="+mn-lt"/>
                <a:cs typeface="+mn-lt"/>
              </a:rPr>
              <a:t>element</a:t>
            </a:r>
            <a:r>
              <a:rPr lang="it-IT" dirty="0">
                <a:solidFill>
                  <a:srgbClr val="000000"/>
                </a:solidFill>
                <a:ea typeface="+mn-lt"/>
                <a:cs typeface="+mn-lt"/>
              </a:rPr>
              <a:t> (</a:t>
            </a:r>
            <a:r>
              <a:rPr lang="it-IT" dirty="0" err="1">
                <a:solidFill>
                  <a:srgbClr val="000000"/>
                </a:solidFill>
                <a:ea typeface="+mn-lt"/>
                <a:cs typeface="+mn-lt"/>
              </a:rPr>
              <a:t>ChoRE</a:t>
            </a:r>
            <a:r>
              <a:rPr lang="it-IT" dirty="0">
                <a:solidFill>
                  <a:srgbClr val="000000"/>
                </a:solidFill>
                <a:ea typeface="+mn-lt"/>
                <a:cs typeface="+mn-lt"/>
              </a:rPr>
              <a:t>)</a:t>
            </a:r>
          </a:p>
        </p:txBody>
      </p:sp>
      <p:sp>
        <p:nvSpPr>
          <p:cNvPr id="8" name="Freccia curva 7">
            <a:extLst>
              <a:ext uri="{FF2B5EF4-FFF2-40B4-BE49-F238E27FC236}">
                <a16:creationId xmlns:a16="http://schemas.microsoft.com/office/drawing/2014/main" id="{98C8628D-0223-91B3-3D8E-9AA7FF2557D1}"/>
              </a:ext>
            </a:extLst>
          </p:cNvPr>
          <p:cNvSpPr/>
          <p:nvPr/>
        </p:nvSpPr>
        <p:spPr>
          <a:xfrm>
            <a:off x="6852212" y="2401646"/>
            <a:ext cx="1391387" cy="1027354"/>
          </a:xfrm>
          <a:prstGeom prst="bentArrow">
            <a:avLst>
              <a:gd name="adj1" fmla="val 6974"/>
              <a:gd name="adj2" fmla="val 12607"/>
              <a:gd name="adj3" fmla="val 25000"/>
              <a:gd name="adj4" fmla="val 43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0889138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06B36CC5-2319-8AC5-FF53-A85F46DCF6A3}"/>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grpSp>
        <p:nvGrpSpPr>
          <p:cNvPr id="11" name="Gruppo 10">
            <a:extLst>
              <a:ext uri="{FF2B5EF4-FFF2-40B4-BE49-F238E27FC236}">
                <a16:creationId xmlns:a16="http://schemas.microsoft.com/office/drawing/2014/main" id="{15B46DF7-BB50-A875-A716-38C0BEBBF206}"/>
              </a:ext>
            </a:extLst>
          </p:cNvPr>
          <p:cNvGrpSpPr/>
          <p:nvPr/>
        </p:nvGrpSpPr>
        <p:grpSpPr>
          <a:xfrm>
            <a:off x="4626585" y="1290320"/>
            <a:ext cx="6993881" cy="4664254"/>
            <a:chOff x="4208613" y="1084676"/>
            <a:chExt cx="7272187" cy="4688647"/>
          </a:xfrm>
        </p:grpSpPr>
        <p:pic>
          <p:nvPicPr>
            <p:cNvPr id="2050" name="Picture 2">
              <a:extLst>
                <a:ext uri="{FF2B5EF4-FFF2-40B4-BE49-F238E27FC236}">
                  <a16:creationId xmlns:a16="http://schemas.microsoft.com/office/drawing/2014/main" id="{6B2D6D9F-6527-77E9-6346-E799DB411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613" y="1084676"/>
              <a:ext cx="7272187" cy="4688647"/>
            </a:xfrm>
            <a:prstGeom prst="rect">
              <a:avLst/>
            </a:prstGeom>
            <a:noFill/>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84192CB8-DFF8-1EB0-021E-86D265088711}"/>
                </a:ext>
              </a:extLst>
            </p:cNvPr>
            <p:cNvSpPr/>
            <p:nvPr/>
          </p:nvSpPr>
          <p:spPr>
            <a:xfrm rot="19108806">
              <a:off x="4654724" y="4514452"/>
              <a:ext cx="630086" cy="295112"/>
            </a:xfrm>
            <a:prstGeom prst="ellipse">
              <a:avLst/>
            </a:prstGeom>
            <a:noFill/>
            <a:ln w="2857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solidFill>
                  <a:srgbClr val="92D050"/>
                </a:solidFill>
              </a:endParaRPr>
            </a:p>
          </p:txBody>
        </p:sp>
        <p:sp>
          <p:nvSpPr>
            <p:cNvPr id="5" name="Ovale 4">
              <a:extLst>
                <a:ext uri="{FF2B5EF4-FFF2-40B4-BE49-F238E27FC236}">
                  <a16:creationId xmlns:a16="http://schemas.microsoft.com/office/drawing/2014/main" id="{050F9ECB-80C0-4DD2-B452-6BA21A442185}"/>
                </a:ext>
              </a:extLst>
            </p:cNvPr>
            <p:cNvSpPr/>
            <p:nvPr/>
          </p:nvSpPr>
          <p:spPr>
            <a:xfrm rot="19108806">
              <a:off x="6350141" y="4476850"/>
              <a:ext cx="543196" cy="27641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7" name="Ovale 6">
              <a:extLst>
                <a:ext uri="{FF2B5EF4-FFF2-40B4-BE49-F238E27FC236}">
                  <a16:creationId xmlns:a16="http://schemas.microsoft.com/office/drawing/2014/main" id="{3592EC4F-0D2C-858A-3A24-E53849491047}"/>
                </a:ext>
              </a:extLst>
            </p:cNvPr>
            <p:cNvSpPr/>
            <p:nvPr/>
          </p:nvSpPr>
          <p:spPr>
            <a:xfrm rot="19108806">
              <a:off x="5716393" y="4483435"/>
              <a:ext cx="524427" cy="26325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4819D708-BD17-F16B-D0D7-138A2DE70823}"/>
              </a:ext>
            </a:extLst>
          </p:cNvPr>
          <p:cNvSpPr txBox="1"/>
          <p:nvPr/>
        </p:nvSpPr>
        <p:spPr>
          <a:xfrm>
            <a:off x="537898" y="1791851"/>
            <a:ext cx="3664986" cy="29495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u="sng" dirty="0">
                <a:latin typeface="Arial" panose="020B0604020202020204" pitchFamily="34" charset="0"/>
                <a:cs typeface="Arial" panose="020B0604020202020204" pitchFamily="34" charset="0"/>
              </a:rPr>
              <a:t>MBD2 e MBD1</a:t>
            </a:r>
            <a:r>
              <a:rPr lang="it-IT" dirty="0">
                <a:latin typeface="Arial" panose="020B0604020202020204" pitchFamily="34" charset="0"/>
                <a:cs typeface="Arial" panose="020B0604020202020204" pitchFamily="34" charset="0"/>
              </a:rPr>
              <a:t>: proteine che legano il DNA metilato.</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it-IT" u="sng" dirty="0">
                <a:latin typeface="Arial" panose="020B0604020202020204" pitchFamily="34" charset="0"/>
                <a:cs typeface="Arial" panose="020B0604020202020204" pitchFamily="34" charset="0"/>
              </a:rPr>
              <a:t>MYC-MAX</a:t>
            </a:r>
            <a:r>
              <a:rPr lang="it-IT" dirty="0">
                <a:latin typeface="Arial" panose="020B0604020202020204" pitchFamily="34" charset="0"/>
                <a:cs typeface="Arial" panose="020B0604020202020204" pitchFamily="34" charset="0"/>
              </a:rPr>
              <a:t>: fattore trascrizionale </a:t>
            </a:r>
            <a:r>
              <a:rPr lang="it-IT" dirty="0" err="1">
                <a:latin typeface="Arial" panose="020B0604020202020204" pitchFamily="34" charset="0"/>
                <a:cs typeface="Arial" panose="020B0604020202020204" pitchFamily="34" charset="0"/>
              </a:rPr>
              <a:t>eterodimerico</a:t>
            </a:r>
            <a:r>
              <a:rPr lang="it-IT" dirty="0">
                <a:latin typeface="Arial" panose="020B0604020202020204" pitchFamily="34" charset="0"/>
                <a:cs typeface="Arial" panose="020B0604020202020204" pitchFamily="34" charset="0"/>
              </a:rPr>
              <a:t>, coinvolto nella regolazione di TXNIP. </a:t>
            </a:r>
          </a:p>
        </p:txBody>
      </p:sp>
      <p:sp>
        <p:nvSpPr>
          <p:cNvPr id="13" name="CasellaDiTesto 12">
            <a:extLst>
              <a:ext uri="{FF2B5EF4-FFF2-40B4-BE49-F238E27FC236}">
                <a16:creationId xmlns:a16="http://schemas.microsoft.com/office/drawing/2014/main" id="{E11E924C-85EE-1F1C-0094-444F19B78A30}"/>
              </a:ext>
            </a:extLst>
          </p:cNvPr>
          <p:cNvSpPr txBox="1"/>
          <p:nvPr/>
        </p:nvSpPr>
        <p:spPr>
          <a:xfrm>
            <a:off x="685094" y="522901"/>
            <a:ext cx="10821812" cy="523220"/>
          </a:xfrm>
          <a:prstGeom prst="rect">
            <a:avLst/>
          </a:prstGeom>
          <a:noFill/>
        </p:spPr>
        <p:txBody>
          <a:bodyPr wrap="square" rtlCol="0">
            <a:spAutoFit/>
          </a:bodyPr>
          <a:lstStyle/>
          <a:p>
            <a:pPr algn="ctr"/>
            <a:r>
              <a:rPr lang="it-IT"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SOVRAPPOSIZIONE DMR E FATTORI TRASCRIZIONALI </a:t>
            </a:r>
          </a:p>
        </p:txBody>
      </p:sp>
      <p:sp>
        <p:nvSpPr>
          <p:cNvPr id="4" name="TextBox 3">
            <a:extLst>
              <a:ext uri="{FF2B5EF4-FFF2-40B4-BE49-F238E27FC236}">
                <a16:creationId xmlns:a16="http://schemas.microsoft.com/office/drawing/2014/main" id="{0E3AF1EC-5D10-D952-C05D-FC220E3BB504}"/>
              </a:ext>
            </a:extLst>
          </p:cNvPr>
          <p:cNvSpPr txBox="1"/>
          <p:nvPr/>
        </p:nvSpPr>
        <p:spPr>
          <a:xfrm>
            <a:off x="7932717" y="356260"/>
            <a:ext cx="184731" cy="369332"/>
          </a:xfrm>
          <a:prstGeom prst="rect">
            <a:avLst/>
          </a:prstGeom>
          <a:noFill/>
        </p:spPr>
        <p:txBody>
          <a:bodyPr wrap="none" rtlCol="0">
            <a:spAutoFit/>
          </a:bodyPr>
          <a:lstStyle/>
          <a:p>
            <a:endParaRPr lang="en-US"/>
          </a:p>
        </p:txBody>
      </p:sp>
      <p:sp>
        <p:nvSpPr>
          <p:cNvPr id="8" name="CasellaDiTesto 7">
            <a:extLst>
              <a:ext uri="{FF2B5EF4-FFF2-40B4-BE49-F238E27FC236}">
                <a16:creationId xmlns:a16="http://schemas.microsoft.com/office/drawing/2014/main" id="{7AC63A71-EB93-6BA7-8311-267E8044CDD7}"/>
              </a:ext>
            </a:extLst>
          </p:cNvPr>
          <p:cNvSpPr txBox="1"/>
          <p:nvPr/>
        </p:nvSpPr>
        <p:spPr>
          <a:xfrm>
            <a:off x="527651" y="56225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err="1">
                <a:cs typeface="Calibri"/>
              </a:rPr>
              <a:t>CistromeDB</a:t>
            </a:r>
            <a:r>
              <a:rPr lang="it-IT" b="1" dirty="0">
                <a:cs typeface="Calibri"/>
              </a:rPr>
              <a:t> Toolkit</a:t>
            </a:r>
          </a:p>
        </p:txBody>
      </p:sp>
      <p:sp>
        <p:nvSpPr>
          <p:cNvPr id="10" name="CasellaDiTesto 9">
            <a:extLst>
              <a:ext uri="{FF2B5EF4-FFF2-40B4-BE49-F238E27FC236}">
                <a16:creationId xmlns:a16="http://schemas.microsoft.com/office/drawing/2014/main" id="{A1A87707-8B2E-4AAF-5CC0-7F941E219A82}"/>
              </a:ext>
            </a:extLst>
          </p:cNvPr>
          <p:cNvSpPr txBox="1"/>
          <p:nvPr/>
        </p:nvSpPr>
        <p:spPr>
          <a:xfrm>
            <a:off x="5967044" y="13739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dirty="0" err="1">
                <a:cs typeface="Calibri"/>
              </a:rPr>
              <a:t>epithelium</a:t>
            </a:r>
            <a:endParaRPr lang="it-IT" dirty="0" err="1"/>
          </a:p>
        </p:txBody>
      </p:sp>
      <p:sp>
        <p:nvSpPr>
          <p:cNvPr id="14" name="CasellaDiTesto 13">
            <a:extLst>
              <a:ext uri="{FF2B5EF4-FFF2-40B4-BE49-F238E27FC236}">
                <a16:creationId xmlns:a16="http://schemas.microsoft.com/office/drawing/2014/main" id="{14EF9146-A42E-C400-F9B7-E4A3C827B716}"/>
              </a:ext>
            </a:extLst>
          </p:cNvPr>
          <p:cNvSpPr txBox="1"/>
          <p:nvPr/>
        </p:nvSpPr>
        <p:spPr>
          <a:xfrm>
            <a:off x="7092459" y="31769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dirty="0" err="1">
                <a:cs typeface="Calibri"/>
              </a:rPr>
              <a:t>epithelium</a:t>
            </a:r>
            <a:endParaRPr lang="it-IT" dirty="0" err="1"/>
          </a:p>
        </p:txBody>
      </p:sp>
      <p:sp>
        <p:nvSpPr>
          <p:cNvPr id="15" name="CasellaDiTesto 14">
            <a:extLst>
              <a:ext uri="{FF2B5EF4-FFF2-40B4-BE49-F238E27FC236}">
                <a16:creationId xmlns:a16="http://schemas.microsoft.com/office/drawing/2014/main" id="{F3E8CFFD-96FE-FCB3-07A6-75AE4B147B76}"/>
              </a:ext>
            </a:extLst>
          </p:cNvPr>
          <p:cNvSpPr txBox="1"/>
          <p:nvPr/>
        </p:nvSpPr>
        <p:spPr>
          <a:xfrm>
            <a:off x="5615350" y="27549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cs typeface="Calibri"/>
              </a:rPr>
              <a:t>B </a:t>
            </a:r>
            <a:r>
              <a:rPr lang="it-IT" dirty="0" err="1">
                <a:cs typeface="Calibri"/>
              </a:rPr>
              <a:t>lymphocyte</a:t>
            </a:r>
          </a:p>
        </p:txBody>
      </p:sp>
      <p:cxnSp>
        <p:nvCxnSpPr>
          <p:cNvPr id="16" name="Connettore 2 15">
            <a:extLst>
              <a:ext uri="{FF2B5EF4-FFF2-40B4-BE49-F238E27FC236}">
                <a16:creationId xmlns:a16="http://schemas.microsoft.com/office/drawing/2014/main" id="{7DD43687-CFB3-E5AE-4517-E27212F06D58}"/>
              </a:ext>
            </a:extLst>
          </p:cNvPr>
          <p:cNvCxnSpPr/>
          <p:nvPr/>
        </p:nvCxnSpPr>
        <p:spPr>
          <a:xfrm>
            <a:off x="6428642" y="3128597"/>
            <a:ext cx="1" cy="539261"/>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36136E40-2C85-00F7-5B46-9C6194EC810E}"/>
              </a:ext>
            </a:extLst>
          </p:cNvPr>
          <p:cNvCxnSpPr>
            <a:cxnSpLocks/>
          </p:cNvCxnSpPr>
          <p:nvPr/>
        </p:nvCxnSpPr>
        <p:spPr>
          <a:xfrm flipH="1">
            <a:off x="7056120" y="3445119"/>
            <a:ext cx="99351" cy="237829"/>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DC8072A2-9161-9EE3-6CE0-4FF67E3DB154}"/>
              </a:ext>
            </a:extLst>
          </p:cNvPr>
          <p:cNvCxnSpPr>
            <a:cxnSpLocks/>
            <a:endCxn id="10" idx="1"/>
          </p:cNvCxnSpPr>
          <p:nvPr/>
        </p:nvCxnSpPr>
        <p:spPr>
          <a:xfrm>
            <a:off x="5551170" y="1550311"/>
            <a:ext cx="415874" cy="8325"/>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A169740C-A6CF-51DE-F660-E795693E8090}"/>
              </a:ext>
            </a:extLst>
          </p:cNvPr>
          <p:cNvSpPr/>
          <p:nvPr/>
        </p:nvSpPr>
        <p:spPr>
          <a:xfrm rot="18874454">
            <a:off x="8305920" y="4943320"/>
            <a:ext cx="1594863" cy="347684"/>
          </a:xfrm>
          <a:prstGeom prst="ellipse">
            <a:avLst/>
          </a:prstGeom>
          <a:noFill/>
          <a:ln w="2857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solidFill>
                <a:srgbClr val="92D050"/>
              </a:solidFill>
            </a:endParaRPr>
          </a:p>
        </p:txBody>
      </p:sp>
    </p:spTree>
    <p:extLst>
      <p:ext uri="{BB962C8B-B14F-4D97-AF65-F5344CB8AC3E}">
        <p14:creationId xmlns:p14="http://schemas.microsoft.com/office/powerpoint/2010/main" val="155903908"/>
      </p:ext>
    </p:extLst>
  </p:cSld>
  <p:clrMapOvr>
    <a:masterClrMapping/>
  </p:clrMapOvr>
  <p:transition spd="slow"/>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B47FC2B1-1ADE-A62F-CB81-22C80C2634F4}"/>
              </a:ext>
            </a:extLst>
          </p:cNvPr>
          <p:cNvSpPr txBox="1"/>
          <p:nvPr/>
        </p:nvSpPr>
        <p:spPr>
          <a:xfrm>
            <a:off x="1562248" y="4593329"/>
            <a:ext cx="9678617" cy="1287532"/>
          </a:xfrm>
          <a:prstGeom prst="rect">
            <a:avLst/>
          </a:prstGeom>
          <a:noFill/>
        </p:spPr>
        <p:txBody>
          <a:bodyPr wrap="square" lIns="91440" tIns="45720" rIns="91440" bIns="45720" rtlCol="0" anchor="t">
            <a:spAutoFit/>
          </a:bodyPr>
          <a:lstStyle/>
          <a:p>
            <a:pPr>
              <a:lnSpc>
                <a:spcPct val="150000"/>
              </a:lnSpc>
            </a:pPr>
            <a:r>
              <a:rPr lang="it-IT" dirty="0">
                <a:latin typeface="Arial"/>
                <a:cs typeface="Arial"/>
              </a:rPr>
              <a:t> i 26 campioni del data set sono stati divisi (split 80:20) in:</a:t>
            </a:r>
          </a:p>
          <a:p>
            <a:pPr marL="285750" indent="-285750">
              <a:lnSpc>
                <a:spcPct val="150000"/>
              </a:lnSpc>
              <a:buFont typeface="Arial" panose="020B0604020202020204" pitchFamily="34" charset="0"/>
              <a:buChar char="•"/>
            </a:pPr>
            <a:r>
              <a:rPr lang="it-IT" b="1" dirty="0">
                <a:latin typeface="Arial"/>
                <a:cs typeface="Arial"/>
              </a:rPr>
              <a:t> </a:t>
            </a:r>
            <a:r>
              <a:rPr lang="it-IT" b="1" dirty="0">
                <a:solidFill>
                  <a:srgbClr val="C55A11"/>
                </a:solidFill>
                <a:latin typeface="Arial"/>
                <a:cs typeface="Arial"/>
              </a:rPr>
              <a:t>test set </a:t>
            </a:r>
            <a:r>
              <a:rPr lang="it-IT" dirty="0">
                <a:latin typeface="Arial"/>
                <a:cs typeface="Arial"/>
              </a:rPr>
              <a:t>(n = 5), </a:t>
            </a:r>
            <a:endParaRPr lang="it-IT"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it-IT" dirty="0">
                <a:latin typeface="Arial"/>
                <a:cs typeface="Arial"/>
              </a:rPr>
              <a:t> </a:t>
            </a:r>
            <a:r>
              <a:rPr lang="it-IT" b="1" dirty="0">
                <a:solidFill>
                  <a:srgbClr val="0070C0"/>
                </a:solidFill>
                <a:latin typeface="Arial"/>
                <a:cs typeface="Arial"/>
              </a:rPr>
              <a:t>training set</a:t>
            </a:r>
            <a:r>
              <a:rPr lang="it-IT" dirty="0">
                <a:latin typeface="Arial"/>
                <a:cs typeface="Arial"/>
              </a:rPr>
              <a:t> (n = 21) con  LOOCV </a:t>
            </a:r>
            <a:r>
              <a:rPr lang="it-IT" sz="1800" dirty="0">
                <a:effectLst/>
                <a:latin typeface="Arial"/>
                <a:ea typeface="Calibri" panose="020F0502020204030204" pitchFamily="34" charset="0"/>
                <a:cs typeface="Arial"/>
              </a:rPr>
              <a:t>(</a:t>
            </a:r>
            <a:r>
              <a:rPr lang="it-IT" sz="1800" b="1" dirty="0">
                <a:effectLst/>
                <a:latin typeface="Arial"/>
                <a:ea typeface="Calibri" panose="020F0502020204030204" pitchFamily="34" charset="0"/>
                <a:cs typeface="Arial"/>
              </a:rPr>
              <a:t>leave-</a:t>
            </a:r>
            <a:r>
              <a:rPr lang="it-IT" sz="1800" b="1" dirty="0">
                <a:solidFill>
                  <a:srgbClr val="FFC000"/>
                </a:solidFill>
                <a:effectLst/>
                <a:highlight>
                  <a:srgbClr val="000000"/>
                </a:highlight>
                <a:latin typeface="Arial"/>
                <a:ea typeface="Calibri" panose="020F0502020204030204" pitchFamily="34" charset="0"/>
                <a:cs typeface="Arial"/>
              </a:rPr>
              <a:t>one</a:t>
            </a:r>
            <a:r>
              <a:rPr lang="it-IT" sz="1800" b="1" dirty="0">
                <a:effectLst/>
                <a:latin typeface="Arial"/>
                <a:ea typeface="Calibri" panose="020F0502020204030204" pitchFamily="34" charset="0"/>
                <a:cs typeface="Arial"/>
              </a:rPr>
              <a:t>-out cross-</a:t>
            </a:r>
            <a:r>
              <a:rPr lang="it-IT" sz="1800" b="1" dirty="0">
                <a:solidFill>
                  <a:srgbClr val="FFC000"/>
                </a:solidFill>
                <a:effectLst/>
                <a:highlight>
                  <a:srgbClr val="000000"/>
                </a:highlight>
                <a:latin typeface="Arial"/>
                <a:ea typeface="Calibri" panose="020F0502020204030204" pitchFamily="34" charset="0"/>
                <a:cs typeface="Arial"/>
              </a:rPr>
              <a:t>validation</a:t>
            </a:r>
            <a:r>
              <a:rPr lang="it-IT" sz="1800" dirty="0">
                <a:effectLst/>
                <a:latin typeface="Arial"/>
                <a:ea typeface="Calibri" panose="020F0502020204030204" pitchFamily="34" charset="0"/>
                <a:cs typeface="Arial"/>
              </a:rPr>
              <a:t>)</a:t>
            </a:r>
            <a:endParaRPr lang="it-IT" dirty="0">
              <a:latin typeface="Arial"/>
              <a:cs typeface="Arial"/>
            </a:endParaRPr>
          </a:p>
        </p:txBody>
      </p:sp>
      <p:sp>
        <p:nvSpPr>
          <p:cNvPr id="4" name="CasellaDiTesto 3">
            <a:extLst>
              <a:ext uri="{FF2B5EF4-FFF2-40B4-BE49-F238E27FC236}">
                <a16:creationId xmlns:a16="http://schemas.microsoft.com/office/drawing/2014/main" id="{A66B1D0A-A365-A010-F753-B41F466F15F5}"/>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grpSp>
        <p:nvGrpSpPr>
          <p:cNvPr id="2" name="Group 1">
            <a:extLst>
              <a:ext uri="{FF2B5EF4-FFF2-40B4-BE49-F238E27FC236}">
                <a16:creationId xmlns:a16="http://schemas.microsoft.com/office/drawing/2014/main" id="{D395B0BC-0B68-DBC9-13EB-943E6024DA72}"/>
              </a:ext>
            </a:extLst>
          </p:cNvPr>
          <p:cNvGrpSpPr/>
          <p:nvPr/>
        </p:nvGrpSpPr>
        <p:grpSpPr>
          <a:xfrm>
            <a:off x="1024291" y="1110233"/>
            <a:ext cx="9251950" cy="3454256"/>
            <a:chOff x="323850" y="1397261"/>
            <a:chExt cx="9251950" cy="3454256"/>
          </a:xfrm>
        </p:grpSpPr>
        <p:pic>
          <p:nvPicPr>
            <p:cNvPr id="3" name="Immagine 2">
              <a:extLst>
                <a:ext uri="{FF2B5EF4-FFF2-40B4-BE49-F238E27FC236}">
                  <a16:creationId xmlns:a16="http://schemas.microsoft.com/office/drawing/2014/main" id="{84EA02DB-E28B-4540-FDCD-AFF9A407DD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141"/>
            <a:stretch/>
          </p:blipFill>
          <p:spPr bwMode="auto">
            <a:xfrm>
              <a:off x="3424676" y="1397261"/>
              <a:ext cx="6151124" cy="3454256"/>
            </a:xfrm>
            <a:prstGeom prst="rect">
              <a:avLst/>
            </a:prstGeom>
            <a:noFill/>
            <a:ln>
              <a:noFill/>
            </a:ln>
            <a:extLst>
              <a:ext uri="{53640926-AAD7-44D8-BBD7-CCE9431645EC}">
                <a14:shadowObscured xmlns:a14="http://schemas.microsoft.com/office/drawing/2010/main"/>
              </a:ext>
            </a:extLst>
          </p:spPr>
        </p:pic>
        <p:sp>
          <p:nvSpPr>
            <p:cNvPr id="8" name="CasellaDiTesto 7">
              <a:extLst>
                <a:ext uri="{FF2B5EF4-FFF2-40B4-BE49-F238E27FC236}">
                  <a16:creationId xmlns:a16="http://schemas.microsoft.com/office/drawing/2014/main" id="{67D5C4B2-0D58-F5DE-0F4F-32F31F6B481A}"/>
                </a:ext>
              </a:extLst>
            </p:cNvPr>
            <p:cNvSpPr txBox="1"/>
            <p:nvPr/>
          </p:nvSpPr>
          <p:spPr>
            <a:xfrm>
              <a:off x="1498081" y="3338913"/>
              <a:ext cx="1865085" cy="307777"/>
            </a:xfrm>
            <a:prstGeom prst="rect">
              <a:avLst/>
            </a:prstGeom>
            <a:noFill/>
          </p:spPr>
          <p:txBody>
            <a:bodyPr wrap="square" rtlCol="0">
              <a:spAutoFit/>
            </a:bodyPr>
            <a:lstStyle/>
            <a:p>
              <a:r>
                <a:rPr lang="it-IT" sz="1400">
                  <a:solidFill>
                    <a:schemeClr val="accent5">
                      <a:lumMod val="50000"/>
                    </a:schemeClr>
                  </a:solidFill>
                  <a:latin typeface="Arial" panose="020B0604020202020204" pitchFamily="34" charset="0"/>
                  <a:cs typeface="Arial" panose="020B0604020202020204" pitchFamily="34" charset="0"/>
                </a:rPr>
                <a:t>Creazione modello </a:t>
              </a:r>
            </a:p>
          </p:txBody>
        </p:sp>
        <p:sp>
          <p:nvSpPr>
            <p:cNvPr id="9" name="CasellaDiTesto 8">
              <a:extLst>
                <a:ext uri="{FF2B5EF4-FFF2-40B4-BE49-F238E27FC236}">
                  <a16:creationId xmlns:a16="http://schemas.microsoft.com/office/drawing/2014/main" id="{C63196ED-646E-A582-599F-14219C648AB3}"/>
                </a:ext>
              </a:extLst>
            </p:cNvPr>
            <p:cNvSpPr txBox="1"/>
            <p:nvPr/>
          </p:nvSpPr>
          <p:spPr>
            <a:xfrm>
              <a:off x="323850" y="2022963"/>
              <a:ext cx="2881116" cy="307777"/>
            </a:xfrm>
            <a:prstGeom prst="rect">
              <a:avLst/>
            </a:prstGeom>
            <a:noFill/>
          </p:spPr>
          <p:txBody>
            <a:bodyPr wrap="square" rtlCol="0">
              <a:spAutoFit/>
            </a:bodyPr>
            <a:lstStyle/>
            <a:p>
              <a:pPr algn="ctr"/>
              <a:r>
                <a:rPr lang="it-IT" sz="1400">
                  <a:solidFill>
                    <a:schemeClr val="accent5">
                      <a:lumMod val="50000"/>
                    </a:schemeClr>
                  </a:solidFill>
                  <a:latin typeface="Arial" panose="020B0604020202020204" pitchFamily="34" charset="0"/>
                  <a:cs typeface="Arial" panose="020B0604020202020204" pitchFamily="34" charset="0"/>
                </a:rPr>
                <a:t>Ottimizzazione paramenti modello </a:t>
              </a:r>
            </a:p>
          </p:txBody>
        </p:sp>
        <p:sp>
          <p:nvSpPr>
            <p:cNvPr id="10" name="CasellaDiTesto 9">
              <a:extLst>
                <a:ext uri="{FF2B5EF4-FFF2-40B4-BE49-F238E27FC236}">
                  <a16:creationId xmlns:a16="http://schemas.microsoft.com/office/drawing/2014/main" id="{50E22AC5-3E7F-05A8-8883-927DDAAF2769}"/>
                </a:ext>
              </a:extLst>
            </p:cNvPr>
            <p:cNvSpPr txBox="1"/>
            <p:nvPr/>
          </p:nvSpPr>
          <p:spPr>
            <a:xfrm>
              <a:off x="725972" y="1551849"/>
              <a:ext cx="2444820" cy="307777"/>
            </a:xfrm>
            <a:prstGeom prst="rect">
              <a:avLst/>
            </a:prstGeom>
            <a:noFill/>
          </p:spPr>
          <p:txBody>
            <a:bodyPr wrap="square" rtlCol="0">
              <a:spAutoFit/>
            </a:bodyPr>
            <a:lstStyle/>
            <a:p>
              <a:pPr algn="ctr"/>
              <a:r>
                <a:rPr lang="it-IT" sz="1400">
                  <a:solidFill>
                    <a:schemeClr val="accent5">
                      <a:lumMod val="50000"/>
                    </a:schemeClr>
                  </a:solidFill>
                  <a:latin typeface="Arial" panose="020B0604020202020204" pitchFamily="34" charset="0"/>
                  <a:cs typeface="Arial" panose="020B0604020202020204" pitchFamily="34" charset="0"/>
                </a:rPr>
                <a:t>Testare la bontà del modello </a:t>
              </a:r>
            </a:p>
          </p:txBody>
        </p:sp>
        <p:sp>
          <p:nvSpPr>
            <p:cNvPr id="11" name="Freccia a destra 10">
              <a:extLst>
                <a:ext uri="{FF2B5EF4-FFF2-40B4-BE49-F238E27FC236}">
                  <a16:creationId xmlns:a16="http://schemas.microsoft.com/office/drawing/2014/main" id="{D1E99B47-4AE8-13B0-D600-B8CDF48E898E}"/>
                </a:ext>
              </a:extLst>
            </p:cNvPr>
            <p:cNvSpPr/>
            <p:nvPr/>
          </p:nvSpPr>
          <p:spPr>
            <a:xfrm>
              <a:off x="3191270" y="3417983"/>
              <a:ext cx="252000" cy="180000"/>
            </a:xfrm>
            <a:prstGeom prst="rightArrow">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877A44CA-0488-A73E-C651-17A444016525}"/>
                </a:ext>
              </a:extLst>
            </p:cNvPr>
            <p:cNvSpPr/>
            <p:nvPr/>
          </p:nvSpPr>
          <p:spPr>
            <a:xfrm>
              <a:off x="3191270" y="2094005"/>
              <a:ext cx="252000" cy="180000"/>
            </a:xfrm>
            <a:prstGeom prst="rightArrow">
              <a:avLst/>
            </a:prstGeom>
            <a:solidFill>
              <a:srgbClr val="F6C74C"/>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93A945C2-34A0-5B00-9F28-44B12D04F674}"/>
                </a:ext>
              </a:extLst>
            </p:cNvPr>
            <p:cNvSpPr/>
            <p:nvPr/>
          </p:nvSpPr>
          <p:spPr>
            <a:xfrm>
              <a:off x="3191270" y="1633840"/>
              <a:ext cx="252000" cy="180000"/>
            </a:xfrm>
            <a:prstGeom prst="rightArrow">
              <a:avLst/>
            </a:prstGeom>
            <a:solidFill>
              <a:srgbClr val="C55A1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p>
          </p:txBody>
        </p:sp>
      </p:grpSp>
      <p:sp>
        <p:nvSpPr>
          <p:cNvPr id="14" name="CasellaDiTesto 4">
            <a:extLst>
              <a:ext uri="{FF2B5EF4-FFF2-40B4-BE49-F238E27FC236}">
                <a16:creationId xmlns:a16="http://schemas.microsoft.com/office/drawing/2014/main" id="{F77A4C0C-B044-F918-00E3-846FB86F8EFA}"/>
              </a:ext>
            </a:extLst>
          </p:cNvPr>
          <p:cNvSpPr txBox="1"/>
          <p:nvPr/>
        </p:nvSpPr>
        <p:spPr>
          <a:xfrm>
            <a:off x="1593980" y="116372"/>
            <a:ext cx="900404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COSTRUZIONE MODELLI PREDITTIVI </a:t>
            </a:r>
          </a:p>
        </p:txBody>
      </p:sp>
      <p:sp>
        <p:nvSpPr>
          <p:cNvPr id="16" name="Parentesi graffa aperta 15">
            <a:extLst>
              <a:ext uri="{FF2B5EF4-FFF2-40B4-BE49-F238E27FC236}">
                <a16:creationId xmlns:a16="http://schemas.microsoft.com/office/drawing/2014/main" id="{629C864A-049D-6B1C-2B7C-1E30324F4869}"/>
              </a:ext>
            </a:extLst>
          </p:cNvPr>
          <p:cNvSpPr/>
          <p:nvPr/>
        </p:nvSpPr>
        <p:spPr>
          <a:xfrm>
            <a:off x="1325756" y="4741689"/>
            <a:ext cx="268224" cy="113385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it-IT"/>
          </a:p>
        </p:txBody>
      </p:sp>
      <p:sp>
        <p:nvSpPr>
          <p:cNvPr id="17" name="CasellaDiTesto 1">
            <a:extLst>
              <a:ext uri="{FF2B5EF4-FFF2-40B4-BE49-F238E27FC236}">
                <a16:creationId xmlns:a16="http://schemas.microsoft.com/office/drawing/2014/main" id="{3E6E1300-E8D4-826C-E6F9-FABF03A3EC2C}"/>
              </a:ext>
            </a:extLst>
          </p:cNvPr>
          <p:cNvSpPr txBox="1"/>
          <p:nvPr/>
        </p:nvSpPr>
        <p:spPr>
          <a:xfrm>
            <a:off x="483326" y="5077784"/>
            <a:ext cx="73152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it-IT" sz="2400" b="1" dirty="0">
                <a:solidFill>
                  <a:srgbClr val="92278F"/>
                </a:solidFill>
                <a:ea typeface="Calibri"/>
                <a:cs typeface="Calibri"/>
              </a:rPr>
              <a:t>5 x</a:t>
            </a:r>
            <a:endParaRPr lang="it-IT" sz="2400" b="1" dirty="0">
              <a:solidFill>
                <a:srgbClr val="92278F"/>
              </a:solidFill>
            </a:endParaRPr>
          </a:p>
        </p:txBody>
      </p:sp>
    </p:spTree>
    <p:extLst>
      <p:ext uri="{BB962C8B-B14F-4D97-AF65-F5344CB8AC3E}">
        <p14:creationId xmlns:p14="http://schemas.microsoft.com/office/powerpoint/2010/main" val="151417012"/>
      </p:ext>
    </p:extLst>
  </p:cSld>
  <p:clrMapOvr>
    <a:masterClrMapping/>
  </p:clrMapOvr>
  <p:transition spd="slow"/>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8482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989B2F7C-41A3-B2F1-5AE5-79D5F19B972F}"/>
              </a:ext>
            </a:extLst>
          </p:cNvPr>
          <p:cNvSpPr txBox="1"/>
          <p:nvPr/>
        </p:nvSpPr>
        <p:spPr>
          <a:xfrm>
            <a:off x="582631" y="721091"/>
            <a:ext cx="10564035" cy="871970"/>
          </a:xfrm>
          <a:prstGeom prst="rect">
            <a:avLst/>
          </a:prstGeom>
          <a:noFill/>
        </p:spPr>
        <p:txBody>
          <a:bodyPr wrap="square" rtlCol="0">
            <a:spAutoFit/>
          </a:bodyPr>
          <a:lstStyle/>
          <a:p>
            <a:pPr>
              <a:lnSpc>
                <a:spcPct val="150000"/>
              </a:lnSpc>
            </a:pPr>
            <a:r>
              <a:rPr lang="it-IT" dirty="0">
                <a:latin typeface="Arial" panose="020B0604020202020204" pitchFamily="34" charset="0"/>
                <a:cs typeface="Arial" panose="020B0604020202020204" pitchFamily="34" charset="0"/>
              </a:rPr>
              <a:t>Creati 5 modelli di classificazione binaria: </a:t>
            </a:r>
          </a:p>
          <a:p>
            <a:pPr>
              <a:lnSpc>
                <a:spcPct val="150000"/>
              </a:lnSpc>
            </a:pPr>
            <a:r>
              <a:rPr lang="it-IT" dirty="0">
                <a:latin typeface="Arial" panose="020B0604020202020204" pitchFamily="34" charset="0"/>
                <a:cs typeface="Arial" panose="020B0604020202020204" pitchFamily="34" charset="0"/>
              </a:rPr>
              <a:t>Logistic regression, PCA regression, Decision tree, Random forest e Support Vector Machine (SVM)</a:t>
            </a:r>
          </a:p>
        </p:txBody>
      </p:sp>
      <p:sp>
        <p:nvSpPr>
          <p:cNvPr id="5" name="CasellaDiTesto 4">
            <a:extLst>
              <a:ext uri="{FF2B5EF4-FFF2-40B4-BE49-F238E27FC236}">
                <a16:creationId xmlns:a16="http://schemas.microsoft.com/office/drawing/2014/main" id="{F3270B06-0B50-1B8C-B67F-FFB940A05FFF}"/>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grpSp>
        <p:nvGrpSpPr>
          <p:cNvPr id="11" name="Gruppo 10">
            <a:extLst>
              <a:ext uri="{FF2B5EF4-FFF2-40B4-BE49-F238E27FC236}">
                <a16:creationId xmlns:a16="http://schemas.microsoft.com/office/drawing/2014/main" id="{AF2FCF08-290F-4E2B-2FDE-A3A950F2B11E}"/>
              </a:ext>
            </a:extLst>
          </p:cNvPr>
          <p:cNvGrpSpPr/>
          <p:nvPr/>
        </p:nvGrpSpPr>
        <p:grpSpPr>
          <a:xfrm>
            <a:off x="3549168" y="1736132"/>
            <a:ext cx="7023997" cy="1781544"/>
            <a:chOff x="3115938" y="1913645"/>
            <a:chExt cx="7287851" cy="1852584"/>
          </a:xfrm>
        </p:grpSpPr>
        <p:pic>
          <p:nvPicPr>
            <p:cNvPr id="8" name="Immagine 7">
              <a:extLst>
                <a:ext uri="{FF2B5EF4-FFF2-40B4-BE49-F238E27FC236}">
                  <a16:creationId xmlns:a16="http://schemas.microsoft.com/office/drawing/2014/main" id="{7E06088D-6ADD-693F-3062-21A7E78A787F}"/>
                </a:ext>
              </a:extLst>
            </p:cNvPr>
            <p:cNvPicPr>
              <a:picLocks noChangeAspect="1"/>
            </p:cNvPicPr>
            <p:nvPr/>
          </p:nvPicPr>
          <p:blipFill>
            <a:blip r:embed="rId4"/>
            <a:stretch>
              <a:fillRect/>
            </a:stretch>
          </p:blipFill>
          <p:spPr>
            <a:xfrm>
              <a:off x="3115938" y="1913645"/>
              <a:ext cx="7287851" cy="1852584"/>
            </a:xfrm>
            <a:prstGeom prst="rect">
              <a:avLst/>
            </a:prstGeom>
          </p:spPr>
        </p:pic>
        <p:sp>
          <p:nvSpPr>
            <p:cNvPr id="9" name="CasellaDiTesto 8">
              <a:extLst>
                <a:ext uri="{FF2B5EF4-FFF2-40B4-BE49-F238E27FC236}">
                  <a16:creationId xmlns:a16="http://schemas.microsoft.com/office/drawing/2014/main" id="{CFB17E1F-AECF-D8C6-E0D9-635371910FCE}"/>
                </a:ext>
              </a:extLst>
            </p:cNvPr>
            <p:cNvSpPr txBox="1"/>
            <p:nvPr/>
          </p:nvSpPr>
          <p:spPr>
            <a:xfrm>
              <a:off x="3333977" y="1945813"/>
              <a:ext cx="1307939" cy="369332"/>
            </a:xfrm>
            <a:prstGeom prst="rect">
              <a:avLst/>
            </a:prstGeom>
            <a:noFill/>
          </p:spPr>
          <p:txBody>
            <a:bodyPr wrap="square" rtlCol="0">
              <a:spAutoFit/>
            </a:bodyPr>
            <a:lstStyle/>
            <a:p>
              <a:r>
                <a:rPr lang="it-IT" b="1">
                  <a:solidFill>
                    <a:srgbClr val="FFFFFF"/>
                  </a:solidFill>
                </a:rPr>
                <a:t>TEST SET: </a:t>
              </a:r>
            </a:p>
          </p:txBody>
        </p:sp>
      </p:grpSp>
      <p:sp>
        <p:nvSpPr>
          <p:cNvPr id="2" name="CasellaDiTesto 4">
            <a:extLst>
              <a:ext uri="{FF2B5EF4-FFF2-40B4-BE49-F238E27FC236}">
                <a16:creationId xmlns:a16="http://schemas.microsoft.com/office/drawing/2014/main" id="{8B7534BF-FB34-07BD-DF3D-F21BA4AB4321}"/>
              </a:ext>
            </a:extLst>
          </p:cNvPr>
          <p:cNvSpPr txBox="1"/>
          <p:nvPr/>
        </p:nvSpPr>
        <p:spPr>
          <a:xfrm>
            <a:off x="1593980" y="116372"/>
            <a:ext cx="900404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COSTRUZIONE MODELLI PREDITTIVI </a:t>
            </a:r>
          </a:p>
        </p:txBody>
      </p:sp>
      <p:grpSp>
        <p:nvGrpSpPr>
          <p:cNvPr id="26" name="Gruppo 25">
            <a:extLst>
              <a:ext uri="{FF2B5EF4-FFF2-40B4-BE49-F238E27FC236}">
                <a16:creationId xmlns:a16="http://schemas.microsoft.com/office/drawing/2014/main" id="{BC1F5244-5FB2-ADA6-644A-A528F3C824FC}"/>
              </a:ext>
            </a:extLst>
          </p:cNvPr>
          <p:cNvGrpSpPr/>
          <p:nvPr/>
        </p:nvGrpSpPr>
        <p:grpSpPr>
          <a:xfrm>
            <a:off x="5049274" y="3547499"/>
            <a:ext cx="5449608" cy="599997"/>
            <a:chOff x="6336556" y="3258706"/>
            <a:chExt cx="5569403" cy="779624"/>
          </a:xfrm>
        </p:grpSpPr>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204305FE-3ED0-9725-B7F7-7F8F9CE167C0}"/>
                    </a:ext>
                  </a:extLst>
                </p:cNvPr>
                <p:cNvSpPr txBox="1"/>
                <p:nvPr/>
              </p:nvSpPr>
              <p:spPr>
                <a:xfrm>
                  <a:off x="6336556" y="3275364"/>
                  <a:ext cx="1307939" cy="762966"/>
                </a:xfrm>
                <a:prstGeom prst="rect">
                  <a:avLst/>
                </a:prstGeom>
                <a:noFill/>
              </p:spPr>
              <p:txBody>
                <a:bodyPr wrap="square" rtlCol="0">
                  <a:spAutoFit/>
                </a:bodyPr>
                <a:lstStyle/>
                <a:p>
                  <a:pPr algn="ctr"/>
                  <a:r>
                    <a:rPr lang="it-IT" dirty="0"/>
                    <a:t>Accuracy: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𝑇𝑃</m:t>
                          </m:r>
                          <m:r>
                            <a:rPr lang="it-IT" b="0" i="1" smtClean="0">
                              <a:latin typeface="Cambria Math" panose="02040503050406030204" pitchFamily="18" charset="0"/>
                            </a:rPr>
                            <m:t>+</m:t>
                          </m:r>
                          <m:r>
                            <a:rPr lang="it-IT" b="0" i="1" smtClean="0">
                              <a:latin typeface="Cambria Math" panose="02040503050406030204" pitchFamily="18" charset="0"/>
                            </a:rPr>
                            <m:t>𝑇𝑁</m:t>
                          </m:r>
                        </m:num>
                        <m:den>
                          <m:r>
                            <a:rPr lang="it-IT" b="0" i="1" smtClean="0">
                              <a:latin typeface="Cambria Math" panose="02040503050406030204" pitchFamily="18" charset="0"/>
                            </a:rPr>
                            <m:t>𝑇𝑂𝑇</m:t>
                          </m:r>
                        </m:den>
                      </m:f>
                    </m:oMath>
                  </a14:m>
                  <a:endParaRPr lang="it-IT" dirty="0"/>
                </a:p>
              </p:txBody>
            </p:sp>
          </mc:Choice>
          <mc:Fallback xmlns="">
            <p:sp>
              <p:nvSpPr>
                <p:cNvPr id="3" name="CasellaDiTesto 2">
                  <a:extLst>
                    <a:ext uri="{FF2B5EF4-FFF2-40B4-BE49-F238E27FC236}">
                      <a16:creationId xmlns:a16="http://schemas.microsoft.com/office/drawing/2014/main" id="{204305FE-3ED0-9725-B7F7-7F8F9CE167C0}"/>
                    </a:ext>
                  </a:extLst>
                </p:cNvPr>
                <p:cNvSpPr txBox="1">
                  <a:spLocks noRot="1" noChangeAspect="1" noMove="1" noResize="1" noEditPoints="1" noAdjustHandles="1" noChangeArrowheads="1" noChangeShapeType="1" noTextEdit="1"/>
                </p:cNvSpPr>
                <p:nvPr/>
              </p:nvSpPr>
              <p:spPr>
                <a:xfrm>
                  <a:off x="6336556" y="3275364"/>
                  <a:ext cx="1307939" cy="762966"/>
                </a:xfrm>
                <a:prstGeom prst="rect">
                  <a:avLst/>
                </a:prstGeom>
                <a:blipFill>
                  <a:blip r:embed="rId5"/>
                  <a:stretch>
                    <a:fillRect t="-6250" b="-312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DB67B698-2014-7938-C256-A40CF40CE946}"/>
                    </a:ext>
                  </a:extLst>
                </p:cNvPr>
                <p:cNvSpPr txBox="1"/>
                <p:nvPr/>
              </p:nvSpPr>
              <p:spPr>
                <a:xfrm>
                  <a:off x="9191156" y="3258706"/>
                  <a:ext cx="1307939" cy="762581"/>
                </a:xfrm>
                <a:prstGeom prst="rect">
                  <a:avLst/>
                </a:prstGeom>
                <a:noFill/>
              </p:spPr>
              <p:txBody>
                <a:bodyPr wrap="square" rtlCol="0">
                  <a:spAutoFit/>
                </a:bodyPr>
                <a:lstStyle/>
                <a:p>
                  <a:pPr algn="ctr"/>
                  <a:r>
                    <a:rPr lang="it-IT" dirty="0"/>
                    <a:t>Sensitivity: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𝑇𝑃</m:t>
                          </m:r>
                        </m:num>
                        <m:den>
                          <m:r>
                            <a:rPr lang="it-IT" b="0" i="1" smtClean="0">
                              <a:latin typeface="Cambria Math" panose="02040503050406030204" pitchFamily="18" charset="0"/>
                            </a:rPr>
                            <m:t>𝑇𝑃</m:t>
                          </m:r>
                          <m:r>
                            <a:rPr lang="it-IT" b="0" i="1" smtClean="0">
                              <a:latin typeface="Cambria Math" panose="02040503050406030204" pitchFamily="18" charset="0"/>
                            </a:rPr>
                            <m:t>+</m:t>
                          </m:r>
                          <m:r>
                            <a:rPr lang="it-IT" b="0" i="1" smtClean="0">
                              <a:latin typeface="Cambria Math" panose="02040503050406030204" pitchFamily="18" charset="0"/>
                            </a:rPr>
                            <m:t>𝐹𝑁</m:t>
                          </m:r>
                        </m:den>
                      </m:f>
                    </m:oMath>
                  </a14:m>
                  <a:endParaRPr lang="it-IT" dirty="0"/>
                </a:p>
              </p:txBody>
            </p:sp>
          </mc:Choice>
          <mc:Fallback xmlns="">
            <p:sp>
              <p:nvSpPr>
                <p:cNvPr id="7" name="CasellaDiTesto 6">
                  <a:extLst>
                    <a:ext uri="{FF2B5EF4-FFF2-40B4-BE49-F238E27FC236}">
                      <a16:creationId xmlns:a16="http://schemas.microsoft.com/office/drawing/2014/main" id="{DB67B698-2014-7938-C256-A40CF40CE946}"/>
                    </a:ext>
                  </a:extLst>
                </p:cNvPr>
                <p:cNvSpPr txBox="1">
                  <a:spLocks noRot="1" noChangeAspect="1" noMove="1" noResize="1" noEditPoints="1" noAdjustHandles="1" noChangeArrowheads="1" noChangeShapeType="1" noTextEdit="1"/>
                </p:cNvSpPr>
                <p:nvPr/>
              </p:nvSpPr>
              <p:spPr>
                <a:xfrm>
                  <a:off x="9191156" y="3258706"/>
                  <a:ext cx="1307939" cy="762581"/>
                </a:xfrm>
                <a:prstGeom prst="rect">
                  <a:avLst/>
                </a:prstGeom>
                <a:blipFill>
                  <a:blip r:embed="rId6"/>
                  <a:stretch>
                    <a:fillRect l="-1429" t="-5155" r="-3810" b="-2989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A47419AA-70B5-BF85-217A-C9F271CF3D1E}"/>
                    </a:ext>
                  </a:extLst>
                </p:cNvPr>
                <p:cNvSpPr txBox="1"/>
                <p:nvPr/>
              </p:nvSpPr>
              <p:spPr>
                <a:xfrm>
                  <a:off x="10598020" y="3274191"/>
                  <a:ext cx="1307939" cy="762966"/>
                </a:xfrm>
                <a:prstGeom prst="rect">
                  <a:avLst/>
                </a:prstGeom>
                <a:noFill/>
              </p:spPr>
              <p:txBody>
                <a:bodyPr wrap="square" rtlCol="0">
                  <a:spAutoFit/>
                </a:bodyPr>
                <a:lstStyle/>
                <a:p>
                  <a:pPr algn="ctr"/>
                  <a:r>
                    <a:rPr lang="it-IT" dirty="0"/>
                    <a:t>Specificity: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𝑇𝑁</m:t>
                          </m:r>
                        </m:num>
                        <m:den>
                          <m:r>
                            <a:rPr lang="it-IT" b="0" i="1" smtClean="0">
                              <a:latin typeface="Cambria Math" panose="02040503050406030204" pitchFamily="18" charset="0"/>
                            </a:rPr>
                            <m:t>𝑇𝑁</m:t>
                          </m:r>
                          <m:r>
                            <a:rPr lang="it-IT" b="0" i="1" smtClean="0">
                              <a:latin typeface="Cambria Math" panose="02040503050406030204" pitchFamily="18" charset="0"/>
                            </a:rPr>
                            <m:t>+</m:t>
                          </m:r>
                          <m:r>
                            <a:rPr lang="it-IT" b="0" i="1" smtClean="0">
                              <a:latin typeface="Cambria Math" panose="02040503050406030204" pitchFamily="18" charset="0"/>
                            </a:rPr>
                            <m:t>𝐹𝑃</m:t>
                          </m:r>
                        </m:den>
                      </m:f>
                    </m:oMath>
                  </a14:m>
                  <a:endParaRPr lang="it-IT" dirty="0"/>
                </a:p>
              </p:txBody>
            </p:sp>
          </mc:Choice>
          <mc:Fallback xmlns="">
            <p:sp>
              <p:nvSpPr>
                <p:cNvPr id="10" name="CasellaDiTesto 9">
                  <a:extLst>
                    <a:ext uri="{FF2B5EF4-FFF2-40B4-BE49-F238E27FC236}">
                      <a16:creationId xmlns:a16="http://schemas.microsoft.com/office/drawing/2014/main" id="{A47419AA-70B5-BF85-217A-C9F271CF3D1E}"/>
                    </a:ext>
                  </a:extLst>
                </p:cNvPr>
                <p:cNvSpPr txBox="1">
                  <a:spLocks noRot="1" noChangeAspect="1" noMove="1" noResize="1" noEditPoints="1" noAdjustHandles="1" noChangeArrowheads="1" noChangeShapeType="1" noTextEdit="1"/>
                </p:cNvSpPr>
                <p:nvPr/>
              </p:nvSpPr>
              <p:spPr>
                <a:xfrm>
                  <a:off x="10598020" y="3274191"/>
                  <a:ext cx="1307939" cy="762966"/>
                </a:xfrm>
                <a:prstGeom prst="rect">
                  <a:avLst/>
                </a:prstGeom>
                <a:blipFill>
                  <a:blip r:embed="rId7"/>
                  <a:stretch>
                    <a:fillRect l="-952" t="-5155" r="-3810" b="-2989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50AA10A-9E5C-DBD8-68EB-DBFE21930B8E}"/>
                    </a:ext>
                  </a:extLst>
                </p:cNvPr>
                <p:cNvSpPr txBox="1"/>
                <p:nvPr/>
              </p:nvSpPr>
              <p:spPr>
                <a:xfrm>
                  <a:off x="7779853" y="3258706"/>
                  <a:ext cx="1307939" cy="762966"/>
                </a:xfrm>
                <a:prstGeom prst="rect">
                  <a:avLst/>
                </a:prstGeom>
                <a:noFill/>
              </p:spPr>
              <p:txBody>
                <a:bodyPr wrap="square" rtlCol="0">
                  <a:spAutoFit/>
                </a:bodyPr>
                <a:lstStyle/>
                <a:p>
                  <a:pPr algn="ctr"/>
                  <a:r>
                    <a:rPr lang="it-IT" dirty="0"/>
                    <a:t>Precision: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𝑇𝑃</m:t>
                          </m:r>
                        </m:num>
                        <m:den>
                          <m:r>
                            <a:rPr lang="it-IT" b="0" i="1" smtClean="0">
                              <a:latin typeface="Cambria Math" panose="02040503050406030204" pitchFamily="18" charset="0"/>
                            </a:rPr>
                            <m:t>𝑇𝑃</m:t>
                          </m:r>
                          <m:r>
                            <a:rPr lang="it-IT" b="0" i="1" smtClean="0">
                              <a:latin typeface="Cambria Math" panose="02040503050406030204" pitchFamily="18" charset="0"/>
                            </a:rPr>
                            <m:t>+</m:t>
                          </m:r>
                          <m:r>
                            <a:rPr lang="it-IT" b="0" i="1" smtClean="0">
                              <a:latin typeface="Cambria Math" panose="02040503050406030204" pitchFamily="18" charset="0"/>
                            </a:rPr>
                            <m:t>𝐹𝑃</m:t>
                          </m:r>
                        </m:den>
                      </m:f>
                    </m:oMath>
                  </a14:m>
                  <a:endParaRPr lang="it-IT" dirty="0"/>
                </a:p>
              </p:txBody>
            </p:sp>
          </mc:Choice>
          <mc:Fallback xmlns="">
            <p:sp>
              <p:nvSpPr>
                <p:cNvPr id="12" name="CasellaDiTesto 11">
                  <a:extLst>
                    <a:ext uri="{FF2B5EF4-FFF2-40B4-BE49-F238E27FC236}">
                      <a16:creationId xmlns:a16="http://schemas.microsoft.com/office/drawing/2014/main" id="{350AA10A-9E5C-DBD8-68EB-DBFE21930B8E}"/>
                    </a:ext>
                  </a:extLst>
                </p:cNvPr>
                <p:cNvSpPr txBox="1">
                  <a:spLocks noRot="1" noChangeAspect="1" noMove="1" noResize="1" noEditPoints="1" noAdjustHandles="1" noChangeArrowheads="1" noChangeShapeType="1" noTextEdit="1"/>
                </p:cNvSpPr>
                <p:nvPr/>
              </p:nvSpPr>
              <p:spPr>
                <a:xfrm>
                  <a:off x="7779853" y="3258706"/>
                  <a:ext cx="1307939" cy="762966"/>
                </a:xfrm>
                <a:prstGeom prst="rect">
                  <a:avLst/>
                </a:prstGeom>
                <a:blipFill>
                  <a:blip r:embed="rId8"/>
                  <a:stretch>
                    <a:fillRect t="-5155" b="-29897"/>
                  </a:stretch>
                </a:blipFill>
              </p:spPr>
              <p:txBody>
                <a:bodyPr/>
                <a:lstStyle/>
                <a:p>
                  <a:r>
                    <a:rPr lang="it-IT">
                      <a:noFill/>
                    </a:rPr>
                    <a:t> </a:t>
                  </a:r>
                </a:p>
              </p:txBody>
            </p:sp>
          </mc:Fallback>
        </mc:AlternateContent>
      </p:grpSp>
      <p:grpSp>
        <p:nvGrpSpPr>
          <p:cNvPr id="13" name="Gruppo 12">
            <a:extLst>
              <a:ext uri="{FF2B5EF4-FFF2-40B4-BE49-F238E27FC236}">
                <a16:creationId xmlns:a16="http://schemas.microsoft.com/office/drawing/2014/main" id="{2B97C0F5-0787-12C6-51D5-930A8DDEA9B2}"/>
              </a:ext>
            </a:extLst>
          </p:cNvPr>
          <p:cNvGrpSpPr/>
          <p:nvPr/>
        </p:nvGrpSpPr>
        <p:grpSpPr>
          <a:xfrm>
            <a:off x="46317" y="3196859"/>
            <a:ext cx="3145036" cy="2499709"/>
            <a:chOff x="6433620" y="1075344"/>
            <a:chExt cx="4140679" cy="4193116"/>
          </a:xfrm>
        </p:grpSpPr>
        <p:grpSp>
          <p:nvGrpSpPr>
            <p:cNvPr id="14" name="Gruppo 13">
              <a:extLst>
                <a:ext uri="{FF2B5EF4-FFF2-40B4-BE49-F238E27FC236}">
                  <a16:creationId xmlns:a16="http://schemas.microsoft.com/office/drawing/2014/main" id="{08E20C96-3B0A-88BE-0D3C-A5CE6BDBE249}"/>
                </a:ext>
              </a:extLst>
            </p:cNvPr>
            <p:cNvGrpSpPr/>
            <p:nvPr/>
          </p:nvGrpSpPr>
          <p:grpSpPr>
            <a:xfrm>
              <a:off x="6863779" y="1510810"/>
              <a:ext cx="3623770" cy="3757650"/>
              <a:chOff x="6863779" y="1510810"/>
              <a:chExt cx="3623770" cy="3757650"/>
            </a:xfrm>
          </p:grpSpPr>
          <p:grpSp>
            <p:nvGrpSpPr>
              <p:cNvPr id="17" name="Gruppo 16">
                <a:extLst>
                  <a:ext uri="{FF2B5EF4-FFF2-40B4-BE49-F238E27FC236}">
                    <a16:creationId xmlns:a16="http://schemas.microsoft.com/office/drawing/2014/main" id="{CBB88FE0-391D-783C-27EF-6B5D3C1C0BB9}"/>
                  </a:ext>
                </a:extLst>
              </p:cNvPr>
              <p:cNvGrpSpPr/>
              <p:nvPr/>
            </p:nvGrpSpPr>
            <p:grpSpPr>
              <a:xfrm>
                <a:off x="7247549" y="2028117"/>
                <a:ext cx="3240000" cy="3240343"/>
                <a:chOff x="5871033" y="1756562"/>
                <a:chExt cx="3240000" cy="3240343"/>
              </a:xfrm>
            </p:grpSpPr>
            <p:sp>
              <p:nvSpPr>
                <p:cNvPr id="22" name="Rettangolo 21">
                  <a:extLst>
                    <a:ext uri="{FF2B5EF4-FFF2-40B4-BE49-F238E27FC236}">
                      <a16:creationId xmlns:a16="http://schemas.microsoft.com/office/drawing/2014/main" id="{C395AFE2-60F0-F39C-54E3-AA57421023E6}"/>
                    </a:ext>
                  </a:extLst>
                </p:cNvPr>
                <p:cNvSpPr/>
                <p:nvPr/>
              </p:nvSpPr>
              <p:spPr>
                <a:xfrm>
                  <a:off x="5871033" y="1756562"/>
                  <a:ext cx="1620000" cy="1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TP</a:t>
                  </a:r>
                </a:p>
              </p:txBody>
            </p:sp>
            <p:sp>
              <p:nvSpPr>
                <p:cNvPr id="23" name="Rettangolo 22">
                  <a:extLst>
                    <a:ext uri="{FF2B5EF4-FFF2-40B4-BE49-F238E27FC236}">
                      <a16:creationId xmlns:a16="http://schemas.microsoft.com/office/drawing/2014/main" id="{C4D03ECE-EB33-F8D5-1268-607BAB6E6BBB}"/>
                    </a:ext>
                  </a:extLst>
                </p:cNvPr>
                <p:cNvSpPr/>
                <p:nvPr/>
              </p:nvSpPr>
              <p:spPr>
                <a:xfrm>
                  <a:off x="7491033" y="3376562"/>
                  <a:ext cx="1620000" cy="1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TN</a:t>
                  </a:r>
                </a:p>
              </p:txBody>
            </p:sp>
            <p:sp>
              <p:nvSpPr>
                <p:cNvPr id="24" name="Rettangolo 23">
                  <a:extLst>
                    <a:ext uri="{FF2B5EF4-FFF2-40B4-BE49-F238E27FC236}">
                      <a16:creationId xmlns:a16="http://schemas.microsoft.com/office/drawing/2014/main" id="{2B271375-AC60-B19F-2C00-03C2B016E482}"/>
                    </a:ext>
                  </a:extLst>
                </p:cNvPr>
                <p:cNvSpPr/>
                <p:nvPr/>
              </p:nvSpPr>
              <p:spPr>
                <a:xfrm>
                  <a:off x="7491033" y="1756562"/>
                  <a:ext cx="1620000" cy="162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FP</a:t>
                  </a:r>
                </a:p>
              </p:txBody>
            </p:sp>
            <p:sp>
              <p:nvSpPr>
                <p:cNvPr id="25" name="Rettangolo 24">
                  <a:extLst>
                    <a:ext uri="{FF2B5EF4-FFF2-40B4-BE49-F238E27FC236}">
                      <a16:creationId xmlns:a16="http://schemas.microsoft.com/office/drawing/2014/main" id="{12A5A228-9D9F-C476-D881-D5C13982B443}"/>
                    </a:ext>
                  </a:extLst>
                </p:cNvPr>
                <p:cNvSpPr/>
                <p:nvPr/>
              </p:nvSpPr>
              <p:spPr>
                <a:xfrm>
                  <a:off x="5871033" y="3376905"/>
                  <a:ext cx="1620000" cy="162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FN</a:t>
                  </a:r>
                </a:p>
              </p:txBody>
            </p:sp>
          </p:grpSp>
          <p:sp>
            <p:nvSpPr>
              <p:cNvPr id="18" name="CasellaDiTesto 17">
                <a:extLst>
                  <a:ext uri="{FF2B5EF4-FFF2-40B4-BE49-F238E27FC236}">
                    <a16:creationId xmlns:a16="http://schemas.microsoft.com/office/drawing/2014/main" id="{E4F25CBF-2223-B571-4CD2-E8BCC303AC68}"/>
                  </a:ext>
                </a:extLst>
              </p:cNvPr>
              <p:cNvSpPr txBox="1"/>
              <p:nvPr/>
            </p:nvSpPr>
            <p:spPr>
              <a:xfrm>
                <a:off x="7231172" y="1510810"/>
                <a:ext cx="1620001" cy="516278"/>
              </a:xfrm>
              <a:prstGeom prst="rect">
                <a:avLst/>
              </a:prstGeom>
              <a:noFill/>
              <a:ln w="28575">
                <a:solidFill>
                  <a:schemeClr val="accent1"/>
                </a:solidFill>
              </a:ln>
            </p:spPr>
            <p:txBody>
              <a:bodyPr wrap="square" rtlCol="0">
                <a:spAutoFit/>
              </a:bodyPr>
              <a:lstStyle/>
              <a:p>
                <a:pPr algn="ctr"/>
                <a:r>
                  <a:rPr lang="it-IT" sz="1400" dirty="0"/>
                  <a:t>GDM</a:t>
                </a:r>
              </a:p>
            </p:txBody>
          </p:sp>
          <p:sp>
            <p:nvSpPr>
              <p:cNvPr id="19" name="CasellaDiTesto 18">
                <a:extLst>
                  <a:ext uri="{FF2B5EF4-FFF2-40B4-BE49-F238E27FC236}">
                    <a16:creationId xmlns:a16="http://schemas.microsoft.com/office/drawing/2014/main" id="{C213E6FD-E5B6-C99B-E8A0-91CCAEBD1AC0}"/>
                  </a:ext>
                </a:extLst>
              </p:cNvPr>
              <p:cNvSpPr txBox="1"/>
              <p:nvPr/>
            </p:nvSpPr>
            <p:spPr>
              <a:xfrm rot="16200000">
                <a:off x="6259888" y="2635168"/>
                <a:ext cx="1619999" cy="405212"/>
              </a:xfrm>
              <a:prstGeom prst="rect">
                <a:avLst/>
              </a:prstGeom>
              <a:noFill/>
              <a:ln w="28575">
                <a:solidFill>
                  <a:schemeClr val="accent1"/>
                </a:solidFill>
              </a:ln>
            </p:spPr>
            <p:txBody>
              <a:bodyPr wrap="square" rtlCol="0">
                <a:spAutoFit/>
              </a:bodyPr>
              <a:lstStyle/>
              <a:p>
                <a:pPr algn="ctr"/>
                <a:r>
                  <a:rPr lang="it-IT" sz="1400" dirty="0"/>
                  <a:t>GDM</a:t>
                </a:r>
              </a:p>
            </p:txBody>
          </p:sp>
          <p:sp>
            <p:nvSpPr>
              <p:cNvPr id="20" name="CasellaDiTesto 19">
                <a:extLst>
                  <a:ext uri="{FF2B5EF4-FFF2-40B4-BE49-F238E27FC236}">
                    <a16:creationId xmlns:a16="http://schemas.microsoft.com/office/drawing/2014/main" id="{C30710A3-DEBA-8B72-3875-18275D44C7B8}"/>
                  </a:ext>
                </a:extLst>
              </p:cNvPr>
              <p:cNvSpPr txBox="1"/>
              <p:nvPr/>
            </p:nvSpPr>
            <p:spPr>
              <a:xfrm rot="16200000">
                <a:off x="6256385" y="4255167"/>
                <a:ext cx="1619999" cy="405212"/>
              </a:xfrm>
              <a:prstGeom prst="rect">
                <a:avLst/>
              </a:prstGeom>
              <a:noFill/>
              <a:ln w="28575">
                <a:solidFill>
                  <a:schemeClr val="accent1"/>
                </a:solidFill>
              </a:ln>
            </p:spPr>
            <p:txBody>
              <a:bodyPr wrap="square" rtlCol="0">
                <a:spAutoFit/>
              </a:bodyPr>
              <a:lstStyle/>
              <a:p>
                <a:pPr algn="ctr"/>
                <a:r>
                  <a:rPr lang="it-IT" sz="1400" dirty="0"/>
                  <a:t>nonGDM</a:t>
                </a:r>
              </a:p>
            </p:txBody>
          </p:sp>
          <p:sp>
            <p:nvSpPr>
              <p:cNvPr id="21" name="CasellaDiTesto 20">
                <a:extLst>
                  <a:ext uri="{FF2B5EF4-FFF2-40B4-BE49-F238E27FC236}">
                    <a16:creationId xmlns:a16="http://schemas.microsoft.com/office/drawing/2014/main" id="{7F73578F-ED4B-B69C-339C-64653F80C926}"/>
                  </a:ext>
                </a:extLst>
              </p:cNvPr>
              <p:cNvSpPr txBox="1"/>
              <p:nvPr/>
            </p:nvSpPr>
            <p:spPr>
              <a:xfrm>
                <a:off x="8867548" y="1511496"/>
                <a:ext cx="1620001" cy="516278"/>
              </a:xfrm>
              <a:prstGeom prst="rect">
                <a:avLst/>
              </a:prstGeom>
              <a:noFill/>
              <a:ln w="28575">
                <a:solidFill>
                  <a:schemeClr val="accent1"/>
                </a:solidFill>
              </a:ln>
            </p:spPr>
            <p:txBody>
              <a:bodyPr wrap="square" rtlCol="0">
                <a:spAutoFit/>
              </a:bodyPr>
              <a:lstStyle/>
              <a:p>
                <a:pPr algn="ctr"/>
                <a:r>
                  <a:rPr lang="it-IT" sz="1400" dirty="0"/>
                  <a:t>nonGDM</a:t>
                </a:r>
              </a:p>
            </p:txBody>
          </p:sp>
        </p:grpSp>
        <p:sp>
          <p:nvSpPr>
            <p:cNvPr id="15" name="CasellaDiTesto 14">
              <a:extLst>
                <a:ext uri="{FF2B5EF4-FFF2-40B4-BE49-F238E27FC236}">
                  <a16:creationId xmlns:a16="http://schemas.microsoft.com/office/drawing/2014/main" id="{D57C20BC-59E2-62DA-28BE-B912BA2A78EA}"/>
                </a:ext>
              </a:extLst>
            </p:cNvPr>
            <p:cNvSpPr txBox="1"/>
            <p:nvPr/>
          </p:nvSpPr>
          <p:spPr>
            <a:xfrm>
              <a:off x="7245165" y="1075344"/>
              <a:ext cx="3329134" cy="516278"/>
            </a:xfrm>
            <a:prstGeom prst="rect">
              <a:avLst/>
            </a:prstGeom>
            <a:noFill/>
          </p:spPr>
          <p:txBody>
            <a:bodyPr wrap="square" rtlCol="0">
              <a:spAutoFit/>
            </a:bodyPr>
            <a:lstStyle/>
            <a:p>
              <a:pPr algn="ctr"/>
              <a:r>
                <a:rPr lang="it-IT" sz="1400" dirty="0"/>
                <a:t>Valore reale </a:t>
              </a:r>
            </a:p>
          </p:txBody>
        </p:sp>
        <p:sp>
          <p:nvSpPr>
            <p:cNvPr id="16" name="CasellaDiTesto 15">
              <a:extLst>
                <a:ext uri="{FF2B5EF4-FFF2-40B4-BE49-F238E27FC236}">
                  <a16:creationId xmlns:a16="http://schemas.microsoft.com/office/drawing/2014/main" id="{52283D9E-E26C-3B14-37E7-B884FC74C864}"/>
                </a:ext>
              </a:extLst>
            </p:cNvPr>
            <p:cNvSpPr txBox="1"/>
            <p:nvPr/>
          </p:nvSpPr>
          <p:spPr>
            <a:xfrm rot="16200000">
              <a:off x="4971659" y="3309904"/>
              <a:ext cx="3329133" cy="405212"/>
            </a:xfrm>
            <a:prstGeom prst="rect">
              <a:avLst/>
            </a:prstGeom>
            <a:noFill/>
          </p:spPr>
          <p:txBody>
            <a:bodyPr wrap="square" rtlCol="0">
              <a:spAutoFit/>
            </a:bodyPr>
            <a:lstStyle/>
            <a:p>
              <a:pPr algn="ctr"/>
              <a:r>
                <a:rPr lang="it-IT" sz="1400" dirty="0"/>
                <a:t>Valore predetto</a:t>
              </a:r>
            </a:p>
          </p:txBody>
        </p:sp>
      </p:grpSp>
      <p:pic>
        <p:nvPicPr>
          <p:cNvPr id="36" name="Immagine 35" descr="Immagine che contiene diagramma&#10;&#10;Descrizione generata automaticamente">
            <a:extLst>
              <a:ext uri="{FF2B5EF4-FFF2-40B4-BE49-F238E27FC236}">
                <a16:creationId xmlns:a16="http://schemas.microsoft.com/office/drawing/2014/main" id="{408A4928-130E-4EEB-F269-8D6FDFD6FE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6555" y="4852776"/>
            <a:ext cx="6326610" cy="843792"/>
          </a:xfrm>
          <a:prstGeom prst="rect">
            <a:avLst/>
          </a:prstGeom>
        </p:spPr>
      </p:pic>
      <p:pic>
        <p:nvPicPr>
          <p:cNvPr id="38" name="Immagine 37">
            <a:extLst>
              <a:ext uri="{FF2B5EF4-FFF2-40B4-BE49-F238E27FC236}">
                <a16:creationId xmlns:a16="http://schemas.microsoft.com/office/drawing/2014/main" id="{D92F1A8C-7F6D-5B96-6CD6-56D2E2D80A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2908" y="4842811"/>
            <a:ext cx="7950875" cy="871971"/>
          </a:xfrm>
          <a:prstGeom prst="rect">
            <a:avLst/>
          </a:prstGeom>
        </p:spPr>
      </p:pic>
      <p:pic>
        <p:nvPicPr>
          <p:cNvPr id="27" name="Immagine 26">
            <a:extLst>
              <a:ext uri="{FF2B5EF4-FFF2-40B4-BE49-F238E27FC236}">
                <a16:creationId xmlns:a16="http://schemas.microsoft.com/office/drawing/2014/main" id="{1C5259D8-564A-01E0-469E-D90B835E9713}"/>
              </a:ext>
            </a:extLst>
          </p:cNvPr>
          <p:cNvPicPr>
            <a:picLocks noChangeAspect="1"/>
          </p:cNvPicPr>
          <p:nvPr/>
        </p:nvPicPr>
        <p:blipFill rotWithShape="1">
          <a:blip r:embed="rId11"/>
          <a:srcRect l="95480" t="8647" r="530" b="83779"/>
          <a:stretch/>
        </p:blipFill>
        <p:spPr>
          <a:xfrm>
            <a:off x="11504036" y="4486219"/>
            <a:ext cx="380037" cy="658706"/>
          </a:xfrm>
          <a:prstGeom prst="rect">
            <a:avLst/>
          </a:prstGeom>
        </p:spPr>
      </p:pic>
      <p:sp>
        <p:nvSpPr>
          <p:cNvPr id="28" name="Rectangle 27">
            <a:extLst>
              <a:ext uri="{FF2B5EF4-FFF2-40B4-BE49-F238E27FC236}">
                <a16:creationId xmlns:a16="http://schemas.microsoft.com/office/drawing/2014/main" id="{ABD5C9D2-F63E-C9ED-60C2-2EF5B22D9471}"/>
              </a:ext>
            </a:extLst>
          </p:cNvPr>
          <p:cNvSpPr/>
          <p:nvPr/>
        </p:nvSpPr>
        <p:spPr>
          <a:xfrm>
            <a:off x="4814082" y="2214627"/>
            <a:ext cx="114994" cy="145686"/>
          </a:xfrm>
          <a:prstGeom prst="rect">
            <a:avLst/>
          </a:prstGeom>
          <a:solidFill>
            <a:srgbClr val="6F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a:extLst>
              <a:ext uri="{FF2B5EF4-FFF2-40B4-BE49-F238E27FC236}">
                <a16:creationId xmlns:a16="http://schemas.microsoft.com/office/drawing/2014/main" id="{294B491C-716B-DBD8-44E0-F703FE14AA62}"/>
              </a:ext>
            </a:extLst>
          </p:cNvPr>
          <p:cNvSpPr/>
          <p:nvPr/>
        </p:nvSpPr>
        <p:spPr>
          <a:xfrm>
            <a:off x="1056817" y="4064905"/>
            <a:ext cx="445900" cy="391911"/>
          </a:xfrm>
          <a:prstGeom prst="ellipse">
            <a:avLst/>
          </a:prstGeom>
          <a:noFill/>
          <a:ln w="38100" cap="flat" cmpd="sng" algn="ctr">
            <a:solidFill>
              <a:srgbClr val="71A4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it-IT"/>
          </a:p>
        </p:txBody>
      </p:sp>
      <p:sp>
        <p:nvSpPr>
          <p:cNvPr id="30" name="Ovale 29">
            <a:extLst>
              <a:ext uri="{FF2B5EF4-FFF2-40B4-BE49-F238E27FC236}">
                <a16:creationId xmlns:a16="http://schemas.microsoft.com/office/drawing/2014/main" id="{97D0EC02-E2DC-264C-4AA4-A117CB15C21A}"/>
              </a:ext>
            </a:extLst>
          </p:cNvPr>
          <p:cNvSpPr/>
          <p:nvPr/>
        </p:nvSpPr>
        <p:spPr>
          <a:xfrm>
            <a:off x="2287282" y="4058930"/>
            <a:ext cx="445900" cy="391911"/>
          </a:xfrm>
          <a:prstGeom prst="ellipse">
            <a:avLst/>
          </a:prstGeom>
          <a:noFill/>
          <a:ln w="38100" cap="flat" cmpd="sng" algn="ctr">
            <a:solidFill>
              <a:srgbClr val="71A4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it-IT"/>
          </a:p>
        </p:txBody>
      </p:sp>
      <p:sp>
        <p:nvSpPr>
          <p:cNvPr id="31" name="Ovale 30">
            <a:extLst>
              <a:ext uri="{FF2B5EF4-FFF2-40B4-BE49-F238E27FC236}">
                <a16:creationId xmlns:a16="http://schemas.microsoft.com/office/drawing/2014/main" id="{B7E37DF6-BFC2-95E0-0A10-BB78926FC2E2}"/>
              </a:ext>
            </a:extLst>
          </p:cNvPr>
          <p:cNvSpPr/>
          <p:nvPr/>
        </p:nvSpPr>
        <p:spPr>
          <a:xfrm>
            <a:off x="2287280" y="5017530"/>
            <a:ext cx="445900" cy="391911"/>
          </a:xfrm>
          <a:prstGeom prst="ellipse">
            <a:avLst/>
          </a:prstGeom>
          <a:noFill/>
          <a:ln w="38100" cap="flat" cmpd="sng" algn="ctr">
            <a:solidFill>
              <a:srgbClr val="71A4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it-IT"/>
          </a:p>
        </p:txBody>
      </p:sp>
      <p:sp>
        <p:nvSpPr>
          <p:cNvPr id="32" name="Ovale 31">
            <a:extLst>
              <a:ext uri="{FF2B5EF4-FFF2-40B4-BE49-F238E27FC236}">
                <a16:creationId xmlns:a16="http://schemas.microsoft.com/office/drawing/2014/main" id="{DE2C0999-62AD-6D5C-D968-DB957317F8D1}"/>
              </a:ext>
            </a:extLst>
          </p:cNvPr>
          <p:cNvSpPr/>
          <p:nvPr/>
        </p:nvSpPr>
        <p:spPr>
          <a:xfrm>
            <a:off x="1056817" y="5015704"/>
            <a:ext cx="445900" cy="391911"/>
          </a:xfrm>
          <a:prstGeom prst="ellipse">
            <a:avLst/>
          </a:prstGeom>
          <a:noFill/>
          <a:ln w="38100" cap="flat" cmpd="sng" algn="ctr">
            <a:solidFill>
              <a:srgbClr val="71A43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it-IT"/>
          </a:p>
        </p:txBody>
      </p:sp>
    </p:spTree>
    <p:extLst>
      <p:ext uri="{BB962C8B-B14F-4D97-AF65-F5344CB8AC3E}">
        <p14:creationId xmlns:p14="http://schemas.microsoft.com/office/powerpoint/2010/main" val="6265964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a:extLst>
              <a:ext uri="{FF2B5EF4-FFF2-40B4-BE49-F238E27FC236}">
                <a16:creationId xmlns:a16="http://schemas.microsoft.com/office/drawing/2014/main" id="{2A6B3457-CFC3-7F6E-3765-CA09E1E21331}"/>
              </a:ext>
            </a:extLst>
          </p:cNvPr>
          <p:cNvGrpSpPr/>
          <p:nvPr/>
        </p:nvGrpSpPr>
        <p:grpSpPr>
          <a:xfrm>
            <a:off x="6327851" y="1558151"/>
            <a:ext cx="5363164" cy="4135214"/>
            <a:chOff x="1567242" y="-101"/>
            <a:chExt cx="8956935" cy="6858102"/>
          </a:xfrm>
        </p:grpSpPr>
        <p:pic>
          <p:nvPicPr>
            <p:cNvPr id="9" name="Immagine 8" descr="Immagine che contiene diagramma&#10;&#10;Descrizione generata automaticamente">
              <a:extLst>
                <a:ext uri="{FF2B5EF4-FFF2-40B4-BE49-F238E27FC236}">
                  <a16:creationId xmlns:a16="http://schemas.microsoft.com/office/drawing/2014/main" id="{71C4C951-2D23-D9E5-15BC-5D13E8F5A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09" y="1"/>
              <a:ext cx="7888981" cy="6858000"/>
            </a:xfrm>
            <a:prstGeom prst="rect">
              <a:avLst/>
            </a:prstGeom>
          </p:spPr>
        </p:pic>
        <p:sp>
          <p:nvSpPr>
            <p:cNvPr id="10" name="Rettangolo 9">
              <a:extLst>
                <a:ext uri="{FF2B5EF4-FFF2-40B4-BE49-F238E27FC236}">
                  <a16:creationId xmlns:a16="http://schemas.microsoft.com/office/drawing/2014/main" id="{E458B21F-595B-E73A-F444-E32720E89D18}"/>
                </a:ext>
              </a:extLst>
            </p:cNvPr>
            <p:cNvSpPr/>
            <p:nvPr/>
          </p:nvSpPr>
          <p:spPr>
            <a:xfrm>
              <a:off x="1567242" y="1819469"/>
              <a:ext cx="998376" cy="373224"/>
            </a:xfrm>
            <a:prstGeom prst="rect">
              <a:avLst/>
            </a:prstGeom>
            <a:solidFill>
              <a:srgbClr val="8C9CD5"/>
            </a:solidFill>
            <a:ln>
              <a:solidFill>
                <a:srgbClr val="0B2F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latin typeface="Arial" panose="020B0604020202020204" pitchFamily="34" charset="0"/>
                  <a:cs typeface="Arial" panose="020B0604020202020204" pitchFamily="34" charset="0"/>
                </a:rPr>
                <a:t>DMR</a:t>
              </a:r>
            </a:p>
          </p:txBody>
        </p:sp>
        <p:sp>
          <p:nvSpPr>
            <p:cNvPr id="11" name="Rettangolo 10">
              <a:extLst>
                <a:ext uri="{FF2B5EF4-FFF2-40B4-BE49-F238E27FC236}">
                  <a16:creationId xmlns:a16="http://schemas.microsoft.com/office/drawing/2014/main" id="{E2ABCADA-D24C-6B94-C630-4A9290C15419}"/>
                </a:ext>
              </a:extLst>
            </p:cNvPr>
            <p:cNvSpPr/>
            <p:nvPr/>
          </p:nvSpPr>
          <p:spPr>
            <a:xfrm>
              <a:off x="9525801" y="1819469"/>
              <a:ext cx="998376" cy="373224"/>
            </a:xfrm>
            <a:prstGeom prst="rect">
              <a:avLst/>
            </a:prstGeom>
            <a:solidFill>
              <a:srgbClr val="F5F4A0"/>
            </a:solidFill>
            <a:ln>
              <a:solidFill>
                <a:srgbClr val="E9E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latin typeface="Arial" panose="020B0604020202020204" pitchFamily="34" charset="0"/>
                  <a:cs typeface="Arial" panose="020B0604020202020204" pitchFamily="34" charset="0"/>
                </a:rPr>
                <a:t>SVM</a:t>
              </a:r>
            </a:p>
          </p:txBody>
        </p:sp>
        <p:sp>
          <p:nvSpPr>
            <p:cNvPr id="12" name="Rettangolo 11">
              <a:extLst>
                <a:ext uri="{FF2B5EF4-FFF2-40B4-BE49-F238E27FC236}">
                  <a16:creationId xmlns:a16="http://schemas.microsoft.com/office/drawing/2014/main" id="{6AC93549-C289-ED65-A5A9-E72EB95DE368}"/>
                </a:ext>
              </a:extLst>
            </p:cNvPr>
            <p:cNvSpPr/>
            <p:nvPr/>
          </p:nvSpPr>
          <p:spPr>
            <a:xfrm>
              <a:off x="1667823" y="-101"/>
              <a:ext cx="2451842" cy="753717"/>
            </a:xfrm>
            <a:prstGeom prst="rect">
              <a:avLst/>
            </a:prstGeom>
            <a:solidFill>
              <a:srgbClr val="E68D8D"/>
            </a:solidFill>
            <a:ln>
              <a:solidFill>
                <a:srgbClr val="C81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latin typeface="Arial" panose="020B0604020202020204" pitchFamily="34" charset="0"/>
                  <a:cs typeface="Arial" panose="020B0604020202020204" pitchFamily="34" charset="0"/>
                </a:rPr>
                <a:t>Logistic regression</a:t>
              </a:r>
            </a:p>
          </p:txBody>
        </p:sp>
        <p:sp>
          <p:nvSpPr>
            <p:cNvPr id="13" name="Rettangolo 12">
              <a:extLst>
                <a:ext uri="{FF2B5EF4-FFF2-40B4-BE49-F238E27FC236}">
                  <a16:creationId xmlns:a16="http://schemas.microsoft.com/office/drawing/2014/main" id="{64695904-4DA0-3C2C-76AA-5F2EA7774394}"/>
                </a:ext>
              </a:extLst>
            </p:cNvPr>
            <p:cNvSpPr/>
            <p:nvPr/>
          </p:nvSpPr>
          <p:spPr>
            <a:xfrm>
              <a:off x="7495967" y="3533"/>
              <a:ext cx="2251788" cy="373224"/>
            </a:xfrm>
            <a:prstGeom prst="rect">
              <a:avLst/>
            </a:prstGeom>
            <a:solidFill>
              <a:srgbClr val="8BCF8C"/>
            </a:solidFill>
            <a:ln>
              <a:solidFill>
                <a:srgbClr val="129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latin typeface="Arial" panose="020B0604020202020204" pitchFamily="34" charset="0"/>
                  <a:cs typeface="Arial" panose="020B0604020202020204" pitchFamily="34" charset="0"/>
                </a:rPr>
                <a:t>Decison tree</a:t>
              </a:r>
            </a:p>
          </p:txBody>
        </p:sp>
      </p:grpSp>
      <p:sp>
        <p:nvSpPr>
          <p:cNvPr id="4" name="CasellaDiTesto 3">
            <a:extLst>
              <a:ext uri="{FF2B5EF4-FFF2-40B4-BE49-F238E27FC236}">
                <a16:creationId xmlns:a16="http://schemas.microsoft.com/office/drawing/2014/main" id="{A5740488-39FA-18C2-609F-F95E20423B69}"/>
              </a:ext>
            </a:extLst>
          </p:cNvPr>
          <p:cNvSpPr txBox="1"/>
          <p:nvPr/>
        </p:nvSpPr>
        <p:spPr>
          <a:xfrm>
            <a:off x="2109126" y="347529"/>
            <a:ext cx="7741398"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SOVRAPPOSIZIONE DMR E MODELLI </a:t>
            </a:r>
          </a:p>
        </p:txBody>
      </p:sp>
      <p:sp>
        <p:nvSpPr>
          <p:cNvPr id="5" name="CasellaDiTesto 4">
            <a:extLst>
              <a:ext uri="{FF2B5EF4-FFF2-40B4-BE49-F238E27FC236}">
                <a16:creationId xmlns:a16="http://schemas.microsoft.com/office/drawing/2014/main" id="{E3C82A15-ABA5-C6A3-EE45-C6C61E643238}"/>
              </a:ext>
            </a:extLst>
          </p:cNvPr>
          <p:cNvSpPr txBox="1"/>
          <p:nvPr/>
        </p:nvSpPr>
        <p:spPr>
          <a:xfrm>
            <a:off x="511294" y="1393186"/>
            <a:ext cx="3592286" cy="3416320"/>
          </a:xfrm>
          <a:prstGeom prst="rect">
            <a:avLst/>
          </a:prstGeom>
          <a:noFill/>
        </p:spPr>
        <p:txBody>
          <a:bodyPr wrap="square" rtlCol="0">
            <a:spAutoFit/>
          </a:bodyPr>
          <a:lstStyle/>
          <a:p>
            <a:r>
              <a:rPr lang="it-IT" dirty="0"/>
              <a:t>Identificati 6 geni comuni: </a:t>
            </a:r>
          </a:p>
          <a:p>
            <a:pPr marL="285750" indent="-285750">
              <a:buFont typeface="Arial" panose="020B0604020202020204" pitchFamily="34" charset="0"/>
              <a:buChar char="•"/>
            </a:pPr>
            <a:endParaRPr lang="it-IT" sz="1800" dirty="0">
              <a:solidFill>
                <a:srgbClr val="000000"/>
              </a:solidFill>
              <a:effectLst/>
              <a:latin typeface="Arial" panose="020B0604020202020204" pitchFamily="34" charset="0"/>
              <a:ea typeface="Calibri" panose="020F0502020204030204" pitchFamily="34" charset="0"/>
            </a:endParaRP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B3GNTL1</a:t>
            </a: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PDLIM1</a:t>
            </a: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GAREM2</a:t>
            </a: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HADHA</a:t>
            </a: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SORBS1</a:t>
            </a:r>
          </a:p>
          <a:p>
            <a:pPr marL="742950" lvl="1" indent="-285750">
              <a:lnSpc>
                <a:spcPct val="150000"/>
              </a:lnSpc>
              <a:buFont typeface="Courier New" panose="02070309020205020404" pitchFamily="49" charset="0"/>
              <a:buChar char="o"/>
            </a:pPr>
            <a:r>
              <a:rPr lang="it-IT" dirty="0">
                <a:solidFill>
                  <a:srgbClr val="000000"/>
                </a:solidFill>
                <a:effectLst/>
                <a:latin typeface="Arial" panose="020B0604020202020204" pitchFamily="34" charset="0"/>
                <a:ea typeface="Calibri" panose="020F0502020204030204" pitchFamily="34" charset="0"/>
              </a:rPr>
              <a:t>ZNF750</a:t>
            </a:r>
            <a:endParaRPr lang="it-IT" dirty="0"/>
          </a:p>
          <a:p>
            <a:pPr marL="285750" indent="-285750">
              <a:buFont typeface="Courier New" panose="02070309020205020404" pitchFamily="49" charset="0"/>
              <a:buChar char="o"/>
            </a:pPr>
            <a:endParaRPr lang="it-IT" dirty="0"/>
          </a:p>
        </p:txBody>
      </p:sp>
      <p:sp>
        <p:nvSpPr>
          <p:cNvPr id="7" name="Ovale 6">
            <a:extLst>
              <a:ext uri="{FF2B5EF4-FFF2-40B4-BE49-F238E27FC236}">
                <a16:creationId xmlns:a16="http://schemas.microsoft.com/office/drawing/2014/main" id="{E0C8C2CE-B799-82D4-1BB6-843D76DAC842}"/>
              </a:ext>
            </a:extLst>
          </p:cNvPr>
          <p:cNvSpPr/>
          <p:nvPr/>
        </p:nvSpPr>
        <p:spPr>
          <a:xfrm>
            <a:off x="1225776" y="3658261"/>
            <a:ext cx="1106767" cy="47991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48430E0F-5DE1-E220-8D67-7BBE912B7992}"/>
              </a:ext>
            </a:extLst>
          </p:cNvPr>
          <p:cNvSpPr txBox="1"/>
          <p:nvPr/>
        </p:nvSpPr>
        <p:spPr>
          <a:xfrm>
            <a:off x="818606" y="6289951"/>
            <a:ext cx="3163077" cy="369332"/>
          </a:xfrm>
          <a:prstGeom prst="rect">
            <a:avLst/>
          </a:prstGeom>
          <a:noFill/>
        </p:spPr>
        <p:txBody>
          <a:bodyPr wrap="square" rtlCol="0">
            <a:spAutoFit/>
          </a:bodyPr>
          <a:lstStyle/>
          <a:p>
            <a:r>
              <a:rPr lang="it-IT">
                <a:solidFill>
                  <a:schemeClr val="bg1"/>
                </a:solidFill>
              </a:rPr>
              <a:t>RISULTATI </a:t>
            </a:r>
          </a:p>
        </p:txBody>
      </p:sp>
      <p:sp>
        <p:nvSpPr>
          <p:cNvPr id="3" name="Rectangle 2">
            <a:extLst>
              <a:ext uri="{FF2B5EF4-FFF2-40B4-BE49-F238E27FC236}">
                <a16:creationId xmlns:a16="http://schemas.microsoft.com/office/drawing/2014/main" id="{9DB4E1A1-95B0-559E-735C-B11E3DE2060C}"/>
              </a:ext>
            </a:extLst>
          </p:cNvPr>
          <p:cNvSpPr/>
          <p:nvPr/>
        </p:nvSpPr>
        <p:spPr>
          <a:xfrm rot="18876720">
            <a:off x="8471437" y="3428401"/>
            <a:ext cx="1141287" cy="1145361"/>
          </a:xfrm>
          <a:prstGeom prst="rect">
            <a:avLst/>
          </a:prstGeom>
          <a:gradFill flip="none" rotWithShape="1">
            <a:gsLst>
              <a:gs pos="0">
                <a:srgbClr val="FFFF00">
                  <a:alpha val="0"/>
                </a:srgbClr>
              </a:gs>
              <a:gs pos="100000">
                <a:schemeClr val="tx1"/>
              </a:gs>
            </a:gsLst>
            <a:path path="rect">
              <a:fillToRect l="50000" t="50000" r="50000" b="50000"/>
            </a:path>
            <a:tileRect/>
          </a:gra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5A7A2BA2-E3C8-C634-841F-2B8D32A25523}"/>
              </a:ext>
            </a:extLst>
          </p:cNvPr>
          <p:cNvSpPr txBox="1"/>
          <p:nvPr/>
        </p:nvSpPr>
        <p:spPr>
          <a:xfrm>
            <a:off x="3047025" y="3038516"/>
            <a:ext cx="33507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Calibri"/>
              <a:buChar char="-"/>
            </a:pPr>
            <a:r>
              <a:rPr lang="it-IT" dirty="0">
                <a:cs typeface="Calibri"/>
              </a:rPr>
              <a:t>gene che codifica per una proteina coinvolta nel pathway di segnalazione dell'insulina</a:t>
            </a:r>
            <a:endParaRPr lang="it-IT" dirty="0"/>
          </a:p>
          <a:p>
            <a:pPr marL="285750" indent="-285750" algn="just">
              <a:buFont typeface="Calibri"/>
              <a:buChar char="-"/>
            </a:pPr>
            <a:endParaRPr lang="it-IT" dirty="0">
              <a:cs typeface="Calibri"/>
            </a:endParaRPr>
          </a:p>
          <a:p>
            <a:pPr marL="285750" indent="-285750" algn="just">
              <a:buFont typeface="Calibri"/>
              <a:buChar char="-"/>
            </a:pPr>
            <a:r>
              <a:rPr lang="it-IT" dirty="0">
                <a:cs typeface="Calibri"/>
              </a:rPr>
              <a:t>mutazioni associate a </a:t>
            </a:r>
            <a:r>
              <a:rPr lang="it-IT" dirty="0" err="1">
                <a:cs typeface="Calibri"/>
              </a:rPr>
              <a:t>insulino</a:t>
            </a:r>
            <a:r>
              <a:rPr lang="it-IT" dirty="0">
                <a:cs typeface="Calibri"/>
              </a:rPr>
              <a:t>-resistenza</a:t>
            </a:r>
          </a:p>
          <a:p>
            <a:pPr algn="just"/>
            <a:endParaRPr lang="it-IT" dirty="0">
              <a:cs typeface="Calibri"/>
            </a:endParaRPr>
          </a:p>
        </p:txBody>
      </p:sp>
      <p:cxnSp>
        <p:nvCxnSpPr>
          <p:cNvPr id="17" name="Connettore 2 16">
            <a:extLst>
              <a:ext uri="{FF2B5EF4-FFF2-40B4-BE49-F238E27FC236}">
                <a16:creationId xmlns:a16="http://schemas.microsoft.com/office/drawing/2014/main" id="{189B0916-AE0C-1DAE-40FA-93627F675B53}"/>
              </a:ext>
            </a:extLst>
          </p:cNvPr>
          <p:cNvCxnSpPr>
            <a:cxnSpLocks/>
          </p:cNvCxnSpPr>
          <p:nvPr/>
        </p:nvCxnSpPr>
        <p:spPr>
          <a:xfrm flipV="1">
            <a:off x="2341476" y="3192657"/>
            <a:ext cx="887321" cy="705561"/>
          </a:xfrm>
          <a:prstGeom prst="straightConnector1">
            <a:avLst/>
          </a:prstGeom>
          <a:ln w="285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Connettore 2 17">
            <a:extLst>
              <a:ext uri="{FF2B5EF4-FFF2-40B4-BE49-F238E27FC236}">
                <a16:creationId xmlns:a16="http://schemas.microsoft.com/office/drawing/2014/main" id="{48FF6A54-42EC-2538-1425-1932D053F025}"/>
              </a:ext>
            </a:extLst>
          </p:cNvPr>
          <p:cNvCxnSpPr>
            <a:cxnSpLocks/>
          </p:cNvCxnSpPr>
          <p:nvPr/>
        </p:nvCxnSpPr>
        <p:spPr>
          <a:xfrm>
            <a:off x="2341476" y="3888917"/>
            <a:ext cx="887321" cy="481153"/>
          </a:xfrm>
          <a:prstGeom prst="straightConnector1">
            <a:avLst/>
          </a:prstGeom>
          <a:ln w="285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12498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3C800984-C606-AFB6-E1D0-D47D05888A65}"/>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CONCLUSIONI  </a:t>
            </a:r>
          </a:p>
        </p:txBody>
      </p:sp>
      <p:sp>
        <p:nvSpPr>
          <p:cNvPr id="4" name="CasellaDiTesto 3">
            <a:extLst>
              <a:ext uri="{FF2B5EF4-FFF2-40B4-BE49-F238E27FC236}">
                <a16:creationId xmlns:a16="http://schemas.microsoft.com/office/drawing/2014/main" id="{A8A1F550-25DB-F383-8FCB-B324F94A09E7}"/>
              </a:ext>
            </a:extLst>
          </p:cNvPr>
          <p:cNvSpPr txBox="1"/>
          <p:nvPr/>
        </p:nvSpPr>
        <p:spPr>
          <a:xfrm>
            <a:off x="1485249" y="1195775"/>
            <a:ext cx="9002308" cy="1703030"/>
          </a:xfrm>
          <a:prstGeom prst="rect">
            <a:avLst/>
          </a:prstGeom>
          <a:noFill/>
        </p:spPr>
        <p:txBody>
          <a:bodyPr wrap="square" lIns="91440" tIns="45720" rIns="91440" bIns="45720" rtlCol="0" anchor="t">
            <a:spAutoFit/>
          </a:bodyPr>
          <a:lstStyle/>
          <a:p>
            <a:pPr marL="285750" indent="-285750" algn="just">
              <a:lnSpc>
                <a:spcPct val="150000"/>
              </a:lnSpc>
              <a:buFont typeface="Wingdings" panose="05000000000000000000" pitchFamily="2" charset="2"/>
              <a:buChar char="Ø"/>
            </a:pPr>
            <a:r>
              <a:rPr lang="it-IT" dirty="0">
                <a:latin typeface="Arial"/>
                <a:cs typeface="Arial"/>
              </a:rPr>
              <a:t>Si è osservata una differenza di metilazione dei soggetti con GDM da quelli </a:t>
            </a:r>
            <a:r>
              <a:rPr lang="it-IT" dirty="0" err="1">
                <a:latin typeface="Arial"/>
                <a:cs typeface="Arial"/>
              </a:rPr>
              <a:t>nonGDM</a:t>
            </a:r>
            <a:r>
              <a:rPr lang="it-IT" dirty="0">
                <a:latin typeface="Arial"/>
                <a:cs typeface="Arial"/>
              </a:rPr>
              <a:t> sia tramite analisi DMR, sia usando modelli predittivi preliminari</a:t>
            </a:r>
            <a:endParaRPr lang="it-IT" dirty="0" err="1">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it-I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it-IT" dirty="0">
                <a:latin typeface="Arial"/>
                <a:cs typeface="Arial"/>
              </a:rPr>
              <a:t>Geni associati a queste regioni sono coinvolti nello sviluppo dell'</a:t>
            </a:r>
            <a:r>
              <a:rPr lang="it-IT" dirty="0" err="1">
                <a:latin typeface="Arial"/>
                <a:cs typeface="Arial"/>
              </a:rPr>
              <a:t>insulino</a:t>
            </a:r>
            <a:r>
              <a:rPr lang="it-IT" dirty="0">
                <a:latin typeface="Arial"/>
                <a:cs typeface="Arial"/>
              </a:rPr>
              <a:t>-resistenza</a:t>
            </a:r>
          </a:p>
        </p:txBody>
      </p:sp>
      <p:sp>
        <p:nvSpPr>
          <p:cNvPr id="5" name="CasellaDiTesto 1">
            <a:extLst>
              <a:ext uri="{FF2B5EF4-FFF2-40B4-BE49-F238E27FC236}">
                <a16:creationId xmlns:a16="http://schemas.microsoft.com/office/drawing/2014/main" id="{4A7FB5C6-F8FF-6EBE-15A8-08F23DB09E20}"/>
              </a:ext>
            </a:extLst>
          </p:cNvPr>
          <p:cNvSpPr txBox="1"/>
          <p:nvPr/>
        </p:nvSpPr>
        <p:spPr>
          <a:xfrm>
            <a:off x="1554480" y="136663"/>
            <a:ext cx="905256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CONCLUSIONI E PROSPETTIVE FUTURE</a:t>
            </a:r>
          </a:p>
        </p:txBody>
      </p:sp>
      <p:cxnSp>
        <p:nvCxnSpPr>
          <p:cNvPr id="7" name="Connettore 2 11">
            <a:extLst>
              <a:ext uri="{FF2B5EF4-FFF2-40B4-BE49-F238E27FC236}">
                <a16:creationId xmlns:a16="http://schemas.microsoft.com/office/drawing/2014/main" id="{6CFC6BC0-2464-B5FD-1541-D2FAE973272E}"/>
              </a:ext>
            </a:extLst>
          </p:cNvPr>
          <p:cNvCxnSpPr>
            <a:cxnSpLocks/>
          </p:cNvCxnSpPr>
          <p:nvPr/>
        </p:nvCxnSpPr>
        <p:spPr>
          <a:xfrm>
            <a:off x="2624315" y="4698418"/>
            <a:ext cx="817880" cy="59182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8" name="Connettore 2 14">
            <a:extLst>
              <a:ext uri="{FF2B5EF4-FFF2-40B4-BE49-F238E27FC236}">
                <a16:creationId xmlns:a16="http://schemas.microsoft.com/office/drawing/2014/main" id="{83FCF2B3-9F6C-35FE-053D-839B6DCD131F}"/>
              </a:ext>
            </a:extLst>
          </p:cNvPr>
          <p:cNvCxnSpPr>
            <a:cxnSpLocks/>
          </p:cNvCxnSpPr>
          <p:nvPr/>
        </p:nvCxnSpPr>
        <p:spPr>
          <a:xfrm flipV="1">
            <a:off x="4191669" y="4792726"/>
            <a:ext cx="670560" cy="61200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pic>
        <p:nvPicPr>
          <p:cNvPr id="9" name="Picture 8">
            <a:extLst>
              <a:ext uri="{FF2B5EF4-FFF2-40B4-BE49-F238E27FC236}">
                <a16:creationId xmlns:a16="http://schemas.microsoft.com/office/drawing/2014/main" id="{F6F4E191-2EA6-1053-A3A9-EC39599C96E4}"/>
              </a:ext>
            </a:extLst>
          </p:cNvPr>
          <p:cNvPicPr>
            <a:picLocks noChangeAspect="1"/>
          </p:cNvPicPr>
          <p:nvPr/>
        </p:nvPicPr>
        <p:blipFill>
          <a:blip r:embed="rId4">
            <a:duotone>
              <a:schemeClr val="accent3">
                <a:shade val="45000"/>
                <a:satMod val="135000"/>
              </a:schemeClr>
              <a:prstClr val="white"/>
            </a:duotone>
          </a:blip>
          <a:stretch>
            <a:fillRect/>
          </a:stretch>
        </p:blipFill>
        <p:spPr>
          <a:xfrm>
            <a:off x="2181085" y="3884751"/>
            <a:ext cx="3875067" cy="1658362"/>
          </a:xfrm>
          <a:prstGeom prst="rect">
            <a:avLst/>
          </a:prstGeom>
        </p:spPr>
      </p:pic>
      <p:pic>
        <p:nvPicPr>
          <p:cNvPr id="10" name="Graphic 9" descr="Tick with solid fill">
            <a:extLst>
              <a:ext uri="{FF2B5EF4-FFF2-40B4-BE49-F238E27FC236}">
                <a16:creationId xmlns:a16="http://schemas.microsoft.com/office/drawing/2014/main" id="{60C44626-97E1-D819-6077-E0D834C447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2311" y="3444849"/>
            <a:ext cx="914400" cy="914400"/>
          </a:xfrm>
          <a:prstGeom prst="rect">
            <a:avLst/>
          </a:prstGeom>
        </p:spPr>
      </p:pic>
      <p:sp>
        <p:nvSpPr>
          <p:cNvPr id="11" name="TextBox 10">
            <a:extLst>
              <a:ext uri="{FF2B5EF4-FFF2-40B4-BE49-F238E27FC236}">
                <a16:creationId xmlns:a16="http://schemas.microsoft.com/office/drawing/2014/main" id="{6AB58FD0-1C67-FB39-8788-D78400E3E0F0}"/>
              </a:ext>
            </a:extLst>
          </p:cNvPr>
          <p:cNvSpPr txBox="1"/>
          <p:nvPr/>
        </p:nvSpPr>
        <p:spPr>
          <a:xfrm>
            <a:off x="2587500" y="3546165"/>
            <a:ext cx="710644" cy="369332"/>
          </a:xfrm>
          <a:prstGeom prst="rect">
            <a:avLst/>
          </a:prstGeom>
          <a:noFill/>
        </p:spPr>
        <p:txBody>
          <a:bodyPr wrap="none" rtlCol="0">
            <a:spAutoFit/>
          </a:bodyPr>
          <a:lstStyle/>
          <a:p>
            <a:r>
              <a:rPr lang="en-US" err="1"/>
              <a:t>Fase</a:t>
            </a:r>
            <a:r>
              <a:rPr lang="en-US"/>
              <a:t> I</a:t>
            </a:r>
          </a:p>
        </p:txBody>
      </p:sp>
      <p:sp>
        <p:nvSpPr>
          <p:cNvPr id="12" name="TextBox 11">
            <a:extLst>
              <a:ext uri="{FF2B5EF4-FFF2-40B4-BE49-F238E27FC236}">
                <a16:creationId xmlns:a16="http://schemas.microsoft.com/office/drawing/2014/main" id="{807809B4-AE47-A228-BB85-64D9AA89E376}"/>
              </a:ext>
            </a:extLst>
          </p:cNvPr>
          <p:cNvSpPr txBox="1"/>
          <p:nvPr/>
        </p:nvSpPr>
        <p:spPr>
          <a:xfrm>
            <a:off x="4862229" y="3437981"/>
            <a:ext cx="768352" cy="369332"/>
          </a:xfrm>
          <a:prstGeom prst="rect">
            <a:avLst/>
          </a:prstGeom>
          <a:noFill/>
        </p:spPr>
        <p:txBody>
          <a:bodyPr wrap="none" rtlCol="0">
            <a:spAutoFit/>
          </a:bodyPr>
          <a:lstStyle/>
          <a:p>
            <a:r>
              <a:rPr lang="en-US" err="1"/>
              <a:t>Fase</a:t>
            </a:r>
            <a:r>
              <a:rPr lang="en-US"/>
              <a:t> II</a:t>
            </a:r>
          </a:p>
        </p:txBody>
      </p:sp>
    </p:spTree>
    <p:extLst>
      <p:ext uri="{BB962C8B-B14F-4D97-AF65-F5344CB8AC3E}">
        <p14:creationId xmlns:p14="http://schemas.microsoft.com/office/powerpoint/2010/main" val="1927372644"/>
      </p:ext>
    </p:extLst>
  </p:cSld>
  <p:clrMapOvr>
    <a:masterClrMapping/>
  </p:clrMapOvr>
  <p:transition spd="slow"/>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ttore 2 12">
            <a:extLst>
              <a:ext uri="{FF2B5EF4-FFF2-40B4-BE49-F238E27FC236}">
                <a16:creationId xmlns:a16="http://schemas.microsoft.com/office/drawing/2014/main" id="{30C75B2C-5520-227C-CC4C-C8AB1128AA47}"/>
              </a:ext>
            </a:extLst>
          </p:cNvPr>
          <p:cNvCxnSpPr>
            <a:cxnSpLocks/>
          </p:cNvCxnSpPr>
          <p:nvPr/>
        </p:nvCxnSpPr>
        <p:spPr>
          <a:xfrm>
            <a:off x="5898739" y="4672648"/>
            <a:ext cx="1666702" cy="484851"/>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8D09C035-074B-F594-4CFF-5672355E1F01}"/>
              </a:ext>
            </a:extLst>
          </p:cNvPr>
          <p:cNvSpPr txBox="1"/>
          <p:nvPr/>
        </p:nvSpPr>
        <p:spPr>
          <a:xfrm>
            <a:off x="1554480" y="136663"/>
            <a:ext cx="905256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CONCLUSIONI E PROSPETTIVE FUTURE</a:t>
            </a:r>
          </a:p>
        </p:txBody>
      </p:sp>
      <p:sp>
        <p:nvSpPr>
          <p:cNvPr id="3" name="CasellaDiTesto 2">
            <a:extLst>
              <a:ext uri="{FF2B5EF4-FFF2-40B4-BE49-F238E27FC236}">
                <a16:creationId xmlns:a16="http://schemas.microsoft.com/office/drawing/2014/main" id="{3C800984-C606-AFB6-E1D0-D47D05888A65}"/>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CONCLUSIONI  </a:t>
            </a:r>
          </a:p>
        </p:txBody>
      </p:sp>
      <p:sp>
        <p:nvSpPr>
          <p:cNvPr id="4" name="CasellaDiTesto 3">
            <a:extLst>
              <a:ext uri="{FF2B5EF4-FFF2-40B4-BE49-F238E27FC236}">
                <a16:creationId xmlns:a16="http://schemas.microsoft.com/office/drawing/2014/main" id="{A8A1F550-25DB-F383-8FCB-B324F94A09E7}"/>
              </a:ext>
            </a:extLst>
          </p:cNvPr>
          <p:cNvSpPr txBox="1"/>
          <p:nvPr/>
        </p:nvSpPr>
        <p:spPr>
          <a:xfrm>
            <a:off x="1864032" y="865042"/>
            <a:ext cx="7947232" cy="1703030"/>
          </a:xfrm>
          <a:prstGeom prst="rect">
            <a:avLst/>
          </a:prstGeom>
          <a:noFill/>
        </p:spPr>
        <p:txBody>
          <a:bodyPr wrap="square" lIns="91440" tIns="45720" rIns="91440" bIns="45720" rtlCol="0" anchor="t">
            <a:spAutoFit/>
          </a:bodyPr>
          <a:lstStyle/>
          <a:p>
            <a:pPr marL="285750" indent="-285750" algn="just">
              <a:lnSpc>
                <a:spcPct val="150000"/>
              </a:lnSpc>
              <a:buFont typeface="Wingdings" panose="05000000000000000000" pitchFamily="2" charset="2"/>
              <a:buChar char="Ø"/>
            </a:pPr>
            <a:r>
              <a:rPr lang="it-IT" dirty="0">
                <a:latin typeface="Arial"/>
                <a:cs typeface="Arial"/>
              </a:rPr>
              <a:t>Estendere il metodo ad una coorte più ampia di pazienti --&gt;</a:t>
            </a:r>
            <a:r>
              <a:rPr lang="it-IT" dirty="0">
                <a:latin typeface="Arial"/>
                <a:cs typeface="Arial"/>
                <a:sym typeface="Wingdings" pitchFamily="2" charset="2"/>
              </a:rPr>
              <a:t> reclutamento</a:t>
            </a:r>
          </a:p>
          <a:p>
            <a:pPr marL="285750" indent="-285750" algn="just">
              <a:lnSpc>
                <a:spcPct val="150000"/>
              </a:lnSpc>
              <a:buFont typeface="Wingdings" panose="05000000000000000000" pitchFamily="2" charset="2"/>
              <a:buChar char="Ø"/>
            </a:pPr>
            <a:endParaRPr lang="it-I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it-IT" dirty="0">
                <a:latin typeface="Arial"/>
                <a:cs typeface="Arial"/>
              </a:rPr>
              <a:t>Possibilità di effettuare un TBS più specifico solo sulle citosine in comune tra tutte le analisi --&gt; </a:t>
            </a:r>
            <a:r>
              <a:rPr lang="it-IT" dirty="0">
                <a:latin typeface="Arial"/>
                <a:cs typeface="Arial"/>
                <a:sym typeface="Wingdings" pitchFamily="2" charset="2"/>
              </a:rPr>
              <a:t>traslazione clinica</a:t>
            </a:r>
            <a:endParaRPr lang="it-IT" dirty="0">
              <a:latin typeface="Arial"/>
              <a:cs typeface="Arial"/>
            </a:endParaRPr>
          </a:p>
        </p:txBody>
      </p:sp>
      <p:sp>
        <p:nvSpPr>
          <p:cNvPr id="8" name="Ovale 10">
            <a:extLst>
              <a:ext uri="{FF2B5EF4-FFF2-40B4-BE49-F238E27FC236}">
                <a16:creationId xmlns:a16="http://schemas.microsoft.com/office/drawing/2014/main" id="{F53107F5-BF02-DAE7-F4EE-E840F2F3361C}"/>
              </a:ext>
            </a:extLst>
          </p:cNvPr>
          <p:cNvSpPr/>
          <p:nvPr/>
        </p:nvSpPr>
        <p:spPr>
          <a:xfrm>
            <a:off x="7516950" y="2667609"/>
            <a:ext cx="2143760" cy="15544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TBS</a:t>
            </a:r>
            <a:r>
              <a:rPr lang="it-IT"/>
              <a:t> </a:t>
            </a:r>
          </a:p>
          <a:p>
            <a:pPr algn="ctr"/>
            <a:r>
              <a:rPr lang="it-IT"/>
              <a:t>Larga scala</a:t>
            </a:r>
          </a:p>
        </p:txBody>
      </p:sp>
      <p:cxnSp>
        <p:nvCxnSpPr>
          <p:cNvPr id="9" name="Connettore 2 11">
            <a:extLst>
              <a:ext uri="{FF2B5EF4-FFF2-40B4-BE49-F238E27FC236}">
                <a16:creationId xmlns:a16="http://schemas.microsoft.com/office/drawing/2014/main" id="{E8D9FBCB-8C1C-7D8F-F46A-F274AF7C298B}"/>
              </a:ext>
            </a:extLst>
          </p:cNvPr>
          <p:cNvCxnSpPr>
            <a:cxnSpLocks/>
          </p:cNvCxnSpPr>
          <p:nvPr/>
        </p:nvCxnSpPr>
        <p:spPr>
          <a:xfrm>
            <a:off x="2624315" y="4698418"/>
            <a:ext cx="817880" cy="59182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10" name="Connettore 2 12">
            <a:extLst>
              <a:ext uri="{FF2B5EF4-FFF2-40B4-BE49-F238E27FC236}">
                <a16:creationId xmlns:a16="http://schemas.microsoft.com/office/drawing/2014/main" id="{3BA6D797-DFEB-72E0-BF37-68393A68BA2C}"/>
              </a:ext>
            </a:extLst>
          </p:cNvPr>
          <p:cNvCxnSpPr>
            <a:cxnSpLocks/>
          </p:cNvCxnSpPr>
          <p:nvPr/>
        </p:nvCxnSpPr>
        <p:spPr>
          <a:xfrm flipV="1">
            <a:off x="5947230" y="3815284"/>
            <a:ext cx="1569720" cy="406805"/>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12" name="Connettore 2 14">
            <a:extLst>
              <a:ext uri="{FF2B5EF4-FFF2-40B4-BE49-F238E27FC236}">
                <a16:creationId xmlns:a16="http://schemas.microsoft.com/office/drawing/2014/main" id="{7B4ED4AC-4C64-FAED-FD7C-73E893AD4C02}"/>
              </a:ext>
            </a:extLst>
          </p:cNvPr>
          <p:cNvCxnSpPr>
            <a:cxnSpLocks/>
          </p:cNvCxnSpPr>
          <p:nvPr/>
        </p:nvCxnSpPr>
        <p:spPr>
          <a:xfrm flipV="1">
            <a:off x="4191669" y="4792726"/>
            <a:ext cx="670560" cy="61200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pic>
        <p:nvPicPr>
          <p:cNvPr id="14" name="Picture 13">
            <a:extLst>
              <a:ext uri="{FF2B5EF4-FFF2-40B4-BE49-F238E27FC236}">
                <a16:creationId xmlns:a16="http://schemas.microsoft.com/office/drawing/2014/main" id="{0E5DEBC9-94ED-523B-A64F-C1AC019F0DE5}"/>
              </a:ext>
            </a:extLst>
          </p:cNvPr>
          <p:cNvPicPr>
            <a:picLocks noChangeAspect="1"/>
          </p:cNvPicPr>
          <p:nvPr/>
        </p:nvPicPr>
        <p:blipFill>
          <a:blip r:embed="rId3">
            <a:duotone>
              <a:schemeClr val="accent3">
                <a:shade val="45000"/>
                <a:satMod val="135000"/>
              </a:schemeClr>
              <a:prstClr val="white"/>
            </a:duotone>
          </a:blip>
          <a:stretch>
            <a:fillRect/>
          </a:stretch>
        </p:blipFill>
        <p:spPr>
          <a:xfrm>
            <a:off x="2181085" y="3884751"/>
            <a:ext cx="3875067" cy="1658362"/>
          </a:xfrm>
          <a:prstGeom prst="rect">
            <a:avLst/>
          </a:prstGeom>
        </p:spPr>
      </p:pic>
      <p:sp>
        <p:nvSpPr>
          <p:cNvPr id="16" name="Ovale 10">
            <a:extLst>
              <a:ext uri="{FF2B5EF4-FFF2-40B4-BE49-F238E27FC236}">
                <a16:creationId xmlns:a16="http://schemas.microsoft.com/office/drawing/2014/main" id="{5CAAAC07-124C-A13F-A74B-6E620C6703CC}"/>
              </a:ext>
            </a:extLst>
          </p:cNvPr>
          <p:cNvSpPr/>
          <p:nvPr/>
        </p:nvSpPr>
        <p:spPr>
          <a:xfrm>
            <a:off x="7667504" y="4425991"/>
            <a:ext cx="2143760" cy="1554480"/>
          </a:xfrm>
          <a:prstGeom prst="ellipse">
            <a:avLst/>
          </a:prstGeom>
          <a:solidFill>
            <a:schemeClr val="accent2">
              <a:lumMod val="75000"/>
            </a:schemeClr>
          </a:solidFill>
          <a:ln w="3810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a:latin typeface="Arial" panose="020B0604020202020204" pitchFamily="34" charset="0"/>
                <a:cs typeface="Arial" panose="020B0604020202020204" pitchFamily="34" charset="0"/>
              </a:rPr>
              <a:t>TBS ristretto</a:t>
            </a:r>
            <a:r>
              <a:rPr lang="it-IT"/>
              <a:t> </a:t>
            </a:r>
          </a:p>
          <a:p>
            <a:pPr algn="ctr"/>
            <a:r>
              <a:rPr lang="it-IT"/>
              <a:t>Larga scala</a:t>
            </a:r>
          </a:p>
        </p:txBody>
      </p:sp>
      <p:pic>
        <p:nvPicPr>
          <p:cNvPr id="20" name="Graphic 19" descr="Tick with solid fill">
            <a:extLst>
              <a:ext uri="{FF2B5EF4-FFF2-40B4-BE49-F238E27FC236}">
                <a16:creationId xmlns:a16="http://schemas.microsoft.com/office/drawing/2014/main" id="{C5758F89-FA80-F7FE-8D35-25FCD01321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2311" y="3444849"/>
            <a:ext cx="914400" cy="914400"/>
          </a:xfrm>
          <a:prstGeom prst="rect">
            <a:avLst/>
          </a:prstGeom>
        </p:spPr>
      </p:pic>
      <p:sp>
        <p:nvSpPr>
          <p:cNvPr id="21" name="TextBox 20">
            <a:extLst>
              <a:ext uri="{FF2B5EF4-FFF2-40B4-BE49-F238E27FC236}">
                <a16:creationId xmlns:a16="http://schemas.microsoft.com/office/drawing/2014/main" id="{196D6000-19B7-D15E-1C5E-8209C798AB88}"/>
              </a:ext>
            </a:extLst>
          </p:cNvPr>
          <p:cNvSpPr txBox="1"/>
          <p:nvPr/>
        </p:nvSpPr>
        <p:spPr>
          <a:xfrm>
            <a:off x="2587500" y="3546165"/>
            <a:ext cx="710644" cy="369332"/>
          </a:xfrm>
          <a:prstGeom prst="rect">
            <a:avLst/>
          </a:prstGeom>
          <a:noFill/>
        </p:spPr>
        <p:txBody>
          <a:bodyPr wrap="none" rtlCol="0">
            <a:spAutoFit/>
          </a:bodyPr>
          <a:lstStyle/>
          <a:p>
            <a:r>
              <a:rPr lang="en-US" err="1"/>
              <a:t>Fase</a:t>
            </a:r>
            <a:r>
              <a:rPr lang="en-US"/>
              <a:t> I</a:t>
            </a:r>
          </a:p>
        </p:txBody>
      </p:sp>
      <p:sp>
        <p:nvSpPr>
          <p:cNvPr id="22" name="TextBox 21">
            <a:extLst>
              <a:ext uri="{FF2B5EF4-FFF2-40B4-BE49-F238E27FC236}">
                <a16:creationId xmlns:a16="http://schemas.microsoft.com/office/drawing/2014/main" id="{EF864754-206B-A4B1-75B7-83F2747B3E0D}"/>
              </a:ext>
            </a:extLst>
          </p:cNvPr>
          <p:cNvSpPr txBox="1"/>
          <p:nvPr/>
        </p:nvSpPr>
        <p:spPr>
          <a:xfrm>
            <a:off x="4862229" y="3437981"/>
            <a:ext cx="768352" cy="369332"/>
          </a:xfrm>
          <a:prstGeom prst="rect">
            <a:avLst/>
          </a:prstGeom>
          <a:noFill/>
        </p:spPr>
        <p:txBody>
          <a:bodyPr wrap="none" rtlCol="0">
            <a:spAutoFit/>
          </a:bodyPr>
          <a:lstStyle/>
          <a:p>
            <a:r>
              <a:rPr lang="en-US" err="1"/>
              <a:t>Fase</a:t>
            </a:r>
            <a:r>
              <a:rPr lang="en-US"/>
              <a:t> II</a:t>
            </a:r>
          </a:p>
        </p:txBody>
      </p:sp>
      <p:sp>
        <p:nvSpPr>
          <p:cNvPr id="23" name="TextBox 22">
            <a:extLst>
              <a:ext uri="{FF2B5EF4-FFF2-40B4-BE49-F238E27FC236}">
                <a16:creationId xmlns:a16="http://schemas.microsoft.com/office/drawing/2014/main" id="{32A3052C-FD73-8D62-BBC1-EE20FC9734E5}"/>
              </a:ext>
            </a:extLst>
          </p:cNvPr>
          <p:cNvSpPr txBox="1"/>
          <p:nvPr/>
        </p:nvSpPr>
        <p:spPr>
          <a:xfrm>
            <a:off x="9780980" y="4056659"/>
            <a:ext cx="826060" cy="369332"/>
          </a:xfrm>
          <a:prstGeom prst="rect">
            <a:avLst/>
          </a:prstGeom>
          <a:noFill/>
        </p:spPr>
        <p:txBody>
          <a:bodyPr wrap="none" rtlCol="0">
            <a:spAutoFit/>
          </a:bodyPr>
          <a:lstStyle/>
          <a:p>
            <a:r>
              <a:rPr lang="en-US" err="1"/>
              <a:t>Fase</a:t>
            </a:r>
            <a:r>
              <a:rPr lang="en-US"/>
              <a:t> III</a:t>
            </a:r>
          </a:p>
        </p:txBody>
      </p:sp>
    </p:spTree>
    <p:extLst>
      <p:ext uri="{BB962C8B-B14F-4D97-AF65-F5344CB8AC3E}">
        <p14:creationId xmlns:p14="http://schemas.microsoft.com/office/powerpoint/2010/main" val="4173735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sp>
        <p:nvSpPr>
          <p:cNvPr id="2" name="CasellaDiTesto 1">
            <a:extLst>
              <a:ext uri="{FF2B5EF4-FFF2-40B4-BE49-F238E27FC236}">
                <a16:creationId xmlns:a16="http://schemas.microsoft.com/office/drawing/2014/main" id="{EF568CA0-827B-76DD-8922-A44569F71B7C}"/>
              </a:ext>
            </a:extLst>
          </p:cNvPr>
          <p:cNvSpPr txBox="1"/>
          <p:nvPr/>
        </p:nvSpPr>
        <p:spPr>
          <a:xfrm>
            <a:off x="750920" y="1417800"/>
            <a:ext cx="4700206" cy="3884397"/>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it-IT" dirty="0">
                <a:latin typeface="Arial" panose="020B0604020202020204" pitchFamily="34" charset="0"/>
                <a:cs typeface="Arial" panose="020B0604020202020204" pitchFamily="34" charset="0"/>
              </a:rPr>
              <a:t>Malattia non trasmissibile (MNT)</a:t>
            </a:r>
          </a:p>
          <a:p>
            <a:pPr marL="342900" indent="-342900">
              <a:lnSpc>
                <a:spcPct val="200000"/>
              </a:lnSpc>
              <a:buFont typeface="Wingdings" panose="05000000000000000000" pitchFamily="2" charset="2"/>
              <a:buChar char="Ø"/>
            </a:pPr>
            <a:r>
              <a:rPr lang="it-IT" dirty="0">
                <a:latin typeface="Arial" panose="020B0604020202020204" pitchFamily="34" charset="0"/>
                <a:cs typeface="Arial" panose="020B0604020202020204" pitchFamily="34" charset="0"/>
              </a:rPr>
              <a:t>Una delle principali patologie riscontrate  in gravidanza </a:t>
            </a:r>
          </a:p>
          <a:p>
            <a:pPr marL="342900" indent="-342900">
              <a:lnSpc>
                <a:spcPct val="200000"/>
              </a:lnSpc>
              <a:buFont typeface="Wingdings" panose="05000000000000000000" pitchFamily="2" charset="2"/>
              <a:buChar char="Ø"/>
            </a:pPr>
            <a:r>
              <a:rPr lang="it-IT" dirty="0">
                <a:latin typeface="Arial" panose="020B0604020202020204" pitchFamily="34" charset="0"/>
                <a:cs typeface="Arial" panose="020B0604020202020204" pitchFamily="34" charset="0"/>
              </a:rPr>
              <a:t>Fenomeno dell’ insulino – resistenza </a:t>
            </a:r>
          </a:p>
          <a:p>
            <a:pPr marL="342900" indent="-342900">
              <a:lnSpc>
                <a:spcPct val="200000"/>
              </a:lnSpc>
              <a:buFont typeface="Wingdings" panose="05000000000000000000" pitchFamily="2" charset="2"/>
              <a:buChar char="Ø"/>
            </a:pPr>
            <a:r>
              <a:rPr lang="it-IT" dirty="0">
                <a:latin typeface="Arial" panose="020B0604020202020204" pitchFamily="34" charset="0"/>
                <a:cs typeface="Arial" panose="020B0604020202020204" pitchFamily="34" charset="0"/>
              </a:rPr>
              <a:t>Complicazioni principali nel bambino: macrosomia e ipoglicemia </a:t>
            </a:r>
          </a:p>
          <a:p>
            <a:pPr algn="ctr">
              <a:lnSpc>
                <a:spcPct val="200000"/>
              </a:lnSpc>
            </a:pPr>
            <a:endParaRPr lang="it-IT"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A50B4F36-500E-FB8B-F96A-B03364D034FA}"/>
              </a:ext>
            </a:extLst>
          </p:cNvPr>
          <p:cNvSpPr txBox="1"/>
          <p:nvPr/>
        </p:nvSpPr>
        <p:spPr>
          <a:xfrm>
            <a:off x="1142035" y="318737"/>
            <a:ext cx="9907929" cy="523220"/>
          </a:xfrm>
          <a:prstGeom prst="rect">
            <a:avLst/>
          </a:prstGeom>
          <a:noFill/>
        </p:spPr>
        <p:txBody>
          <a:bodyPr wrap="square" rtlCol="0">
            <a:spAutoFit/>
          </a:bodyPr>
          <a:lstStyle/>
          <a:p>
            <a:pPr algn="ctr"/>
            <a:r>
              <a:rPr lang="it-IT"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DIABETE MELLITO GESTAZIONALE </a:t>
            </a:r>
          </a:p>
        </p:txBody>
      </p:sp>
      <p:pic>
        <p:nvPicPr>
          <p:cNvPr id="4" name="Immagine 8">
            <a:extLst>
              <a:ext uri="{FF2B5EF4-FFF2-40B4-BE49-F238E27FC236}">
                <a16:creationId xmlns:a16="http://schemas.microsoft.com/office/drawing/2014/main" id="{B509AFE2-A60F-F46F-5ED7-0E0B43AC76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C9805C4B-DF7D-53C9-BB6E-21C95D49474B}"/>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grpSp>
        <p:nvGrpSpPr>
          <p:cNvPr id="13" name="Gruppo 12">
            <a:extLst>
              <a:ext uri="{FF2B5EF4-FFF2-40B4-BE49-F238E27FC236}">
                <a16:creationId xmlns:a16="http://schemas.microsoft.com/office/drawing/2014/main" id="{6D898F21-3550-3A71-BBA6-53ED37555C37}"/>
              </a:ext>
            </a:extLst>
          </p:cNvPr>
          <p:cNvGrpSpPr/>
          <p:nvPr/>
        </p:nvGrpSpPr>
        <p:grpSpPr>
          <a:xfrm>
            <a:off x="5451126" y="1324653"/>
            <a:ext cx="5845819" cy="4208694"/>
            <a:chOff x="5406517" y="1049897"/>
            <a:chExt cx="5845819" cy="4208694"/>
          </a:xfrm>
        </p:grpSpPr>
        <p:pic>
          <p:nvPicPr>
            <p:cNvPr id="6" name="Elemento grafico 6" descr="Donna incinta con riempimento a tinta unita">
              <a:extLst>
                <a:ext uri="{FF2B5EF4-FFF2-40B4-BE49-F238E27FC236}">
                  <a16:creationId xmlns:a16="http://schemas.microsoft.com/office/drawing/2014/main" id="{199D61AB-7CA4-B3FC-1273-AA89ED988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6517" y="1049897"/>
              <a:ext cx="2750193" cy="2738619"/>
            </a:xfrm>
            <a:prstGeom prst="rect">
              <a:avLst/>
            </a:prstGeom>
          </p:spPr>
        </p:pic>
        <p:pic>
          <p:nvPicPr>
            <p:cNvPr id="7" name="Elemento grafico 7" descr="Neonato che gattona con riempimento a tinta unita">
              <a:extLst>
                <a:ext uri="{FF2B5EF4-FFF2-40B4-BE49-F238E27FC236}">
                  <a16:creationId xmlns:a16="http://schemas.microsoft.com/office/drawing/2014/main" id="{BE1AF537-8725-E424-C25B-5ABE4C7678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7233" y="3756625"/>
              <a:ext cx="1511146" cy="1501966"/>
            </a:xfrm>
            <a:prstGeom prst="rect">
              <a:avLst/>
            </a:prstGeom>
          </p:spPr>
        </p:pic>
        <p:pic>
          <p:nvPicPr>
            <p:cNvPr id="9" name="Elemento grafico 9" descr="Faccia angelo con riempimento a tinta unita con riempimento a tinta unita">
              <a:extLst>
                <a:ext uri="{FF2B5EF4-FFF2-40B4-BE49-F238E27FC236}">
                  <a16:creationId xmlns:a16="http://schemas.microsoft.com/office/drawing/2014/main" id="{95AA6C7F-9729-72B0-0CE4-375E921738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40556" y="2200705"/>
              <a:ext cx="427823" cy="437004"/>
            </a:xfrm>
            <a:prstGeom prst="rect">
              <a:avLst/>
            </a:prstGeom>
          </p:spPr>
        </p:pic>
        <p:grpSp>
          <p:nvGrpSpPr>
            <p:cNvPr id="20" name="Gruppo 19">
              <a:extLst>
                <a:ext uri="{FF2B5EF4-FFF2-40B4-BE49-F238E27FC236}">
                  <a16:creationId xmlns:a16="http://schemas.microsoft.com/office/drawing/2014/main" id="{8E33966D-6560-EC89-9B4C-4004CF19FEE1}"/>
                </a:ext>
              </a:extLst>
            </p:cNvPr>
            <p:cNvGrpSpPr/>
            <p:nvPr/>
          </p:nvGrpSpPr>
          <p:grpSpPr>
            <a:xfrm>
              <a:off x="8791903" y="1199819"/>
              <a:ext cx="2460433" cy="853807"/>
              <a:chOff x="8791903" y="1199819"/>
              <a:chExt cx="2460433" cy="853807"/>
            </a:xfrm>
          </p:grpSpPr>
          <p:sp>
            <p:nvSpPr>
              <p:cNvPr id="10" name="Rettangolo 9">
                <a:extLst>
                  <a:ext uri="{FF2B5EF4-FFF2-40B4-BE49-F238E27FC236}">
                    <a16:creationId xmlns:a16="http://schemas.microsoft.com/office/drawing/2014/main" id="{FCA95ADE-3AE7-7C18-767A-AFEF46388906}"/>
                  </a:ext>
                </a:extLst>
              </p:cNvPr>
              <p:cNvSpPr/>
              <p:nvPr/>
            </p:nvSpPr>
            <p:spPr>
              <a:xfrm>
                <a:off x="8791903" y="1199819"/>
                <a:ext cx="2460433" cy="8538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ln w="0"/>
                    <a:solidFill>
                      <a:schemeClr val="accent1"/>
                    </a:solidFill>
                    <a:effectLst>
                      <a:outerShdw blurRad="38100" dist="25400" dir="5400000" algn="ctr" rotWithShape="0">
                        <a:srgbClr val="6E747A">
                          <a:alpha val="43000"/>
                        </a:srgbClr>
                      </a:outerShdw>
                    </a:effectLst>
                  </a:rPr>
                  <a:t>INSULINA</a:t>
                </a:r>
              </a:p>
              <a:p>
                <a:pPr algn="ctr"/>
                <a:r>
                  <a:rPr lang="it-IT" dirty="0">
                    <a:ln w="0"/>
                    <a:solidFill>
                      <a:schemeClr val="accent1"/>
                    </a:solidFill>
                    <a:effectLst>
                      <a:outerShdw blurRad="38100" dist="25400" dir="5400000" algn="ctr" rotWithShape="0">
                        <a:srgbClr val="6E747A">
                          <a:alpha val="43000"/>
                        </a:srgbClr>
                      </a:outerShdw>
                    </a:effectLst>
                  </a:rPr>
                  <a:t>IPERGLICEMIA </a:t>
                </a:r>
              </a:p>
            </p:txBody>
          </p:sp>
          <p:sp>
            <p:nvSpPr>
              <p:cNvPr id="15" name="Freccia a destra 14">
                <a:extLst>
                  <a:ext uri="{FF2B5EF4-FFF2-40B4-BE49-F238E27FC236}">
                    <a16:creationId xmlns:a16="http://schemas.microsoft.com/office/drawing/2014/main" id="{64681170-4BFF-8CA1-5C09-233C7EE175A5}"/>
                  </a:ext>
                </a:extLst>
              </p:cNvPr>
              <p:cNvSpPr/>
              <p:nvPr/>
            </p:nvSpPr>
            <p:spPr>
              <a:xfrm rot="16200000">
                <a:off x="9304307" y="1379358"/>
                <a:ext cx="258510" cy="1969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89A42CA1-1265-6B62-07A3-23390F33CE26}"/>
                  </a:ext>
                </a:extLst>
              </p:cNvPr>
              <p:cNvSpPr/>
              <p:nvPr/>
            </p:nvSpPr>
            <p:spPr>
              <a:xfrm rot="16200000">
                <a:off x="9079518" y="1657488"/>
                <a:ext cx="258510" cy="1969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D97CB40B-954E-36F7-2E11-EFF299A49BF2}"/>
                </a:ext>
              </a:extLst>
            </p:cNvPr>
            <p:cNvGrpSpPr/>
            <p:nvPr/>
          </p:nvGrpSpPr>
          <p:grpSpPr>
            <a:xfrm>
              <a:off x="8791903" y="2480530"/>
              <a:ext cx="2460433" cy="853807"/>
              <a:chOff x="8791903" y="1199819"/>
              <a:chExt cx="2460433" cy="853807"/>
            </a:xfrm>
          </p:grpSpPr>
          <p:sp>
            <p:nvSpPr>
              <p:cNvPr id="22" name="Rettangolo 21">
                <a:extLst>
                  <a:ext uri="{FF2B5EF4-FFF2-40B4-BE49-F238E27FC236}">
                    <a16:creationId xmlns:a16="http://schemas.microsoft.com/office/drawing/2014/main" id="{BD81ABF6-451A-0099-2167-EDF1672745C2}"/>
                  </a:ext>
                </a:extLst>
              </p:cNvPr>
              <p:cNvSpPr/>
              <p:nvPr/>
            </p:nvSpPr>
            <p:spPr>
              <a:xfrm>
                <a:off x="8791903" y="1199819"/>
                <a:ext cx="2460433" cy="85380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ln w="0"/>
                    <a:solidFill>
                      <a:schemeClr val="accent2">
                        <a:lumMod val="75000"/>
                      </a:schemeClr>
                    </a:solidFill>
                    <a:effectLst>
                      <a:outerShdw blurRad="38100" dist="25400" dir="5400000" algn="ctr" rotWithShape="0">
                        <a:srgbClr val="6E747A">
                          <a:alpha val="43000"/>
                        </a:srgbClr>
                      </a:outerShdw>
                    </a:effectLst>
                  </a:rPr>
                  <a:t>INSULINA</a:t>
                </a:r>
              </a:p>
              <a:p>
                <a:pPr algn="ctr"/>
                <a:r>
                  <a:rPr lang="it-IT" dirty="0">
                    <a:ln w="0"/>
                    <a:solidFill>
                      <a:schemeClr val="accent2">
                        <a:lumMod val="75000"/>
                      </a:schemeClr>
                    </a:solidFill>
                    <a:effectLst>
                      <a:outerShdw blurRad="38100" dist="25400" dir="5400000" algn="ctr" rotWithShape="0">
                        <a:srgbClr val="6E747A">
                          <a:alpha val="43000"/>
                        </a:srgbClr>
                      </a:outerShdw>
                    </a:effectLst>
                  </a:rPr>
                  <a:t>IPERGLICEMIA </a:t>
                </a:r>
              </a:p>
            </p:txBody>
          </p:sp>
          <p:sp>
            <p:nvSpPr>
              <p:cNvPr id="23" name="Freccia a destra 22">
                <a:extLst>
                  <a:ext uri="{FF2B5EF4-FFF2-40B4-BE49-F238E27FC236}">
                    <a16:creationId xmlns:a16="http://schemas.microsoft.com/office/drawing/2014/main" id="{B59FC9AE-B5E0-F812-1150-7FEE36512952}"/>
                  </a:ext>
                </a:extLst>
              </p:cNvPr>
              <p:cNvSpPr/>
              <p:nvPr/>
            </p:nvSpPr>
            <p:spPr>
              <a:xfrm rot="16200000">
                <a:off x="9304307" y="1379358"/>
                <a:ext cx="258510" cy="196981"/>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dirty="0"/>
              </a:p>
            </p:txBody>
          </p:sp>
          <p:sp>
            <p:nvSpPr>
              <p:cNvPr id="24" name="Freccia a destra 23">
                <a:extLst>
                  <a:ext uri="{FF2B5EF4-FFF2-40B4-BE49-F238E27FC236}">
                    <a16:creationId xmlns:a16="http://schemas.microsoft.com/office/drawing/2014/main" id="{8F41DF71-320C-EF09-FA79-184F72FAC39D}"/>
                  </a:ext>
                </a:extLst>
              </p:cNvPr>
              <p:cNvSpPr/>
              <p:nvPr/>
            </p:nvSpPr>
            <p:spPr>
              <a:xfrm rot="16200000">
                <a:off x="9079518" y="1657488"/>
                <a:ext cx="258510" cy="196981"/>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grpSp>
        <p:grpSp>
          <p:nvGrpSpPr>
            <p:cNvPr id="25" name="Gruppo 24">
              <a:extLst>
                <a:ext uri="{FF2B5EF4-FFF2-40B4-BE49-F238E27FC236}">
                  <a16:creationId xmlns:a16="http://schemas.microsoft.com/office/drawing/2014/main" id="{D6E0DD72-11D7-D386-C5B5-677D44A81DF2}"/>
                </a:ext>
              </a:extLst>
            </p:cNvPr>
            <p:cNvGrpSpPr/>
            <p:nvPr/>
          </p:nvGrpSpPr>
          <p:grpSpPr>
            <a:xfrm>
              <a:off x="8791903" y="4059708"/>
              <a:ext cx="2460433" cy="853807"/>
              <a:chOff x="8791903" y="1199819"/>
              <a:chExt cx="2460433" cy="853807"/>
            </a:xfrm>
          </p:grpSpPr>
          <p:sp>
            <p:nvSpPr>
              <p:cNvPr id="26" name="Rettangolo 25">
                <a:extLst>
                  <a:ext uri="{FF2B5EF4-FFF2-40B4-BE49-F238E27FC236}">
                    <a16:creationId xmlns:a16="http://schemas.microsoft.com/office/drawing/2014/main" id="{7CF16576-BD26-51FD-6B63-A7669D7A5F64}"/>
                  </a:ext>
                </a:extLst>
              </p:cNvPr>
              <p:cNvSpPr/>
              <p:nvPr/>
            </p:nvSpPr>
            <p:spPr>
              <a:xfrm>
                <a:off x="8791903" y="1199819"/>
                <a:ext cx="2460433" cy="8538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ln w="0"/>
                    <a:solidFill>
                      <a:schemeClr val="accent6">
                        <a:lumMod val="75000"/>
                      </a:schemeClr>
                    </a:solidFill>
                    <a:effectLst>
                      <a:outerShdw blurRad="38100" dist="25400" dir="5400000" algn="ctr" rotWithShape="0">
                        <a:srgbClr val="6E747A">
                          <a:alpha val="43000"/>
                        </a:srgbClr>
                      </a:outerShdw>
                    </a:effectLst>
                  </a:rPr>
                  <a:t>INSULINA</a:t>
                </a:r>
              </a:p>
              <a:p>
                <a:pPr algn="ctr"/>
                <a:r>
                  <a:rPr lang="it-IT" dirty="0">
                    <a:ln w="0"/>
                    <a:solidFill>
                      <a:schemeClr val="accent6">
                        <a:lumMod val="75000"/>
                      </a:schemeClr>
                    </a:solidFill>
                    <a:effectLst>
                      <a:outerShdw blurRad="38100" dist="25400" dir="5400000" algn="ctr" rotWithShape="0">
                        <a:srgbClr val="6E747A">
                          <a:alpha val="43000"/>
                        </a:srgbClr>
                      </a:outerShdw>
                    </a:effectLst>
                  </a:rPr>
                  <a:t>IPOGLICEMIA </a:t>
                </a:r>
              </a:p>
            </p:txBody>
          </p:sp>
          <p:sp>
            <p:nvSpPr>
              <p:cNvPr id="27" name="Freccia a destra 26">
                <a:extLst>
                  <a:ext uri="{FF2B5EF4-FFF2-40B4-BE49-F238E27FC236}">
                    <a16:creationId xmlns:a16="http://schemas.microsoft.com/office/drawing/2014/main" id="{45C9FAD7-F2F5-609D-9FE2-0B978E1955AA}"/>
                  </a:ext>
                </a:extLst>
              </p:cNvPr>
              <p:cNvSpPr/>
              <p:nvPr/>
            </p:nvSpPr>
            <p:spPr>
              <a:xfrm rot="16200000">
                <a:off x="9304307" y="1379358"/>
                <a:ext cx="258510" cy="196981"/>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dirty="0"/>
              </a:p>
            </p:txBody>
          </p:sp>
          <p:sp>
            <p:nvSpPr>
              <p:cNvPr id="28" name="Freccia a destra 27">
                <a:extLst>
                  <a:ext uri="{FF2B5EF4-FFF2-40B4-BE49-F238E27FC236}">
                    <a16:creationId xmlns:a16="http://schemas.microsoft.com/office/drawing/2014/main" id="{60108452-042F-E3EB-3F66-1C20E8466CEC}"/>
                  </a:ext>
                </a:extLst>
              </p:cNvPr>
              <p:cNvSpPr/>
              <p:nvPr/>
            </p:nvSpPr>
            <p:spPr>
              <a:xfrm rot="5400000">
                <a:off x="9113104" y="1678484"/>
                <a:ext cx="258510" cy="196981"/>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dirty="0"/>
              </a:p>
            </p:txBody>
          </p:sp>
        </p:grpSp>
        <p:cxnSp>
          <p:nvCxnSpPr>
            <p:cNvPr id="30" name="Connettore 2 29">
              <a:extLst>
                <a:ext uri="{FF2B5EF4-FFF2-40B4-BE49-F238E27FC236}">
                  <a16:creationId xmlns:a16="http://schemas.microsoft.com/office/drawing/2014/main" id="{63FC8A04-BB27-F44E-B4CD-87117450C5BA}"/>
                </a:ext>
              </a:extLst>
            </p:cNvPr>
            <p:cNvCxnSpPr>
              <a:cxnSpLocks/>
              <a:endCxn id="26" idx="1"/>
            </p:cNvCxnSpPr>
            <p:nvPr/>
          </p:nvCxnSpPr>
          <p:spPr>
            <a:xfrm>
              <a:off x="7288535" y="4486612"/>
              <a:ext cx="150336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Connettore 2 34">
              <a:extLst>
                <a:ext uri="{FF2B5EF4-FFF2-40B4-BE49-F238E27FC236}">
                  <a16:creationId xmlns:a16="http://schemas.microsoft.com/office/drawing/2014/main" id="{0F87EDAC-E537-325C-4E64-3800A6C5FCAB}"/>
                </a:ext>
              </a:extLst>
            </p:cNvPr>
            <p:cNvCxnSpPr>
              <a:cxnSpLocks/>
              <a:endCxn id="22" idx="1"/>
            </p:cNvCxnSpPr>
            <p:nvPr/>
          </p:nvCxnSpPr>
          <p:spPr>
            <a:xfrm>
              <a:off x="7204890" y="2494350"/>
              <a:ext cx="1587013" cy="4130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Connettore 2 36">
              <a:extLst>
                <a:ext uri="{FF2B5EF4-FFF2-40B4-BE49-F238E27FC236}">
                  <a16:creationId xmlns:a16="http://schemas.microsoft.com/office/drawing/2014/main" id="{3250FC13-8113-BEEE-F70E-4A075AFDFEAD}"/>
                </a:ext>
              </a:extLst>
            </p:cNvPr>
            <p:cNvCxnSpPr>
              <a:cxnSpLocks/>
            </p:cNvCxnSpPr>
            <p:nvPr/>
          </p:nvCxnSpPr>
          <p:spPr>
            <a:xfrm>
              <a:off x="6861079" y="1743878"/>
              <a:ext cx="194573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asellaDiTesto 7">
              <a:extLst>
                <a:ext uri="{FF2B5EF4-FFF2-40B4-BE49-F238E27FC236}">
                  <a16:creationId xmlns:a16="http://schemas.microsoft.com/office/drawing/2014/main" id="{61E618CA-FE9A-A0D3-736B-5BED17A45429}"/>
                </a:ext>
              </a:extLst>
            </p:cNvPr>
            <p:cNvSpPr txBox="1"/>
            <p:nvPr/>
          </p:nvSpPr>
          <p:spPr>
            <a:xfrm>
              <a:off x="7013753" y="1445553"/>
              <a:ext cx="1668102" cy="338554"/>
            </a:xfrm>
            <a:prstGeom prst="rect">
              <a:avLst/>
            </a:prstGeom>
            <a:noFill/>
          </p:spPr>
          <p:txBody>
            <a:bodyPr wrap="square" rtlCol="0">
              <a:spAutoFit/>
            </a:bodyPr>
            <a:lstStyle/>
            <a:p>
              <a:r>
                <a:rPr lang="it-IT" sz="1600" dirty="0">
                  <a:solidFill>
                    <a:schemeClr val="accent1"/>
                  </a:solidFill>
                </a:rPr>
                <a:t>Madre con GDM</a:t>
              </a:r>
            </a:p>
          </p:txBody>
        </p:sp>
      </p:grpSp>
      <p:sp>
        <p:nvSpPr>
          <p:cNvPr id="18" name="CasellaDiTesto 17">
            <a:extLst>
              <a:ext uri="{FF2B5EF4-FFF2-40B4-BE49-F238E27FC236}">
                <a16:creationId xmlns:a16="http://schemas.microsoft.com/office/drawing/2014/main" id="{4170A023-81B0-2BE7-2532-472890FEF8C8}"/>
              </a:ext>
            </a:extLst>
          </p:cNvPr>
          <p:cNvSpPr txBox="1"/>
          <p:nvPr/>
        </p:nvSpPr>
        <p:spPr>
          <a:xfrm rot="917367">
            <a:off x="7254956" y="2645328"/>
            <a:ext cx="1659743" cy="347627"/>
          </a:xfrm>
          <a:prstGeom prst="rect">
            <a:avLst/>
          </a:prstGeom>
          <a:noFill/>
        </p:spPr>
        <p:txBody>
          <a:bodyPr wrap="square" rtlCol="0">
            <a:spAutoFit/>
          </a:bodyPr>
          <a:lstStyle/>
          <a:p>
            <a:pPr algn="ctr"/>
            <a:r>
              <a:rPr lang="it-IT" sz="1600" dirty="0">
                <a:solidFill>
                  <a:schemeClr val="accent2">
                    <a:lumMod val="75000"/>
                  </a:schemeClr>
                </a:solidFill>
              </a:rPr>
              <a:t>Feto</a:t>
            </a:r>
            <a:r>
              <a:rPr lang="it-IT" sz="1600" dirty="0">
                <a:solidFill>
                  <a:schemeClr val="accent1"/>
                </a:solidFill>
              </a:rPr>
              <a:t> </a:t>
            </a:r>
          </a:p>
        </p:txBody>
      </p:sp>
      <p:sp>
        <p:nvSpPr>
          <p:cNvPr id="19" name="CasellaDiTesto 18">
            <a:extLst>
              <a:ext uri="{FF2B5EF4-FFF2-40B4-BE49-F238E27FC236}">
                <a16:creationId xmlns:a16="http://schemas.microsoft.com/office/drawing/2014/main" id="{5A0454C7-D48A-1C98-28F8-8E3553E355C2}"/>
              </a:ext>
            </a:extLst>
          </p:cNvPr>
          <p:cNvSpPr txBox="1"/>
          <p:nvPr/>
        </p:nvSpPr>
        <p:spPr>
          <a:xfrm>
            <a:off x="7263059" y="4402250"/>
            <a:ext cx="1668102" cy="338554"/>
          </a:xfrm>
          <a:prstGeom prst="rect">
            <a:avLst/>
          </a:prstGeom>
          <a:noFill/>
        </p:spPr>
        <p:txBody>
          <a:bodyPr wrap="square" rtlCol="0">
            <a:spAutoFit/>
          </a:bodyPr>
          <a:lstStyle/>
          <a:p>
            <a:pPr algn="ctr"/>
            <a:r>
              <a:rPr lang="it-IT" sz="1600" dirty="0">
                <a:solidFill>
                  <a:schemeClr val="accent5">
                    <a:lumMod val="75000"/>
                  </a:schemeClr>
                </a:solidFill>
              </a:rPr>
              <a:t>Bambino </a:t>
            </a:r>
          </a:p>
        </p:txBody>
      </p:sp>
    </p:spTree>
    <p:extLst>
      <p:ext uri="{BB962C8B-B14F-4D97-AF65-F5344CB8AC3E}">
        <p14:creationId xmlns:p14="http://schemas.microsoft.com/office/powerpoint/2010/main" val="217922586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1"/>
            <a:ext cx="12192000" cy="6858000"/>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8BD04350-F1F1-60A0-711F-33379AA73CA8}"/>
              </a:ext>
            </a:extLst>
          </p:cNvPr>
          <p:cNvSpPr txBox="1"/>
          <p:nvPr/>
        </p:nvSpPr>
        <p:spPr>
          <a:xfrm>
            <a:off x="2122841" y="2941320"/>
            <a:ext cx="8153400" cy="707886"/>
          </a:xfrm>
          <a:prstGeom prst="rect">
            <a:avLst/>
          </a:prstGeom>
          <a:noFill/>
        </p:spPr>
        <p:txBody>
          <a:bodyPr wrap="square" rtlCol="0">
            <a:spAutoFit/>
          </a:bodyPr>
          <a:lstStyle/>
          <a:p>
            <a:pPr algn="ctr"/>
            <a:r>
              <a:rPr lang="it-IT"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GRAZIE PER L’ATTENZIONE </a:t>
            </a:r>
          </a:p>
        </p:txBody>
      </p:sp>
    </p:spTree>
    <p:extLst>
      <p:ext uri="{BB962C8B-B14F-4D97-AF65-F5344CB8AC3E}">
        <p14:creationId xmlns:p14="http://schemas.microsoft.com/office/powerpoint/2010/main" val="213285798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F3270B06-0B50-1B8C-B67F-FFB940A05FFF}"/>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grpSp>
        <p:nvGrpSpPr>
          <p:cNvPr id="11" name="Gruppo 10">
            <a:extLst>
              <a:ext uri="{FF2B5EF4-FFF2-40B4-BE49-F238E27FC236}">
                <a16:creationId xmlns:a16="http://schemas.microsoft.com/office/drawing/2014/main" id="{AF2FCF08-290F-4E2B-2FDE-A3A950F2B11E}"/>
              </a:ext>
            </a:extLst>
          </p:cNvPr>
          <p:cNvGrpSpPr/>
          <p:nvPr/>
        </p:nvGrpSpPr>
        <p:grpSpPr>
          <a:xfrm>
            <a:off x="2571357" y="1004221"/>
            <a:ext cx="7292854" cy="4643651"/>
            <a:chOff x="3110935" y="1165500"/>
            <a:chExt cx="7292854" cy="4643651"/>
          </a:xfrm>
        </p:grpSpPr>
        <p:pic>
          <p:nvPicPr>
            <p:cNvPr id="3" name="Immagine 2" descr="Immagine che contiene tavolo&#10;&#10;Descrizione generata automaticamente">
              <a:extLst>
                <a:ext uri="{FF2B5EF4-FFF2-40B4-BE49-F238E27FC236}">
                  <a16:creationId xmlns:a16="http://schemas.microsoft.com/office/drawing/2014/main" id="{B1AECB1E-1E5D-FF5E-5F4D-FB223A104096}"/>
                </a:ext>
              </a:extLst>
            </p:cNvPr>
            <p:cNvPicPr>
              <a:picLocks noChangeAspect="1"/>
            </p:cNvPicPr>
            <p:nvPr/>
          </p:nvPicPr>
          <p:blipFill>
            <a:blip r:embed="rId4"/>
            <a:stretch>
              <a:fillRect/>
            </a:stretch>
          </p:blipFill>
          <p:spPr>
            <a:xfrm>
              <a:off x="3115937" y="3716159"/>
              <a:ext cx="7287851" cy="2092992"/>
            </a:xfrm>
            <a:prstGeom prst="rect">
              <a:avLst/>
            </a:prstGeom>
          </p:spPr>
        </p:pic>
        <p:pic>
          <p:nvPicPr>
            <p:cNvPr id="8" name="Immagine 7">
              <a:extLst>
                <a:ext uri="{FF2B5EF4-FFF2-40B4-BE49-F238E27FC236}">
                  <a16:creationId xmlns:a16="http://schemas.microsoft.com/office/drawing/2014/main" id="{7E06088D-6ADD-693F-3062-21A7E78A787F}"/>
                </a:ext>
              </a:extLst>
            </p:cNvPr>
            <p:cNvPicPr>
              <a:picLocks noChangeAspect="1"/>
            </p:cNvPicPr>
            <p:nvPr/>
          </p:nvPicPr>
          <p:blipFill>
            <a:blip r:embed="rId5"/>
            <a:stretch>
              <a:fillRect/>
            </a:stretch>
          </p:blipFill>
          <p:spPr>
            <a:xfrm>
              <a:off x="3115938" y="1165500"/>
              <a:ext cx="7287851" cy="1852584"/>
            </a:xfrm>
            <a:prstGeom prst="rect">
              <a:avLst/>
            </a:prstGeom>
          </p:spPr>
        </p:pic>
        <p:sp>
          <p:nvSpPr>
            <p:cNvPr id="9" name="CasellaDiTesto 8">
              <a:extLst>
                <a:ext uri="{FF2B5EF4-FFF2-40B4-BE49-F238E27FC236}">
                  <a16:creationId xmlns:a16="http://schemas.microsoft.com/office/drawing/2014/main" id="{CFB17E1F-AECF-D8C6-E0D9-635371910FCE}"/>
                </a:ext>
              </a:extLst>
            </p:cNvPr>
            <p:cNvSpPr txBox="1"/>
            <p:nvPr/>
          </p:nvSpPr>
          <p:spPr>
            <a:xfrm>
              <a:off x="3337304" y="1213985"/>
              <a:ext cx="1307939" cy="369332"/>
            </a:xfrm>
            <a:prstGeom prst="rect">
              <a:avLst/>
            </a:prstGeom>
            <a:noFill/>
          </p:spPr>
          <p:txBody>
            <a:bodyPr wrap="square" rtlCol="0">
              <a:spAutoFit/>
            </a:bodyPr>
            <a:lstStyle/>
            <a:p>
              <a:r>
                <a:rPr lang="it-IT" b="1">
                  <a:solidFill>
                    <a:srgbClr val="FFFFFF"/>
                  </a:solidFill>
                </a:rPr>
                <a:t>TEST SET: </a:t>
              </a:r>
            </a:p>
          </p:txBody>
        </p:sp>
        <p:sp>
          <p:nvSpPr>
            <p:cNvPr id="10" name="CasellaDiTesto 9">
              <a:extLst>
                <a:ext uri="{FF2B5EF4-FFF2-40B4-BE49-F238E27FC236}">
                  <a16:creationId xmlns:a16="http://schemas.microsoft.com/office/drawing/2014/main" id="{BE3539D9-275F-094D-D3C1-986F2C4138AE}"/>
                </a:ext>
              </a:extLst>
            </p:cNvPr>
            <p:cNvSpPr txBox="1"/>
            <p:nvPr/>
          </p:nvSpPr>
          <p:spPr>
            <a:xfrm>
              <a:off x="3110935" y="3792379"/>
              <a:ext cx="1783048" cy="369332"/>
            </a:xfrm>
            <a:prstGeom prst="rect">
              <a:avLst/>
            </a:prstGeom>
            <a:noFill/>
          </p:spPr>
          <p:txBody>
            <a:bodyPr wrap="square" rtlCol="0">
              <a:spAutoFit/>
            </a:bodyPr>
            <a:lstStyle/>
            <a:p>
              <a:r>
                <a:rPr lang="it-IT" b="1">
                  <a:solidFill>
                    <a:srgbClr val="FFFFFF"/>
                  </a:solidFill>
                </a:rPr>
                <a:t>TRAINING SET:  </a:t>
              </a:r>
            </a:p>
          </p:txBody>
        </p:sp>
      </p:grpSp>
      <p:sp>
        <p:nvSpPr>
          <p:cNvPr id="2" name="CasellaDiTesto 4">
            <a:extLst>
              <a:ext uri="{FF2B5EF4-FFF2-40B4-BE49-F238E27FC236}">
                <a16:creationId xmlns:a16="http://schemas.microsoft.com/office/drawing/2014/main" id="{8B7534BF-FB34-07BD-DF3D-F21BA4AB4321}"/>
              </a:ext>
            </a:extLst>
          </p:cNvPr>
          <p:cNvSpPr txBox="1"/>
          <p:nvPr/>
        </p:nvSpPr>
        <p:spPr>
          <a:xfrm>
            <a:off x="1593980" y="116372"/>
            <a:ext cx="900404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COSTRUZIONE MODELLI PREDITTIVI </a:t>
            </a:r>
          </a:p>
        </p:txBody>
      </p:sp>
      <p:sp>
        <p:nvSpPr>
          <p:cNvPr id="12" name="Rectangular Callout 11">
            <a:extLst>
              <a:ext uri="{FF2B5EF4-FFF2-40B4-BE49-F238E27FC236}">
                <a16:creationId xmlns:a16="http://schemas.microsoft.com/office/drawing/2014/main" id="{1F06A0A8-EF45-0F65-E459-4CF70B66D266}"/>
              </a:ext>
            </a:extLst>
          </p:cNvPr>
          <p:cNvSpPr/>
          <p:nvPr/>
        </p:nvSpPr>
        <p:spPr>
          <a:xfrm>
            <a:off x="440296" y="4377181"/>
            <a:ext cx="1888176" cy="938151"/>
          </a:xfrm>
          <a:prstGeom prst="wedgeRectCallout">
            <a:avLst>
              <a:gd name="adj1" fmla="val 44934"/>
              <a:gd name="adj2" fmla="val -10634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Predizione</a:t>
            </a:r>
            <a:r>
              <a:rPr lang="en-US" dirty="0"/>
              <a:t> </a:t>
            </a:r>
            <a:r>
              <a:rPr lang="en-US" dirty="0" err="1"/>
              <a:t>su</a:t>
            </a:r>
            <a:r>
              <a:rPr lang="en-US" dirty="0"/>
              <a:t> tutti </a:t>
            </a:r>
            <a:r>
              <a:rPr lang="en-US" dirty="0" err="1"/>
              <a:t>i</a:t>
            </a:r>
            <a:r>
              <a:rPr lang="en-US" dirty="0"/>
              <a:t> validation set</a:t>
            </a:r>
          </a:p>
        </p:txBody>
      </p:sp>
    </p:spTree>
    <p:extLst>
      <p:ext uri="{BB962C8B-B14F-4D97-AF65-F5344CB8AC3E}">
        <p14:creationId xmlns:p14="http://schemas.microsoft.com/office/powerpoint/2010/main" val="381280934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046BFD8-FE54-0FA8-87EE-4ACC91AC5E46}"/>
              </a:ext>
            </a:extLst>
          </p:cNvPr>
          <p:cNvSpPr txBox="1"/>
          <p:nvPr/>
        </p:nvSpPr>
        <p:spPr>
          <a:xfrm>
            <a:off x="7113930" y="673852"/>
            <a:ext cx="3936035" cy="954107"/>
          </a:xfrm>
          <a:prstGeom prst="rect">
            <a:avLst/>
          </a:prstGeom>
          <a:noFill/>
        </p:spPr>
        <p:txBody>
          <a:bodyPr wrap="square" rtlCol="0">
            <a:spAutoFit/>
          </a:bodyPr>
          <a:lstStyle/>
          <a:p>
            <a:r>
              <a:rPr lang="it-IT" sz="2800" b="1" u="sng">
                <a:solidFill>
                  <a:srgbClr val="C00000"/>
                </a:solidFill>
                <a:latin typeface="Arial" panose="020B0604020202020204" pitchFamily="34" charset="0"/>
                <a:cs typeface="Arial" panose="020B0604020202020204" pitchFamily="34" charset="0"/>
              </a:rPr>
              <a:t>SUPPORT VECTOR MACHINE: </a:t>
            </a:r>
          </a:p>
        </p:txBody>
      </p:sp>
      <p:grpSp>
        <p:nvGrpSpPr>
          <p:cNvPr id="15" name="Gruppo 14">
            <a:extLst>
              <a:ext uri="{FF2B5EF4-FFF2-40B4-BE49-F238E27FC236}">
                <a16:creationId xmlns:a16="http://schemas.microsoft.com/office/drawing/2014/main" id="{0261C8DE-411A-4DF2-D131-0880A47FD93E}"/>
              </a:ext>
            </a:extLst>
          </p:cNvPr>
          <p:cNvGrpSpPr/>
          <p:nvPr/>
        </p:nvGrpSpPr>
        <p:grpSpPr>
          <a:xfrm>
            <a:off x="325742" y="673852"/>
            <a:ext cx="6248081" cy="5218668"/>
            <a:chOff x="325742" y="673852"/>
            <a:chExt cx="6248081" cy="5218668"/>
          </a:xfrm>
        </p:grpSpPr>
        <p:pic>
          <p:nvPicPr>
            <p:cNvPr id="11" name="Immagine 10">
              <a:extLst>
                <a:ext uri="{FF2B5EF4-FFF2-40B4-BE49-F238E27FC236}">
                  <a16:creationId xmlns:a16="http://schemas.microsoft.com/office/drawing/2014/main" id="{A6B85CB9-45F8-1564-68CB-3BBC9DA6530B}"/>
                </a:ext>
              </a:extLst>
            </p:cNvPr>
            <p:cNvPicPr>
              <a:picLocks noChangeAspect="1"/>
            </p:cNvPicPr>
            <p:nvPr/>
          </p:nvPicPr>
          <p:blipFill rotWithShape="1">
            <a:blip r:embed="rId4"/>
            <a:srcRect t="383" r="557"/>
            <a:stretch/>
          </p:blipFill>
          <p:spPr>
            <a:xfrm>
              <a:off x="1268135" y="673852"/>
              <a:ext cx="5305688" cy="5218668"/>
            </a:xfrm>
            <a:prstGeom prst="rect">
              <a:avLst/>
            </a:prstGeom>
          </p:spPr>
        </p:pic>
        <p:sp>
          <p:nvSpPr>
            <p:cNvPr id="12" name="CasellaDiTesto 11">
              <a:extLst>
                <a:ext uri="{FF2B5EF4-FFF2-40B4-BE49-F238E27FC236}">
                  <a16:creationId xmlns:a16="http://schemas.microsoft.com/office/drawing/2014/main" id="{F080AE3D-BC43-1137-E3AD-DDAE8600B5C2}"/>
                </a:ext>
              </a:extLst>
            </p:cNvPr>
            <p:cNvSpPr txBox="1"/>
            <p:nvPr/>
          </p:nvSpPr>
          <p:spPr>
            <a:xfrm>
              <a:off x="325742" y="2173919"/>
              <a:ext cx="859246" cy="276999"/>
            </a:xfrm>
            <a:prstGeom prst="rect">
              <a:avLst/>
            </a:prstGeom>
            <a:noFill/>
            <a:ln>
              <a:solidFill>
                <a:schemeClr val="tx1"/>
              </a:solidFill>
            </a:ln>
          </p:spPr>
          <p:txBody>
            <a:bodyPr wrap="square" rtlCol="0">
              <a:spAutoFit/>
            </a:bodyPr>
            <a:lstStyle/>
            <a:p>
              <a:r>
                <a:rPr lang="it-IT" sz="1200"/>
                <a:t>BLOCCO A</a:t>
              </a:r>
            </a:p>
          </p:txBody>
        </p:sp>
        <p:sp>
          <p:nvSpPr>
            <p:cNvPr id="13" name="CasellaDiTesto 12">
              <a:extLst>
                <a:ext uri="{FF2B5EF4-FFF2-40B4-BE49-F238E27FC236}">
                  <a16:creationId xmlns:a16="http://schemas.microsoft.com/office/drawing/2014/main" id="{56BBD349-AB0C-A26D-DDBC-E023B91583AF}"/>
                </a:ext>
              </a:extLst>
            </p:cNvPr>
            <p:cNvSpPr txBox="1"/>
            <p:nvPr/>
          </p:nvSpPr>
          <p:spPr>
            <a:xfrm>
              <a:off x="325743" y="3589713"/>
              <a:ext cx="859246" cy="276998"/>
            </a:xfrm>
            <a:prstGeom prst="rect">
              <a:avLst/>
            </a:prstGeom>
            <a:noFill/>
            <a:ln>
              <a:solidFill>
                <a:schemeClr val="tx1"/>
              </a:solidFill>
            </a:ln>
          </p:spPr>
          <p:txBody>
            <a:bodyPr wrap="square" rtlCol="0">
              <a:spAutoFit/>
            </a:bodyPr>
            <a:lstStyle/>
            <a:p>
              <a:r>
                <a:rPr lang="it-IT" sz="1200"/>
                <a:t>BLOCCO B</a:t>
              </a:r>
            </a:p>
          </p:txBody>
        </p:sp>
        <p:sp>
          <p:nvSpPr>
            <p:cNvPr id="14" name="CasellaDiTesto 13">
              <a:extLst>
                <a:ext uri="{FF2B5EF4-FFF2-40B4-BE49-F238E27FC236}">
                  <a16:creationId xmlns:a16="http://schemas.microsoft.com/office/drawing/2014/main" id="{32826D88-8301-D7FC-E98D-C0506E430525}"/>
                </a:ext>
              </a:extLst>
            </p:cNvPr>
            <p:cNvSpPr txBox="1"/>
            <p:nvPr/>
          </p:nvSpPr>
          <p:spPr>
            <a:xfrm>
              <a:off x="325743" y="4840475"/>
              <a:ext cx="859246" cy="276998"/>
            </a:xfrm>
            <a:prstGeom prst="rect">
              <a:avLst/>
            </a:prstGeom>
            <a:noFill/>
            <a:ln>
              <a:solidFill>
                <a:schemeClr val="tx1"/>
              </a:solidFill>
            </a:ln>
          </p:spPr>
          <p:txBody>
            <a:bodyPr wrap="square" rtlCol="0">
              <a:spAutoFit/>
            </a:bodyPr>
            <a:lstStyle/>
            <a:p>
              <a:r>
                <a:rPr lang="it-IT" sz="1200"/>
                <a:t>BLOCCO C</a:t>
              </a:r>
            </a:p>
          </p:txBody>
        </p:sp>
      </p:grpSp>
      <p:sp>
        <p:nvSpPr>
          <p:cNvPr id="16" name="CasellaDiTesto 15">
            <a:extLst>
              <a:ext uri="{FF2B5EF4-FFF2-40B4-BE49-F238E27FC236}">
                <a16:creationId xmlns:a16="http://schemas.microsoft.com/office/drawing/2014/main" id="{8CD0CD19-C5B0-CBE9-58B1-77F81C1821DC}"/>
              </a:ext>
            </a:extLst>
          </p:cNvPr>
          <p:cNvSpPr txBox="1"/>
          <p:nvPr/>
        </p:nvSpPr>
        <p:spPr>
          <a:xfrm>
            <a:off x="6900633" y="2393651"/>
            <a:ext cx="4838216"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rPr>
              <a:t>Completa separazione dei GDM dal nonGDM con le top 100 C</a:t>
            </a:r>
          </a:p>
          <a:p>
            <a:pPr>
              <a:lnSpc>
                <a:spcPct val="150000"/>
              </a:lnSpc>
            </a:pPr>
            <a:endParaRPr lang="it-IT">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rPr>
              <a:t>Livelli di metilazione differenti tra i due gruppi si nel blocco A che nel blocco B</a:t>
            </a:r>
          </a:p>
          <a:p>
            <a:pPr marL="285750" indent="-285750">
              <a:buFont typeface="Arial" panose="020B0604020202020204" pitchFamily="34" charset="0"/>
              <a:buChar char="•"/>
            </a:pPr>
            <a:endParaRPr lang="it-IT">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07A02BD3-577A-3B60-2FEB-007DB9BA9FC2}"/>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spTree>
    <p:extLst>
      <p:ext uri="{BB962C8B-B14F-4D97-AF65-F5344CB8AC3E}">
        <p14:creationId xmlns:p14="http://schemas.microsoft.com/office/powerpoint/2010/main" val="19746695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0061E460-4D7E-7722-F66B-886152C29135}"/>
              </a:ext>
            </a:extLst>
          </p:cNvPr>
          <p:cNvSpPr txBox="1"/>
          <p:nvPr/>
        </p:nvSpPr>
        <p:spPr>
          <a:xfrm>
            <a:off x="195312" y="448513"/>
            <a:ext cx="3936035" cy="954107"/>
          </a:xfrm>
          <a:prstGeom prst="rect">
            <a:avLst/>
          </a:prstGeom>
          <a:noFill/>
        </p:spPr>
        <p:txBody>
          <a:bodyPr wrap="square" rtlCol="0">
            <a:spAutoFit/>
          </a:bodyPr>
          <a:lstStyle/>
          <a:p>
            <a:pPr algn="r"/>
            <a:r>
              <a:rPr lang="it-IT" sz="2800" b="1" u="sng">
                <a:solidFill>
                  <a:srgbClr val="C00000"/>
                </a:solidFill>
                <a:latin typeface="Arial" panose="020B0604020202020204" pitchFamily="34" charset="0"/>
                <a:cs typeface="Arial" panose="020B0604020202020204" pitchFamily="34" charset="0"/>
              </a:rPr>
              <a:t>LOGISTIC REGRESSION:</a:t>
            </a:r>
          </a:p>
        </p:txBody>
      </p:sp>
      <p:pic>
        <p:nvPicPr>
          <p:cNvPr id="7" name="Immagine 6">
            <a:extLst>
              <a:ext uri="{FF2B5EF4-FFF2-40B4-BE49-F238E27FC236}">
                <a16:creationId xmlns:a16="http://schemas.microsoft.com/office/drawing/2014/main" id="{542CDC95-295C-7EBC-631B-206813C96EF3}"/>
              </a:ext>
            </a:extLst>
          </p:cNvPr>
          <p:cNvPicPr>
            <a:picLocks noChangeAspect="1"/>
          </p:cNvPicPr>
          <p:nvPr/>
        </p:nvPicPr>
        <p:blipFill rotWithShape="1">
          <a:blip r:embed="rId3"/>
          <a:srcRect t="-1" b="665"/>
          <a:stretch/>
        </p:blipFill>
        <p:spPr>
          <a:xfrm>
            <a:off x="5886374" y="91475"/>
            <a:ext cx="5937315" cy="5824133"/>
          </a:xfrm>
          <a:prstGeom prst="rect">
            <a:avLst/>
          </a:prstGeom>
        </p:spPr>
      </p:pic>
      <p:sp>
        <p:nvSpPr>
          <p:cNvPr id="8" name="CasellaDiTesto 7">
            <a:extLst>
              <a:ext uri="{FF2B5EF4-FFF2-40B4-BE49-F238E27FC236}">
                <a16:creationId xmlns:a16="http://schemas.microsoft.com/office/drawing/2014/main" id="{1A130A46-9357-1B01-1922-F59A195F87BF}"/>
              </a:ext>
            </a:extLst>
          </p:cNvPr>
          <p:cNvSpPr txBox="1"/>
          <p:nvPr/>
        </p:nvSpPr>
        <p:spPr>
          <a:xfrm>
            <a:off x="956195" y="2377050"/>
            <a:ext cx="3936036"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dirty="0"/>
              <a:t>Campione S_29_N_T3 classificato non correttamente </a:t>
            </a:r>
          </a:p>
          <a:p>
            <a:pPr>
              <a:lnSpc>
                <a:spcPct val="150000"/>
              </a:lnSpc>
            </a:pPr>
            <a:endParaRPr lang="it-IT" dirty="0"/>
          </a:p>
          <a:p>
            <a:pPr marL="285750" indent="-285750">
              <a:lnSpc>
                <a:spcPct val="150000"/>
              </a:lnSpc>
              <a:buFont typeface="Arial" panose="020B0604020202020204" pitchFamily="34" charset="0"/>
              <a:buChar char="•"/>
            </a:pPr>
            <a:r>
              <a:rPr lang="it-IT" dirty="0"/>
              <a:t>Osservabile una variazione di metilazione tra i fenotipi GDM e nonGDM</a:t>
            </a:r>
          </a:p>
        </p:txBody>
      </p:sp>
      <p:sp>
        <p:nvSpPr>
          <p:cNvPr id="2" name="CasellaDiTesto 1">
            <a:extLst>
              <a:ext uri="{FF2B5EF4-FFF2-40B4-BE49-F238E27FC236}">
                <a16:creationId xmlns:a16="http://schemas.microsoft.com/office/drawing/2014/main" id="{88989192-2508-96C3-AA53-0120C9DC3CFB}"/>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RISULTATI </a:t>
            </a:r>
          </a:p>
        </p:txBody>
      </p:sp>
      <p:sp>
        <p:nvSpPr>
          <p:cNvPr id="3" name="CasellaDiTesto 11">
            <a:extLst>
              <a:ext uri="{FF2B5EF4-FFF2-40B4-BE49-F238E27FC236}">
                <a16:creationId xmlns:a16="http://schemas.microsoft.com/office/drawing/2014/main" id="{EEA01BDC-ED21-AF1E-BE5A-520871AFC2E9}"/>
              </a:ext>
            </a:extLst>
          </p:cNvPr>
          <p:cNvSpPr txBox="1"/>
          <p:nvPr/>
        </p:nvSpPr>
        <p:spPr>
          <a:xfrm>
            <a:off x="4995815" y="1164517"/>
            <a:ext cx="859246" cy="276999"/>
          </a:xfrm>
          <a:prstGeom prst="rect">
            <a:avLst/>
          </a:prstGeom>
          <a:noFill/>
          <a:ln>
            <a:solidFill>
              <a:schemeClr val="tx1"/>
            </a:solidFill>
          </a:ln>
        </p:spPr>
        <p:txBody>
          <a:bodyPr wrap="square" rtlCol="0">
            <a:spAutoFit/>
          </a:bodyPr>
          <a:lstStyle/>
          <a:p>
            <a:r>
              <a:rPr lang="it-IT" sz="1200"/>
              <a:t>BLOCCO A</a:t>
            </a:r>
          </a:p>
        </p:txBody>
      </p:sp>
      <p:sp>
        <p:nvSpPr>
          <p:cNvPr id="5" name="CasellaDiTesto 12">
            <a:extLst>
              <a:ext uri="{FF2B5EF4-FFF2-40B4-BE49-F238E27FC236}">
                <a16:creationId xmlns:a16="http://schemas.microsoft.com/office/drawing/2014/main" id="{41183DBC-047D-6C1D-56DA-E1C56F9138A9}"/>
              </a:ext>
            </a:extLst>
          </p:cNvPr>
          <p:cNvSpPr txBox="1"/>
          <p:nvPr/>
        </p:nvSpPr>
        <p:spPr>
          <a:xfrm>
            <a:off x="4995816" y="2580311"/>
            <a:ext cx="859246" cy="276998"/>
          </a:xfrm>
          <a:prstGeom prst="rect">
            <a:avLst/>
          </a:prstGeom>
          <a:noFill/>
          <a:ln>
            <a:solidFill>
              <a:schemeClr val="tx1"/>
            </a:solidFill>
          </a:ln>
        </p:spPr>
        <p:txBody>
          <a:bodyPr wrap="square" rtlCol="0">
            <a:spAutoFit/>
          </a:bodyPr>
          <a:lstStyle/>
          <a:p>
            <a:r>
              <a:rPr lang="it-IT" sz="1200"/>
              <a:t>BLOCCO B</a:t>
            </a:r>
          </a:p>
        </p:txBody>
      </p:sp>
      <p:sp>
        <p:nvSpPr>
          <p:cNvPr id="9" name="CasellaDiTesto 13">
            <a:extLst>
              <a:ext uri="{FF2B5EF4-FFF2-40B4-BE49-F238E27FC236}">
                <a16:creationId xmlns:a16="http://schemas.microsoft.com/office/drawing/2014/main" id="{A205F50D-A7FF-AFD4-1634-351D75336B19}"/>
              </a:ext>
            </a:extLst>
          </p:cNvPr>
          <p:cNvSpPr txBox="1"/>
          <p:nvPr/>
        </p:nvSpPr>
        <p:spPr>
          <a:xfrm>
            <a:off x="4995815" y="4197275"/>
            <a:ext cx="859246" cy="276998"/>
          </a:xfrm>
          <a:prstGeom prst="rect">
            <a:avLst/>
          </a:prstGeom>
          <a:noFill/>
          <a:ln>
            <a:solidFill>
              <a:schemeClr val="tx1"/>
            </a:solidFill>
          </a:ln>
        </p:spPr>
        <p:txBody>
          <a:bodyPr wrap="square" rtlCol="0">
            <a:spAutoFit/>
          </a:bodyPr>
          <a:lstStyle/>
          <a:p>
            <a:r>
              <a:rPr lang="it-IT" sz="1200"/>
              <a:t>BLOCCO C</a:t>
            </a:r>
          </a:p>
        </p:txBody>
      </p:sp>
      <p:sp>
        <p:nvSpPr>
          <p:cNvPr id="10" name="Freccia a destra 9">
            <a:extLst>
              <a:ext uri="{FF2B5EF4-FFF2-40B4-BE49-F238E27FC236}">
                <a16:creationId xmlns:a16="http://schemas.microsoft.com/office/drawing/2014/main" id="{E757FE42-DFF2-99E1-6703-6110D7FE3181}"/>
              </a:ext>
            </a:extLst>
          </p:cNvPr>
          <p:cNvSpPr/>
          <p:nvPr/>
        </p:nvSpPr>
        <p:spPr>
          <a:xfrm rot="1980000">
            <a:off x="5751962" y="230155"/>
            <a:ext cx="707922" cy="476864"/>
          </a:xfrm>
          <a:prstGeom prst="rightArrow">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77597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3C800984-C606-AFB6-E1D0-D47D05888A65}"/>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DIAPOSITIVE SUPPLEMENTARI   </a:t>
            </a:r>
          </a:p>
        </p:txBody>
      </p:sp>
      <p:sp>
        <p:nvSpPr>
          <p:cNvPr id="5" name="CasellaDiTesto 4">
            <a:extLst>
              <a:ext uri="{FF2B5EF4-FFF2-40B4-BE49-F238E27FC236}">
                <a16:creationId xmlns:a16="http://schemas.microsoft.com/office/drawing/2014/main" id="{7BEAEF2F-568A-084A-AEED-3F94304C1D03}"/>
              </a:ext>
            </a:extLst>
          </p:cNvPr>
          <p:cNvSpPr txBox="1"/>
          <p:nvPr/>
        </p:nvSpPr>
        <p:spPr>
          <a:xfrm>
            <a:off x="1959429" y="811763"/>
            <a:ext cx="7959012" cy="461665"/>
          </a:xfrm>
          <a:prstGeom prst="rect">
            <a:avLst/>
          </a:prstGeom>
          <a:noFill/>
        </p:spPr>
        <p:txBody>
          <a:bodyPr wrap="square" rtlCol="0">
            <a:spAutoFit/>
          </a:bodyPr>
          <a:lstStyle/>
          <a:p>
            <a:pPr algn="ctr"/>
            <a:r>
              <a:rPr lang="it-IT" sz="2400" b="1">
                <a:solidFill>
                  <a:srgbClr val="C00000"/>
                </a:solidFill>
                <a:latin typeface="Arial" panose="020B0604020202020204" pitchFamily="34" charset="0"/>
                <a:cs typeface="Arial" panose="020B0604020202020204" pitchFamily="34" charset="0"/>
              </a:rPr>
              <a:t>LOGISIC REGRESSION AND PCA REGRESSION</a:t>
            </a:r>
          </a:p>
        </p:txBody>
      </p:sp>
      <p:grpSp>
        <p:nvGrpSpPr>
          <p:cNvPr id="20" name="Gruppo 19">
            <a:extLst>
              <a:ext uri="{FF2B5EF4-FFF2-40B4-BE49-F238E27FC236}">
                <a16:creationId xmlns:a16="http://schemas.microsoft.com/office/drawing/2014/main" id="{674475C6-76D1-AE51-7352-2BA385DF7815}"/>
              </a:ext>
            </a:extLst>
          </p:cNvPr>
          <p:cNvGrpSpPr/>
          <p:nvPr/>
        </p:nvGrpSpPr>
        <p:grpSpPr>
          <a:xfrm>
            <a:off x="447869" y="1949305"/>
            <a:ext cx="4864305" cy="3688084"/>
            <a:chOff x="849086" y="1852667"/>
            <a:chExt cx="4864305" cy="3688084"/>
          </a:xfrm>
        </p:grpSpPr>
        <p:grpSp>
          <p:nvGrpSpPr>
            <p:cNvPr id="18" name="Gruppo 17">
              <a:extLst>
                <a:ext uri="{FF2B5EF4-FFF2-40B4-BE49-F238E27FC236}">
                  <a16:creationId xmlns:a16="http://schemas.microsoft.com/office/drawing/2014/main" id="{0AFE6218-3B97-38E3-20EF-17226A982AD5}"/>
                </a:ext>
              </a:extLst>
            </p:cNvPr>
            <p:cNvGrpSpPr/>
            <p:nvPr/>
          </p:nvGrpSpPr>
          <p:grpSpPr>
            <a:xfrm>
              <a:off x="849086" y="2500604"/>
              <a:ext cx="4864305" cy="3040147"/>
              <a:chOff x="641694" y="2500604"/>
              <a:chExt cx="4864305" cy="3040147"/>
            </a:xfrm>
          </p:grpSpPr>
          <p:pic>
            <p:nvPicPr>
              <p:cNvPr id="10" name="Immagine 9" descr="Immagine che contiene grafico&#10;&#10;Descrizione generata automaticamente">
                <a:extLst>
                  <a:ext uri="{FF2B5EF4-FFF2-40B4-BE49-F238E27FC236}">
                    <a16:creationId xmlns:a16="http://schemas.microsoft.com/office/drawing/2014/main" id="{09DCC97D-3DCC-FEAE-E338-5A8C77A2CDA9}"/>
                  </a:ext>
                </a:extLst>
              </p:cNvPr>
              <p:cNvPicPr>
                <a:picLocks noChangeAspect="1"/>
              </p:cNvPicPr>
              <p:nvPr/>
            </p:nvPicPr>
            <p:blipFill rotWithShape="1">
              <a:blip r:embed="rId3">
                <a:extLst>
                  <a:ext uri="{28A0092B-C50C-407E-A947-70E740481C1C}">
                    <a14:useLocalDpi xmlns:a14="http://schemas.microsoft.com/office/drawing/2010/main" val="0"/>
                  </a:ext>
                </a:extLst>
              </a:blip>
              <a:srcRect l="16704" t="23342" r="20961" b="9298"/>
              <a:stretch/>
            </p:blipFill>
            <p:spPr>
              <a:xfrm>
                <a:off x="641694" y="2500604"/>
                <a:ext cx="4864305" cy="2956736"/>
              </a:xfrm>
              <a:prstGeom prst="rect">
                <a:avLst/>
              </a:prstGeom>
            </p:spPr>
          </p:pic>
          <p:sp>
            <p:nvSpPr>
              <p:cNvPr id="11" name="CasellaDiTesto 10">
                <a:extLst>
                  <a:ext uri="{FF2B5EF4-FFF2-40B4-BE49-F238E27FC236}">
                    <a16:creationId xmlns:a16="http://schemas.microsoft.com/office/drawing/2014/main" id="{08B1717B-8F7F-E760-4B8E-09C3C20CBF57}"/>
                  </a:ext>
                </a:extLst>
              </p:cNvPr>
              <p:cNvSpPr txBox="1"/>
              <p:nvPr/>
            </p:nvSpPr>
            <p:spPr>
              <a:xfrm>
                <a:off x="2724539" y="5202197"/>
                <a:ext cx="1810139" cy="338554"/>
              </a:xfrm>
              <a:prstGeom prst="rect">
                <a:avLst/>
              </a:prstGeom>
              <a:noFill/>
            </p:spPr>
            <p:txBody>
              <a:bodyPr wrap="square" rtlCol="0">
                <a:spAutoFit/>
              </a:bodyPr>
              <a:lstStyle/>
              <a:p>
                <a:r>
                  <a:rPr lang="it-IT" sz="1600">
                    <a:latin typeface="Arial" panose="020B0604020202020204" pitchFamily="34" charset="0"/>
                    <a:cs typeface="Arial" panose="020B0604020202020204" pitchFamily="34" charset="0"/>
                  </a:rPr>
                  <a:t>5meC diff. </a:t>
                </a:r>
                <a:r>
                  <a:rPr lang="it-IT" sz="1600" err="1">
                    <a:latin typeface="Arial" panose="020B0604020202020204" pitchFamily="34" charset="0"/>
                    <a:cs typeface="Arial" panose="020B0604020202020204" pitchFamily="34" charset="0"/>
                  </a:rPr>
                  <a:t>met</a:t>
                </a:r>
                <a:r>
                  <a:rPr lang="it-IT" sz="1600">
                    <a:latin typeface="Arial" panose="020B0604020202020204" pitchFamily="34" charset="0"/>
                    <a:cs typeface="Arial" panose="020B0604020202020204" pitchFamily="34" charset="0"/>
                  </a:rPr>
                  <a:t>.</a:t>
                </a:r>
              </a:p>
            </p:txBody>
          </p:sp>
          <p:sp>
            <p:nvSpPr>
              <p:cNvPr id="16" name="CasellaDiTesto 15">
                <a:extLst>
                  <a:ext uri="{FF2B5EF4-FFF2-40B4-BE49-F238E27FC236}">
                    <a16:creationId xmlns:a16="http://schemas.microsoft.com/office/drawing/2014/main" id="{C7F7FBEC-3ABE-97D4-89B6-A2AF648F17F9}"/>
                  </a:ext>
                </a:extLst>
              </p:cNvPr>
              <p:cNvSpPr txBox="1"/>
              <p:nvPr/>
            </p:nvSpPr>
            <p:spPr>
              <a:xfrm>
                <a:off x="1001486" y="4525347"/>
                <a:ext cx="1079241" cy="307777"/>
              </a:xfrm>
              <a:prstGeom prst="rect">
                <a:avLst/>
              </a:prstGeom>
              <a:noFill/>
            </p:spPr>
            <p:txBody>
              <a:bodyPr wrap="square" rtlCol="0">
                <a:spAutoFit/>
              </a:bodyPr>
              <a:lstStyle/>
              <a:p>
                <a:r>
                  <a:rPr lang="it-IT" sz="1400">
                    <a:latin typeface="Arial" panose="020B0604020202020204" pitchFamily="34" charset="0"/>
                    <a:cs typeface="Arial" panose="020B0604020202020204" pitchFamily="34" charset="0"/>
                  </a:rPr>
                  <a:t>nonGDM</a:t>
                </a:r>
              </a:p>
            </p:txBody>
          </p:sp>
          <p:sp>
            <p:nvSpPr>
              <p:cNvPr id="17" name="CasellaDiTesto 16">
                <a:extLst>
                  <a:ext uri="{FF2B5EF4-FFF2-40B4-BE49-F238E27FC236}">
                    <a16:creationId xmlns:a16="http://schemas.microsoft.com/office/drawing/2014/main" id="{75608ECE-D93B-1A51-C1D5-07C5CAC0E230}"/>
                  </a:ext>
                </a:extLst>
              </p:cNvPr>
              <p:cNvSpPr txBox="1"/>
              <p:nvPr/>
            </p:nvSpPr>
            <p:spPr>
              <a:xfrm>
                <a:off x="1281404" y="2830285"/>
                <a:ext cx="1079241" cy="307777"/>
              </a:xfrm>
              <a:prstGeom prst="rect">
                <a:avLst/>
              </a:prstGeom>
              <a:noFill/>
            </p:spPr>
            <p:txBody>
              <a:bodyPr wrap="square" rtlCol="0">
                <a:spAutoFit/>
              </a:bodyPr>
              <a:lstStyle/>
              <a:p>
                <a:r>
                  <a:rPr lang="it-IT" sz="1400">
                    <a:latin typeface="Arial" panose="020B0604020202020204" pitchFamily="34" charset="0"/>
                    <a:cs typeface="Arial" panose="020B0604020202020204" pitchFamily="34" charset="0"/>
                  </a:rPr>
                  <a:t>GDM</a:t>
                </a:r>
              </a:p>
            </p:txBody>
          </p:sp>
        </p:grpSp>
        <p:sp>
          <p:nvSpPr>
            <p:cNvPr id="19" name="CasellaDiTesto 18">
              <a:extLst>
                <a:ext uri="{FF2B5EF4-FFF2-40B4-BE49-F238E27FC236}">
                  <a16:creationId xmlns:a16="http://schemas.microsoft.com/office/drawing/2014/main" id="{910E876A-42B0-D6C5-42AF-6BBE6B3400BB}"/>
                </a:ext>
              </a:extLst>
            </p:cNvPr>
            <p:cNvSpPr txBox="1"/>
            <p:nvPr/>
          </p:nvSpPr>
          <p:spPr>
            <a:xfrm>
              <a:off x="849086" y="1852667"/>
              <a:ext cx="4777274" cy="646331"/>
            </a:xfrm>
            <a:prstGeom prst="rect">
              <a:avLst/>
            </a:prstGeom>
            <a:noFill/>
          </p:spPr>
          <p:txBody>
            <a:bodyPr wrap="square" rtlCol="0">
              <a:spAutoFit/>
            </a:bodyPr>
            <a:lstStyle/>
            <a:p>
              <a:pPr algn="just"/>
              <a:r>
                <a:rPr lang="it-IT"/>
                <a:t>Predice se qualcosa è vero o falso in base a un livello di significatività.</a:t>
              </a:r>
            </a:p>
          </p:txBody>
        </p:sp>
      </p:grpSp>
      <p:grpSp>
        <p:nvGrpSpPr>
          <p:cNvPr id="29" name="Gruppo 28">
            <a:extLst>
              <a:ext uri="{FF2B5EF4-FFF2-40B4-BE49-F238E27FC236}">
                <a16:creationId xmlns:a16="http://schemas.microsoft.com/office/drawing/2014/main" id="{CA9EF640-9589-5143-EF65-56297EB8D74A}"/>
              </a:ext>
            </a:extLst>
          </p:cNvPr>
          <p:cNvGrpSpPr/>
          <p:nvPr/>
        </p:nvGrpSpPr>
        <p:grpSpPr>
          <a:xfrm>
            <a:off x="5648453" y="1559165"/>
            <a:ext cx="6095678" cy="4078224"/>
            <a:chOff x="6694562" y="1467394"/>
            <a:chExt cx="6095678" cy="4078224"/>
          </a:xfrm>
        </p:grpSpPr>
        <p:sp>
          <p:nvSpPr>
            <p:cNvPr id="25" name="CasellaDiTesto 24">
              <a:extLst>
                <a:ext uri="{FF2B5EF4-FFF2-40B4-BE49-F238E27FC236}">
                  <a16:creationId xmlns:a16="http://schemas.microsoft.com/office/drawing/2014/main" id="{74FCF03E-8C6F-57B5-9D93-B0271A947797}"/>
                </a:ext>
              </a:extLst>
            </p:cNvPr>
            <p:cNvSpPr txBox="1"/>
            <p:nvPr/>
          </p:nvSpPr>
          <p:spPr>
            <a:xfrm>
              <a:off x="8897256" y="5207064"/>
              <a:ext cx="1810139" cy="338554"/>
            </a:xfrm>
            <a:prstGeom prst="rect">
              <a:avLst/>
            </a:prstGeom>
            <a:noFill/>
          </p:spPr>
          <p:txBody>
            <a:bodyPr wrap="square" rtlCol="0">
              <a:spAutoFit/>
            </a:bodyPr>
            <a:lstStyle/>
            <a:p>
              <a:r>
                <a:rPr lang="it-IT" sz="1600">
                  <a:latin typeface="Arial" panose="020B0604020202020204" pitchFamily="34" charset="0"/>
                  <a:cs typeface="Arial" panose="020B0604020202020204" pitchFamily="34" charset="0"/>
                </a:rPr>
                <a:t>5meC diff. </a:t>
              </a:r>
              <a:r>
                <a:rPr lang="it-IT" sz="1600" err="1">
                  <a:latin typeface="Arial" panose="020B0604020202020204" pitchFamily="34" charset="0"/>
                  <a:cs typeface="Arial" panose="020B0604020202020204" pitchFamily="34" charset="0"/>
                </a:rPr>
                <a:t>met</a:t>
              </a:r>
              <a:r>
                <a:rPr lang="it-IT" sz="1600">
                  <a:latin typeface="Arial" panose="020B0604020202020204" pitchFamily="34" charset="0"/>
                  <a:cs typeface="Arial" panose="020B0604020202020204" pitchFamily="34" charset="0"/>
                </a:rPr>
                <a:t>.</a:t>
              </a:r>
            </a:p>
          </p:txBody>
        </p:sp>
        <p:sp>
          <p:nvSpPr>
            <p:cNvPr id="26" name="CasellaDiTesto 25">
              <a:extLst>
                <a:ext uri="{FF2B5EF4-FFF2-40B4-BE49-F238E27FC236}">
                  <a16:creationId xmlns:a16="http://schemas.microsoft.com/office/drawing/2014/main" id="{98DE2AA6-C2E6-40AE-F5FD-58FF909AC6C2}"/>
                </a:ext>
              </a:extLst>
            </p:cNvPr>
            <p:cNvSpPr txBox="1"/>
            <p:nvPr/>
          </p:nvSpPr>
          <p:spPr>
            <a:xfrm>
              <a:off x="6694562" y="1467394"/>
              <a:ext cx="6095678" cy="1200329"/>
            </a:xfrm>
            <a:prstGeom prst="rect">
              <a:avLst/>
            </a:prstGeom>
            <a:noFill/>
          </p:spPr>
          <p:txBody>
            <a:bodyPr wrap="square" rtlCol="0">
              <a:spAutoFit/>
            </a:bodyPr>
            <a:lstStyle/>
            <a:p>
              <a:pPr algn="just"/>
              <a:r>
                <a:rPr lang="it-IT" dirty="0"/>
                <a:t>Sfrutta una funzione logistica con valori di curva che vanno da 0 (nonGDM) a 1 (GDM), dunque ci dice la probabilità che la donna abbia il diabete in base ai valori di metilazione delle citosine.</a:t>
              </a:r>
            </a:p>
          </p:txBody>
        </p:sp>
        <p:pic>
          <p:nvPicPr>
            <p:cNvPr id="28" name="Immagine 27">
              <a:extLst>
                <a:ext uri="{FF2B5EF4-FFF2-40B4-BE49-F238E27FC236}">
                  <a16:creationId xmlns:a16="http://schemas.microsoft.com/office/drawing/2014/main" id="{ADEE8A49-9E49-227E-6C2B-6C865621AF36}"/>
                </a:ext>
              </a:extLst>
            </p:cNvPr>
            <p:cNvPicPr>
              <a:picLocks noChangeAspect="1"/>
            </p:cNvPicPr>
            <p:nvPr/>
          </p:nvPicPr>
          <p:blipFill>
            <a:blip r:embed="rId4"/>
            <a:stretch>
              <a:fillRect/>
            </a:stretch>
          </p:blipFill>
          <p:spPr>
            <a:xfrm>
              <a:off x="7720671" y="2645435"/>
              <a:ext cx="3772572" cy="2577924"/>
            </a:xfrm>
            <a:prstGeom prst="rect">
              <a:avLst/>
            </a:prstGeom>
          </p:spPr>
        </p:pic>
      </p:grpSp>
      <p:sp>
        <p:nvSpPr>
          <p:cNvPr id="2" name="CasellaDiTesto 1">
            <a:extLst>
              <a:ext uri="{FF2B5EF4-FFF2-40B4-BE49-F238E27FC236}">
                <a16:creationId xmlns:a16="http://schemas.microsoft.com/office/drawing/2014/main" id="{288DFEDB-A081-2E4F-D1F9-57B334D07FF5}"/>
              </a:ext>
            </a:extLst>
          </p:cNvPr>
          <p:cNvSpPr txBox="1"/>
          <p:nvPr/>
        </p:nvSpPr>
        <p:spPr>
          <a:xfrm>
            <a:off x="9661286" y="5637389"/>
            <a:ext cx="2397760" cy="369332"/>
          </a:xfrm>
          <a:prstGeom prst="rect">
            <a:avLst/>
          </a:prstGeom>
          <a:noFill/>
        </p:spPr>
        <p:txBody>
          <a:bodyPr wrap="square" rtlCol="0">
            <a:spAutoFit/>
          </a:bodyPr>
          <a:lstStyle/>
          <a:p>
            <a:r>
              <a:rPr lang="it-IT" dirty="0" err="1"/>
              <a:t>Statquest</a:t>
            </a:r>
            <a:r>
              <a:rPr lang="it-IT" dirty="0"/>
              <a:t> Josh </a:t>
            </a:r>
            <a:r>
              <a:rPr lang="it-IT" dirty="0" err="1"/>
              <a:t>Starmer</a:t>
            </a:r>
            <a:endParaRPr lang="it-IT" dirty="0"/>
          </a:p>
        </p:txBody>
      </p:sp>
    </p:spTree>
    <p:extLst>
      <p:ext uri="{BB962C8B-B14F-4D97-AF65-F5344CB8AC3E}">
        <p14:creationId xmlns:p14="http://schemas.microsoft.com/office/powerpoint/2010/main" val="150991339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316F520D-3723-8096-E303-51F37E25D889}"/>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DIAPOSITIVE SUPPLEMENTARI   </a:t>
            </a:r>
          </a:p>
        </p:txBody>
      </p:sp>
      <p:sp>
        <p:nvSpPr>
          <p:cNvPr id="7" name="CasellaDiTesto 6">
            <a:extLst>
              <a:ext uri="{FF2B5EF4-FFF2-40B4-BE49-F238E27FC236}">
                <a16:creationId xmlns:a16="http://schemas.microsoft.com/office/drawing/2014/main" id="{9BB2220B-1AA8-F6A2-89FD-61AAA47D1237}"/>
              </a:ext>
            </a:extLst>
          </p:cNvPr>
          <p:cNvSpPr txBox="1"/>
          <p:nvPr/>
        </p:nvSpPr>
        <p:spPr>
          <a:xfrm>
            <a:off x="2225383" y="515118"/>
            <a:ext cx="7959012" cy="461665"/>
          </a:xfrm>
          <a:prstGeom prst="rect">
            <a:avLst/>
          </a:prstGeom>
          <a:noFill/>
        </p:spPr>
        <p:txBody>
          <a:bodyPr wrap="square" rtlCol="0">
            <a:spAutoFit/>
          </a:bodyPr>
          <a:lstStyle/>
          <a:p>
            <a:pPr algn="ctr"/>
            <a:r>
              <a:rPr lang="it-IT" sz="2400" b="1">
                <a:solidFill>
                  <a:srgbClr val="C00000"/>
                </a:solidFill>
                <a:latin typeface="Arial" panose="020B0604020202020204" pitchFamily="34" charset="0"/>
                <a:cs typeface="Arial" panose="020B0604020202020204" pitchFamily="34" charset="0"/>
              </a:rPr>
              <a:t>DECISION TREE</a:t>
            </a:r>
          </a:p>
        </p:txBody>
      </p:sp>
      <p:grpSp>
        <p:nvGrpSpPr>
          <p:cNvPr id="48" name="Gruppo 47">
            <a:extLst>
              <a:ext uri="{FF2B5EF4-FFF2-40B4-BE49-F238E27FC236}">
                <a16:creationId xmlns:a16="http://schemas.microsoft.com/office/drawing/2014/main" id="{CCEC615B-2FDF-9A0A-DCB5-7EF9A791E2DB}"/>
              </a:ext>
            </a:extLst>
          </p:cNvPr>
          <p:cNvGrpSpPr/>
          <p:nvPr/>
        </p:nvGrpSpPr>
        <p:grpSpPr>
          <a:xfrm>
            <a:off x="273813" y="1470393"/>
            <a:ext cx="6209751" cy="4106245"/>
            <a:chOff x="273813" y="1470393"/>
            <a:chExt cx="6209751" cy="4106245"/>
          </a:xfrm>
        </p:grpSpPr>
        <p:grpSp>
          <p:nvGrpSpPr>
            <p:cNvPr id="20" name="Gruppo 19">
              <a:extLst>
                <a:ext uri="{FF2B5EF4-FFF2-40B4-BE49-F238E27FC236}">
                  <a16:creationId xmlns:a16="http://schemas.microsoft.com/office/drawing/2014/main" id="{75E66D94-7137-20AC-FE0F-1166727F60C2}"/>
                </a:ext>
              </a:extLst>
            </p:cNvPr>
            <p:cNvGrpSpPr/>
            <p:nvPr/>
          </p:nvGrpSpPr>
          <p:grpSpPr>
            <a:xfrm>
              <a:off x="855634" y="1470393"/>
              <a:ext cx="5103847" cy="2692930"/>
              <a:chOff x="992153" y="2323073"/>
              <a:chExt cx="5103847" cy="2692930"/>
            </a:xfrm>
          </p:grpSpPr>
          <p:sp>
            <p:nvSpPr>
              <p:cNvPr id="9" name="Rettangolo con angoli arrotondati 8">
                <a:extLst>
                  <a:ext uri="{FF2B5EF4-FFF2-40B4-BE49-F238E27FC236}">
                    <a16:creationId xmlns:a16="http://schemas.microsoft.com/office/drawing/2014/main" id="{6789E0B6-554A-8FC6-E7C9-71A0C5F1CDFB}"/>
                  </a:ext>
                </a:extLst>
              </p:cNvPr>
              <p:cNvSpPr/>
              <p:nvPr/>
            </p:nvSpPr>
            <p:spPr>
              <a:xfrm>
                <a:off x="992153" y="4249239"/>
                <a:ext cx="1824135" cy="76676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DOMANDA 2</a:t>
                </a:r>
              </a:p>
            </p:txBody>
          </p:sp>
          <p:sp>
            <p:nvSpPr>
              <p:cNvPr id="10" name="Rettangolo con angoli arrotondati 9">
                <a:extLst>
                  <a:ext uri="{FF2B5EF4-FFF2-40B4-BE49-F238E27FC236}">
                    <a16:creationId xmlns:a16="http://schemas.microsoft.com/office/drawing/2014/main" id="{BE142336-19BD-75DA-5380-FE2A3ED10A10}"/>
                  </a:ext>
                </a:extLst>
              </p:cNvPr>
              <p:cNvSpPr/>
              <p:nvPr/>
            </p:nvSpPr>
            <p:spPr>
              <a:xfrm>
                <a:off x="2648337" y="2323073"/>
                <a:ext cx="1824135" cy="766764"/>
              </a:xfrm>
              <a:prstGeom prst="roundRect">
                <a:avLst/>
              </a:prstGeom>
              <a:solidFill>
                <a:srgbClr val="00B0F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DOMANDA </a:t>
                </a:r>
              </a:p>
            </p:txBody>
          </p:sp>
          <p:sp>
            <p:nvSpPr>
              <p:cNvPr id="11" name="Rettangolo con angoli arrotondati 10">
                <a:extLst>
                  <a:ext uri="{FF2B5EF4-FFF2-40B4-BE49-F238E27FC236}">
                    <a16:creationId xmlns:a16="http://schemas.microsoft.com/office/drawing/2014/main" id="{02C19BEA-E342-4B47-D4CE-D98B9A26D0A5}"/>
                  </a:ext>
                </a:extLst>
              </p:cNvPr>
              <p:cNvSpPr/>
              <p:nvPr/>
            </p:nvSpPr>
            <p:spPr>
              <a:xfrm>
                <a:off x="4271865" y="4249239"/>
                <a:ext cx="1824135" cy="7667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DOMANDA 2</a:t>
                </a:r>
              </a:p>
            </p:txBody>
          </p:sp>
          <p:cxnSp>
            <p:nvCxnSpPr>
              <p:cNvPr id="13" name="Connettore 2 12">
                <a:extLst>
                  <a:ext uri="{FF2B5EF4-FFF2-40B4-BE49-F238E27FC236}">
                    <a16:creationId xmlns:a16="http://schemas.microsoft.com/office/drawing/2014/main" id="{0773402B-EF64-7520-D966-8BBF24B522AF}"/>
                  </a:ext>
                </a:extLst>
              </p:cNvPr>
              <p:cNvCxnSpPr>
                <a:cxnSpLocks/>
                <a:stCxn id="10" idx="2"/>
                <a:endCxn id="9" idx="0"/>
              </p:cNvCxnSpPr>
              <p:nvPr/>
            </p:nvCxnSpPr>
            <p:spPr>
              <a:xfrm flipH="1">
                <a:off x="1904221" y="3089837"/>
                <a:ext cx="1656184" cy="11594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6921A78E-E834-F1D1-3BA4-CB3E15BD5D9E}"/>
                  </a:ext>
                </a:extLst>
              </p:cNvPr>
              <p:cNvCxnSpPr>
                <a:cxnSpLocks/>
                <a:stCxn id="10" idx="2"/>
                <a:endCxn id="11" idx="0"/>
              </p:cNvCxnSpPr>
              <p:nvPr/>
            </p:nvCxnSpPr>
            <p:spPr>
              <a:xfrm>
                <a:off x="3560405" y="3089837"/>
                <a:ext cx="1623528" cy="11594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CasellaDiTesto 17">
                <a:extLst>
                  <a:ext uri="{FF2B5EF4-FFF2-40B4-BE49-F238E27FC236}">
                    <a16:creationId xmlns:a16="http://schemas.microsoft.com/office/drawing/2014/main" id="{7E2A6D88-49EF-B91F-82FF-4EFE3F412685}"/>
                  </a:ext>
                </a:extLst>
              </p:cNvPr>
              <p:cNvSpPr txBox="1"/>
              <p:nvPr/>
            </p:nvSpPr>
            <p:spPr>
              <a:xfrm>
                <a:off x="1845644" y="3456838"/>
                <a:ext cx="913715" cy="369332"/>
              </a:xfrm>
              <a:prstGeom prst="rect">
                <a:avLst/>
              </a:prstGeom>
              <a:noFill/>
            </p:spPr>
            <p:txBody>
              <a:bodyPr wrap="square" rtlCol="0">
                <a:spAutoFit/>
              </a:bodyPr>
              <a:lstStyle/>
              <a:p>
                <a:r>
                  <a:rPr lang="it-IT"/>
                  <a:t>VERO</a:t>
                </a:r>
              </a:p>
            </p:txBody>
          </p:sp>
          <p:sp>
            <p:nvSpPr>
              <p:cNvPr id="19" name="CasellaDiTesto 18">
                <a:extLst>
                  <a:ext uri="{FF2B5EF4-FFF2-40B4-BE49-F238E27FC236}">
                    <a16:creationId xmlns:a16="http://schemas.microsoft.com/office/drawing/2014/main" id="{B0E9ADFC-63EB-25FD-1480-CE149F0CFD62}"/>
                  </a:ext>
                </a:extLst>
              </p:cNvPr>
              <p:cNvSpPr txBox="1"/>
              <p:nvPr/>
            </p:nvSpPr>
            <p:spPr>
              <a:xfrm>
                <a:off x="4472472" y="3429000"/>
                <a:ext cx="913715" cy="369332"/>
              </a:xfrm>
              <a:prstGeom prst="rect">
                <a:avLst/>
              </a:prstGeom>
              <a:noFill/>
            </p:spPr>
            <p:txBody>
              <a:bodyPr wrap="square" rtlCol="0">
                <a:spAutoFit/>
              </a:bodyPr>
              <a:lstStyle/>
              <a:p>
                <a:r>
                  <a:rPr lang="it-IT"/>
                  <a:t>FALSO</a:t>
                </a:r>
              </a:p>
            </p:txBody>
          </p:sp>
        </p:grpSp>
        <p:cxnSp>
          <p:nvCxnSpPr>
            <p:cNvPr id="2" name="Connettore 2 1">
              <a:extLst>
                <a:ext uri="{FF2B5EF4-FFF2-40B4-BE49-F238E27FC236}">
                  <a16:creationId xmlns:a16="http://schemas.microsoft.com/office/drawing/2014/main" id="{FF2912E5-ECD5-0F17-1B23-D6BFAFCFD5DA}"/>
                </a:ext>
              </a:extLst>
            </p:cNvPr>
            <p:cNvCxnSpPr>
              <a:cxnSpLocks/>
              <a:stCxn id="9" idx="2"/>
              <a:endCxn id="34" idx="0"/>
            </p:cNvCxnSpPr>
            <p:nvPr/>
          </p:nvCxnSpPr>
          <p:spPr>
            <a:xfrm flipH="1">
              <a:off x="899390" y="4163322"/>
              <a:ext cx="868312" cy="8337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 name="Connettore 2 2">
              <a:extLst>
                <a:ext uri="{FF2B5EF4-FFF2-40B4-BE49-F238E27FC236}">
                  <a16:creationId xmlns:a16="http://schemas.microsoft.com/office/drawing/2014/main" id="{304ADE96-9A1C-5ADC-8164-56A715735656}"/>
                </a:ext>
              </a:extLst>
            </p:cNvPr>
            <p:cNvCxnSpPr>
              <a:cxnSpLocks/>
              <a:stCxn id="11" idx="2"/>
              <a:endCxn id="38" idx="0"/>
            </p:cNvCxnSpPr>
            <p:nvPr/>
          </p:nvCxnSpPr>
          <p:spPr>
            <a:xfrm flipH="1">
              <a:off x="4287476" y="4163323"/>
              <a:ext cx="759938" cy="83373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00BB208E-66F1-A22E-8C5F-595BCC8B2FD7}"/>
                </a:ext>
              </a:extLst>
            </p:cNvPr>
            <p:cNvCxnSpPr>
              <a:cxnSpLocks/>
              <a:stCxn id="9" idx="2"/>
              <a:endCxn id="33" idx="0"/>
            </p:cNvCxnSpPr>
            <p:nvPr/>
          </p:nvCxnSpPr>
          <p:spPr>
            <a:xfrm>
              <a:off x="1767702" y="4163322"/>
              <a:ext cx="825731" cy="8337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Connettore 2 13">
              <a:extLst>
                <a:ext uri="{FF2B5EF4-FFF2-40B4-BE49-F238E27FC236}">
                  <a16:creationId xmlns:a16="http://schemas.microsoft.com/office/drawing/2014/main" id="{391F5DE0-79B3-73E3-2CD3-202BB560FD8D}"/>
                </a:ext>
              </a:extLst>
            </p:cNvPr>
            <p:cNvCxnSpPr>
              <a:cxnSpLocks/>
              <a:stCxn id="11" idx="2"/>
              <a:endCxn id="37" idx="0"/>
            </p:cNvCxnSpPr>
            <p:nvPr/>
          </p:nvCxnSpPr>
          <p:spPr>
            <a:xfrm>
              <a:off x="5047414" y="4163323"/>
              <a:ext cx="810574" cy="8342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CasellaDiTesto 27">
              <a:extLst>
                <a:ext uri="{FF2B5EF4-FFF2-40B4-BE49-F238E27FC236}">
                  <a16:creationId xmlns:a16="http://schemas.microsoft.com/office/drawing/2014/main" id="{9DEE89D0-4901-D696-152B-59F3884D40EA}"/>
                </a:ext>
              </a:extLst>
            </p:cNvPr>
            <p:cNvSpPr txBox="1"/>
            <p:nvPr/>
          </p:nvSpPr>
          <p:spPr>
            <a:xfrm>
              <a:off x="5438534" y="4305269"/>
              <a:ext cx="913715" cy="369332"/>
            </a:xfrm>
            <a:prstGeom prst="rect">
              <a:avLst/>
            </a:prstGeom>
            <a:noFill/>
          </p:spPr>
          <p:txBody>
            <a:bodyPr wrap="square" rtlCol="0">
              <a:spAutoFit/>
            </a:bodyPr>
            <a:lstStyle/>
            <a:p>
              <a:r>
                <a:rPr lang="it-IT"/>
                <a:t>FALSO</a:t>
              </a:r>
            </a:p>
          </p:txBody>
        </p:sp>
        <p:sp>
          <p:nvSpPr>
            <p:cNvPr id="29" name="CasellaDiTesto 28">
              <a:extLst>
                <a:ext uri="{FF2B5EF4-FFF2-40B4-BE49-F238E27FC236}">
                  <a16:creationId xmlns:a16="http://schemas.microsoft.com/office/drawing/2014/main" id="{112619A3-39CF-9B5E-1DAC-F2552897855C}"/>
                </a:ext>
              </a:extLst>
            </p:cNvPr>
            <p:cNvSpPr txBox="1"/>
            <p:nvPr/>
          </p:nvSpPr>
          <p:spPr>
            <a:xfrm>
              <a:off x="2136574" y="4292744"/>
              <a:ext cx="913715" cy="369332"/>
            </a:xfrm>
            <a:prstGeom prst="rect">
              <a:avLst/>
            </a:prstGeom>
            <a:noFill/>
          </p:spPr>
          <p:txBody>
            <a:bodyPr wrap="square" rtlCol="0">
              <a:spAutoFit/>
            </a:bodyPr>
            <a:lstStyle/>
            <a:p>
              <a:r>
                <a:rPr lang="it-IT"/>
                <a:t>FALSO</a:t>
              </a:r>
            </a:p>
          </p:txBody>
        </p:sp>
        <p:sp>
          <p:nvSpPr>
            <p:cNvPr id="30" name="CasellaDiTesto 29">
              <a:extLst>
                <a:ext uri="{FF2B5EF4-FFF2-40B4-BE49-F238E27FC236}">
                  <a16:creationId xmlns:a16="http://schemas.microsoft.com/office/drawing/2014/main" id="{52BAFBF3-2C40-E976-D838-A302D36710B1}"/>
                </a:ext>
              </a:extLst>
            </p:cNvPr>
            <p:cNvSpPr txBox="1"/>
            <p:nvPr/>
          </p:nvSpPr>
          <p:spPr>
            <a:xfrm>
              <a:off x="4001422" y="4327407"/>
              <a:ext cx="913715" cy="369332"/>
            </a:xfrm>
            <a:prstGeom prst="rect">
              <a:avLst/>
            </a:prstGeom>
            <a:noFill/>
          </p:spPr>
          <p:txBody>
            <a:bodyPr wrap="square" rtlCol="0">
              <a:spAutoFit/>
            </a:bodyPr>
            <a:lstStyle/>
            <a:p>
              <a:r>
                <a:rPr lang="it-IT"/>
                <a:t>VERO</a:t>
              </a:r>
            </a:p>
          </p:txBody>
        </p:sp>
        <p:sp>
          <p:nvSpPr>
            <p:cNvPr id="31" name="CasellaDiTesto 30">
              <a:extLst>
                <a:ext uri="{FF2B5EF4-FFF2-40B4-BE49-F238E27FC236}">
                  <a16:creationId xmlns:a16="http://schemas.microsoft.com/office/drawing/2014/main" id="{92A9A720-7B6D-5AD5-B056-B45EB3274373}"/>
                </a:ext>
              </a:extLst>
            </p:cNvPr>
            <p:cNvSpPr txBox="1"/>
            <p:nvPr/>
          </p:nvSpPr>
          <p:spPr>
            <a:xfrm>
              <a:off x="699993" y="4292744"/>
              <a:ext cx="913715" cy="369332"/>
            </a:xfrm>
            <a:prstGeom prst="rect">
              <a:avLst/>
            </a:prstGeom>
            <a:noFill/>
          </p:spPr>
          <p:txBody>
            <a:bodyPr wrap="square" rtlCol="0">
              <a:spAutoFit/>
            </a:bodyPr>
            <a:lstStyle/>
            <a:p>
              <a:r>
                <a:rPr lang="it-IT"/>
                <a:t>VERO</a:t>
              </a:r>
            </a:p>
          </p:txBody>
        </p:sp>
        <p:sp>
          <p:nvSpPr>
            <p:cNvPr id="33" name="Rettangolo con angoli arrotondati 32">
              <a:extLst>
                <a:ext uri="{FF2B5EF4-FFF2-40B4-BE49-F238E27FC236}">
                  <a16:creationId xmlns:a16="http://schemas.microsoft.com/office/drawing/2014/main" id="{DA522828-1646-A056-586D-33EF65A198E3}"/>
                </a:ext>
              </a:extLst>
            </p:cNvPr>
            <p:cNvSpPr/>
            <p:nvPr/>
          </p:nvSpPr>
          <p:spPr>
            <a:xfrm>
              <a:off x="1967856" y="4997054"/>
              <a:ext cx="1251153" cy="57909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DECISIONE 2</a:t>
              </a:r>
            </a:p>
          </p:txBody>
        </p:sp>
        <p:sp>
          <p:nvSpPr>
            <p:cNvPr id="34" name="Rettangolo con angoli arrotondati 33">
              <a:extLst>
                <a:ext uri="{FF2B5EF4-FFF2-40B4-BE49-F238E27FC236}">
                  <a16:creationId xmlns:a16="http://schemas.microsoft.com/office/drawing/2014/main" id="{8E865B7E-19D2-3BD1-868F-C0F951AFEDCE}"/>
                </a:ext>
              </a:extLst>
            </p:cNvPr>
            <p:cNvSpPr/>
            <p:nvPr/>
          </p:nvSpPr>
          <p:spPr>
            <a:xfrm>
              <a:off x="273813" y="4997054"/>
              <a:ext cx="1251153" cy="57909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DECISIONE 1</a:t>
              </a:r>
            </a:p>
          </p:txBody>
        </p:sp>
        <p:sp>
          <p:nvSpPr>
            <p:cNvPr id="37" name="Rettangolo con angoli arrotondati 36">
              <a:extLst>
                <a:ext uri="{FF2B5EF4-FFF2-40B4-BE49-F238E27FC236}">
                  <a16:creationId xmlns:a16="http://schemas.microsoft.com/office/drawing/2014/main" id="{F920B5D5-AAD3-B105-FB46-A3BA3CED2053}"/>
                </a:ext>
              </a:extLst>
            </p:cNvPr>
            <p:cNvSpPr/>
            <p:nvPr/>
          </p:nvSpPr>
          <p:spPr>
            <a:xfrm>
              <a:off x="5232411" y="4997548"/>
              <a:ext cx="1251153" cy="57909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DECISIONE 2</a:t>
              </a:r>
            </a:p>
          </p:txBody>
        </p:sp>
        <p:sp>
          <p:nvSpPr>
            <p:cNvPr id="38" name="Rettangolo con angoli arrotondati 37">
              <a:extLst>
                <a:ext uri="{FF2B5EF4-FFF2-40B4-BE49-F238E27FC236}">
                  <a16:creationId xmlns:a16="http://schemas.microsoft.com/office/drawing/2014/main" id="{2700E1BB-6581-5EC5-65CC-F9A4E757C0A7}"/>
                </a:ext>
              </a:extLst>
            </p:cNvPr>
            <p:cNvSpPr/>
            <p:nvPr/>
          </p:nvSpPr>
          <p:spPr>
            <a:xfrm>
              <a:off x="3661899" y="4997054"/>
              <a:ext cx="1251153" cy="57909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DECISIONE 1</a:t>
              </a:r>
            </a:p>
          </p:txBody>
        </p:sp>
      </p:grpSp>
      <p:grpSp>
        <p:nvGrpSpPr>
          <p:cNvPr id="49" name="Gruppo 48">
            <a:extLst>
              <a:ext uri="{FF2B5EF4-FFF2-40B4-BE49-F238E27FC236}">
                <a16:creationId xmlns:a16="http://schemas.microsoft.com/office/drawing/2014/main" id="{8A84D52D-0AA7-276A-CD29-7EE56479331F}"/>
              </a:ext>
            </a:extLst>
          </p:cNvPr>
          <p:cNvGrpSpPr/>
          <p:nvPr/>
        </p:nvGrpSpPr>
        <p:grpSpPr>
          <a:xfrm>
            <a:off x="7415058" y="2269121"/>
            <a:ext cx="3762135" cy="2529777"/>
            <a:chOff x="7196667" y="2237157"/>
            <a:chExt cx="3762135" cy="2529777"/>
          </a:xfrm>
        </p:grpSpPr>
        <p:sp>
          <p:nvSpPr>
            <p:cNvPr id="24" name="CasellaDiTesto 23">
              <a:extLst>
                <a:ext uri="{FF2B5EF4-FFF2-40B4-BE49-F238E27FC236}">
                  <a16:creationId xmlns:a16="http://schemas.microsoft.com/office/drawing/2014/main" id="{7FA14A65-52DB-6381-02D1-2A2EAC22AF31}"/>
                </a:ext>
              </a:extLst>
            </p:cNvPr>
            <p:cNvSpPr txBox="1"/>
            <p:nvPr/>
          </p:nvSpPr>
          <p:spPr>
            <a:xfrm>
              <a:off x="7196667" y="3566605"/>
              <a:ext cx="3645503" cy="1200329"/>
            </a:xfrm>
            <a:prstGeom prst="rect">
              <a:avLst/>
            </a:prstGeom>
            <a:noFill/>
          </p:spPr>
          <p:txBody>
            <a:bodyPr wrap="square" rtlCol="0">
              <a:spAutoFit/>
            </a:bodyPr>
            <a:lstStyle/>
            <a:p>
              <a:pPr algn="just"/>
              <a:r>
                <a:rPr lang="it-IT"/>
                <a:t>Il modello si pone una domanda e prende una scelta in base se la risposta è vera o falsa. Continua così fino a raggiungere la decisione finale. </a:t>
              </a:r>
            </a:p>
          </p:txBody>
        </p:sp>
        <p:sp>
          <p:nvSpPr>
            <p:cNvPr id="47" name="CasellaDiTesto 46">
              <a:extLst>
                <a:ext uri="{FF2B5EF4-FFF2-40B4-BE49-F238E27FC236}">
                  <a16:creationId xmlns:a16="http://schemas.microsoft.com/office/drawing/2014/main" id="{C5CB1594-D893-0684-88DB-27AC20A18E03}"/>
                </a:ext>
              </a:extLst>
            </p:cNvPr>
            <p:cNvSpPr txBox="1"/>
            <p:nvPr/>
          </p:nvSpPr>
          <p:spPr>
            <a:xfrm>
              <a:off x="7196667" y="2237157"/>
              <a:ext cx="3762135" cy="923330"/>
            </a:xfrm>
            <a:prstGeom prst="rect">
              <a:avLst/>
            </a:prstGeom>
            <a:noFill/>
          </p:spPr>
          <p:txBody>
            <a:bodyPr wrap="square" rtlCol="0">
              <a:spAutoFit/>
            </a:bodyPr>
            <a:lstStyle/>
            <a:p>
              <a:pPr algn="just"/>
              <a:r>
                <a:rPr lang="it-IT" dirty="0"/>
                <a:t>Sono alberi di classificazione che consentono di classificare persone o cose in due o più categorie. </a:t>
              </a:r>
            </a:p>
          </p:txBody>
        </p:sp>
      </p:grpSp>
    </p:spTree>
    <p:extLst>
      <p:ext uri="{BB962C8B-B14F-4D97-AF65-F5344CB8AC3E}">
        <p14:creationId xmlns:p14="http://schemas.microsoft.com/office/powerpoint/2010/main" val="39390395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8978EC51-881D-73D2-26BB-D4BBE2721209}"/>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DIAPOSITIVE SUPPLEMENTARI   </a:t>
            </a:r>
          </a:p>
        </p:txBody>
      </p:sp>
      <p:sp>
        <p:nvSpPr>
          <p:cNvPr id="7" name="CasellaDiTesto 6">
            <a:extLst>
              <a:ext uri="{FF2B5EF4-FFF2-40B4-BE49-F238E27FC236}">
                <a16:creationId xmlns:a16="http://schemas.microsoft.com/office/drawing/2014/main" id="{1D84C360-5845-7EAA-55EF-F06D1D5D916F}"/>
              </a:ext>
            </a:extLst>
          </p:cNvPr>
          <p:cNvSpPr txBox="1"/>
          <p:nvPr/>
        </p:nvSpPr>
        <p:spPr>
          <a:xfrm>
            <a:off x="1959429" y="811763"/>
            <a:ext cx="7959012" cy="461665"/>
          </a:xfrm>
          <a:prstGeom prst="rect">
            <a:avLst/>
          </a:prstGeom>
          <a:noFill/>
        </p:spPr>
        <p:txBody>
          <a:bodyPr wrap="square" rtlCol="0">
            <a:spAutoFit/>
          </a:bodyPr>
          <a:lstStyle/>
          <a:p>
            <a:pPr algn="ctr"/>
            <a:r>
              <a:rPr lang="it-IT" sz="2400" b="1">
                <a:solidFill>
                  <a:srgbClr val="C00000"/>
                </a:solidFill>
                <a:latin typeface="Arial" panose="020B0604020202020204" pitchFamily="34" charset="0"/>
                <a:cs typeface="Arial" panose="020B0604020202020204" pitchFamily="34" charset="0"/>
              </a:rPr>
              <a:t>RANDOM FOREST</a:t>
            </a:r>
          </a:p>
        </p:txBody>
      </p:sp>
      <p:pic>
        <p:nvPicPr>
          <p:cNvPr id="9" name="Immagine 8">
            <a:extLst>
              <a:ext uri="{FF2B5EF4-FFF2-40B4-BE49-F238E27FC236}">
                <a16:creationId xmlns:a16="http://schemas.microsoft.com/office/drawing/2014/main" id="{19F714C3-B1A1-E945-8284-33740F89FB2A}"/>
              </a:ext>
            </a:extLst>
          </p:cNvPr>
          <p:cNvPicPr>
            <a:picLocks noChangeAspect="1"/>
          </p:cNvPicPr>
          <p:nvPr/>
        </p:nvPicPr>
        <p:blipFill>
          <a:blip r:embed="rId3"/>
          <a:stretch>
            <a:fillRect/>
          </a:stretch>
        </p:blipFill>
        <p:spPr>
          <a:xfrm>
            <a:off x="4852493" y="2315108"/>
            <a:ext cx="6971196" cy="2734448"/>
          </a:xfrm>
          <a:prstGeom prst="rect">
            <a:avLst/>
          </a:prstGeom>
        </p:spPr>
      </p:pic>
      <p:sp>
        <p:nvSpPr>
          <p:cNvPr id="4" name="CasellaDiTesto 3">
            <a:extLst>
              <a:ext uri="{FF2B5EF4-FFF2-40B4-BE49-F238E27FC236}">
                <a16:creationId xmlns:a16="http://schemas.microsoft.com/office/drawing/2014/main" id="{30240404-16B8-AE2E-65EC-8E26BAB9EB4F}"/>
              </a:ext>
            </a:extLst>
          </p:cNvPr>
          <p:cNvSpPr txBox="1"/>
          <p:nvPr/>
        </p:nvSpPr>
        <p:spPr>
          <a:xfrm>
            <a:off x="1332722" y="1582583"/>
            <a:ext cx="9526556" cy="369332"/>
          </a:xfrm>
          <a:prstGeom prst="rect">
            <a:avLst/>
          </a:prstGeom>
          <a:noFill/>
        </p:spPr>
        <p:txBody>
          <a:bodyPr wrap="square" rtlCol="0">
            <a:spAutoFit/>
          </a:bodyPr>
          <a:lstStyle/>
          <a:p>
            <a:r>
              <a:rPr lang="it-IT"/>
              <a:t>Combina la semplicità del decision tree con la flessibilità andando ad implementare l’accuratezza. </a:t>
            </a:r>
          </a:p>
        </p:txBody>
      </p:sp>
      <p:sp>
        <p:nvSpPr>
          <p:cNvPr id="8" name="CasellaDiTesto 7">
            <a:extLst>
              <a:ext uri="{FF2B5EF4-FFF2-40B4-BE49-F238E27FC236}">
                <a16:creationId xmlns:a16="http://schemas.microsoft.com/office/drawing/2014/main" id="{F7ECC263-D768-46ED-7FAB-6B6C7F1F934F}"/>
              </a:ext>
            </a:extLst>
          </p:cNvPr>
          <p:cNvSpPr txBox="1"/>
          <p:nvPr/>
        </p:nvSpPr>
        <p:spPr>
          <a:xfrm>
            <a:off x="541175" y="2784695"/>
            <a:ext cx="3778898" cy="2031325"/>
          </a:xfrm>
          <a:prstGeom prst="rect">
            <a:avLst/>
          </a:prstGeom>
          <a:noFill/>
        </p:spPr>
        <p:txBody>
          <a:bodyPr wrap="square" rtlCol="0">
            <a:spAutoFit/>
          </a:bodyPr>
          <a:lstStyle/>
          <a:p>
            <a:pPr algn="just"/>
            <a:r>
              <a:rPr lang="it-IT" dirty="0"/>
              <a:t>Creare un </a:t>
            </a:r>
            <a:r>
              <a:rPr lang="it-IT" dirty="0" err="1"/>
              <a:t>bootstrapped</a:t>
            </a:r>
            <a:r>
              <a:rPr lang="it-IT" dirty="0"/>
              <a:t> data set in cui si vanno a selezionare casualmente campioni dal data set originale. Da questo si crea un decision tree. </a:t>
            </a:r>
          </a:p>
          <a:p>
            <a:pPr algn="just"/>
            <a:r>
              <a:rPr lang="it-IT" dirty="0"/>
              <a:t>Si ripete questa operazione un tot di volte portando alla formazione di una grande variabilità di alberi.</a:t>
            </a:r>
          </a:p>
        </p:txBody>
      </p:sp>
      <p:sp>
        <p:nvSpPr>
          <p:cNvPr id="2" name="CasellaDiTesto 1">
            <a:extLst>
              <a:ext uri="{FF2B5EF4-FFF2-40B4-BE49-F238E27FC236}">
                <a16:creationId xmlns:a16="http://schemas.microsoft.com/office/drawing/2014/main" id="{E2BD685E-A3C8-110D-AC93-EA149633D129}"/>
              </a:ext>
            </a:extLst>
          </p:cNvPr>
          <p:cNvSpPr txBox="1"/>
          <p:nvPr/>
        </p:nvSpPr>
        <p:spPr>
          <a:xfrm>
            <a:off x="9605551" y="5605570"/>
            <a:ext cx="2397760" cy="369332"/>
          </a:xfrm>
          <a:prstGeom prst="rect">
            <a:avLst/>
          </a:prstGeom>
          <a:noFill/>
        </p:spPr>
        <p:txBody>
          <a:bodyPr wrap="square" rtlCol="0">
            <a:spAutoFit/>
          </a:bodyPr>
          <a:lstStyle/>
          <a:p>
            <a:r>
              <a:rPr lang="it-IT" dirty="0" err="1"/>
              <a:t>Statquest</a:t>
            </a:r>
            <a:r>
              <a:rPr lang="it-IT" dirty="0"/>
              <a:t> Josh </a:t>
            </a:r>
            <a:r>
              <a:rPr lang="it-IT" dirty="0" err="1"/>
              <a:t>Starmer</a:t>
            </a:r>
            <a:endParaRPr lang="it-IT" dirty="0"/>
          </a:p>
        </p:txBody>
      </p:sp>
    </p:spTree>
    <p:extLst>
      <p:ext uri="{BB962C8B-B14F-4D97-AF65-F5344CB8AC3E}">
        <p14:creationId xmlns:p14="http://schemas.microsoft.com/office/powerpoint/2010/main" val="393384779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8978EC51-881D-73D2-26BB-D4BBE2721209}"/>
              </a:ext>
            </a:extLst>
          </p:cNvPr>
          <p:cNvSpPr txBox="1"/>
          <p:nvPr/>
        </p:nvSpPr>
        <p:spPr>
          <a:xfrm>
            <a:off x="849086" y="6289951"/>
            <a:ext cx="3163077" cy="369332"/>
          </a:xfrm>
          <a:prstGeom prst="rect">
            <a:avLst/>
          </a:prstGeom>
          <a:noFill/>
        </p:spPr>
        <p:txBody>
          <a:bodyPr wrap="square" rtlCol="0">
            <a:spAutoFit/>
          </a:bodyPr>
          <a:lstStyle/>
          <a:p>
            <a:r>
              <a:rPr lang="it-IT" dirty="0">
                <a:solidFill>
                  <a:schemeClr val="bg1"/>
                </a:solidFill>
              </a:rPr>
              <a:t>DIAPOSITIVE SUPPLEMENTARI   </a:t>
            </a:r>
          </a:p>
        </p:txBody>
      </p:sp>
      <p:sp>
        <p:nvSpPr>
          <p:cNvPr id="3" name="CasellaDiTesto 2">
            <a:extLst>
              <a:ext uri="{FF2B5EF4-FFF2-40B4-BE49-F238E27FC236}">
                <a16:creationId xmlns:a16="http://schemas.microsoft.com/office/drawing/2014/main" id="{DE4C8483-0C4E-09B5-73A0-F59040E19709}"/>
              </a:ext>
            </a:extLst>
          </p:cNvPr>
          <p:cNvSpPr txBox="1"/>
          <p:nvPr/>
        </p:nvSpPr>
        <p:spPr>
          <a:xfrm>
            <a:off x="1940768" y="660755"/>
            <a:ext cx="7959012" cy="461665"/>
          </a:xfrm>
          <a:prstGeom prst="rect">
            <a:avLst/>
          </a:prstGeom>
          <a:noFill/>
        </p:spPr>
        <p:txBody>
          <a:bodyPr wrap="square" rtlCol="0">
            <a:spAutoFit/>
          </a:bodyPr>
          <a:lstStyle/>
          <a:p>
            <a:pPr algn="ctr"/>
            <a:r>
              <a:rPr lang="it-IT" sz="2400" b="1">
                <a:solidFill>
                  <a:srgbClr val="C00000"/>
                </a:solidFill>
                <a:latin typeface="Arial" panose="020B0604020202020204" pitchFamily="34" charset="0"/>
                <a:cs typeface="Arial" panose="020B0604020202020204" pitchFamily="34" charset="0"/>
              </a:rPr>
              <a:t>SUPPORT VECTOR MACHINE </a:t>
            </a:r>
          </a:p>
        </p:txBody>
      </p:sp>
      <p:pic>
        <p:nvPicPr>
          <p:cNvPr id="1026" name="Picture 2">
            <a:extLst>
              <a:ext uri="{FF2B5EF4-FFF2-40B4-BE49-F238E27FC236}">
                <a16:creationId xmlns:a16="http://schemas.microsoft.com/office/drawing/2014/main" id="{2BD8AD32-CE35-B0C2-D7E7-A687755DF8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85" r="1867" b="3273"/>
          <a:stretch/>
        </p:blipFill>
        <p:spPr bwMode="auto">
          <a:xfrm>
            <a:off x="5540356" y="1939743"/>
            <a:ext cx="6038731" cy="315311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D91096A-FBC4-4ABF-4B68-1BD39BBEE236}"/>
              </a:ext>
            </a:extLst>
          </p:cNvPr>
          <p:cNvSpPr txBox="1"/>
          <p:nvPr/>
        </p:nvSpPr>
        <p:spPr>
          <a:xfrm>
            <a:off x="755904" y="2049660"/>
            <a:ext cx="4049485" cy="3139321"/>
          </a:xfrm>
          <a:prstGeom prst="rect">
            <a:avLst/>
          </a:prstGeom>
          <a:noFill/>
        </p:spPr>
        <p:txBody>
          <a:bodyPr wrap="square" rtlCol="0">
            <a:spAutoFit/>
          </a:bodyPr>
          <a:lstStyle/>
          <a:p>
            <a:pPr algn="just"/>
            <a:r>
              <a:rPr lang="it-IT" dirty="0"/>
              <a:t>Trova un iperpiano in uno spazio di n dimensioni (n= numero di caratteristiche) che consente di classificare i data a nostra disposizione.</a:t>
            </a:r>
          </a:p>
          <a:p>
            <a:pPr algn="just"/>
            <a:endParaRPr lang="it-IT" dirty="0"/>
          </a:p>
          <a:p>
            <a:pPr algn="just"/>
            <a:r>
              <a:rPr lang="it-IT" dirty="0"/>
              <a:t>Del set di dati ci si concentra sui campioni che stanno al limite delle due classi, il punto in mezzo tra essi sarà usato come </a:t>
            </a:r>
            <a:r>
              <a:rPr lang="it-IT" dirty="0" err="1"/>
              <a:t>threshold</a:t>
            </a:r>
            <a:r>
              <a:rPr lang="it-IT" dirty="0"/>
              <a:t>.</a:t>
            </a:r>
          </a:p>
          <a:p>
            <a:pPr algn="just"/>
            <a:r>
              <a:rPr lang="it-IT" dirty="0"/>
              <a:t>Le osservazione sui margini sono quelle denominate come support vector.</a:t>
            </a:r>
          </a:p>
        </p:txBody>
      </p:sp>
      <p:sp>
        <p:nvSpPr>
          <p:cNvPr id="4" name="Rettangolo 3">
            <a:extLst>
              <a:ext uri="{FF2B5EF4-FFF2-40B4-BE49-F238E27FC236}">
                <a16:creationId xmlns:a16="http://schemas.microsoft.com/office/drawing/2014/main" id="{61650E7C-CC58-2447-F25D-3F64AD7ABD7B}"/>
              </a:ext>
            </a:extLst>
          </p:cNvPr>
          <p:cNvSpPr/>
          <p:nvPr/>
        </p:nvSpPr>
        <p:spPr>
          <a:xfrm>
            <a:off x="11088624" y="4956048"/>
            <a:ext cx="347472" cy="136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906723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586EF1C-6BE0-268D-FE1D-1DBF5D8182B1}"/>
              </a:ext>
            </a:extLst>
          </p:cNvPr>
          <p:cNvSpPr txBox="1"/>
          <p:nvPr/>
        </p:nvSpPr>
        <p:spPr>
          <a:xfrm>
            <a:off x="3520966" y="1289422"/>
            <a:ext cx="7913942" cy="5047536"/>
          </a:xfrm>
          <a:prstGeom prst="rect">
            <a:avLst/>
          </a:prstGeom>
          <a:noFill/>
        </p:spPr>
        <p:txBody>
          <a:bodyPr wrap="square" rtlCol="0">
            <a:spAutoFit/>
          </a:bodyPr>
          <a:lstStyle/>
          <a:p>
            <a:endParaRPr lang="it-IT" sz="1400" dirty="0">
              <a:solidFill>
                <a:srgbClr val="000000"/>
              </a:solidFill>
              <a:effectLst/>
              <a:latin typeface="Arial" panose="020B0604020202020204" pitchFamily="34" charset="0"/>
              <a:ea typeface="Calibri" panose="020F0502020204030204" pitchFamily="34" charset="0"/>
            </a:endParaRPr>
          </a:p>
          <a:p>
            <a:pPr marL="742950" lvl="1" indent="-285750">
              <a:lnSpc>
                <a:spcPct val="150000"/>
              </a:lnSpc>
              <a:buFont typeface="Wingdings" panose="05000000000000000000" pitchFamily="2" charset="2"/>
              <a:buChar char="§"/>
            </a:pPr>
            <a:r>
              <a:rPr lang="it-IT" sz="1400" dirty="0">
                <a:solidFill>
                  <a:srgbClr val="000000"/>
                </a:solidFill>
                <a:effectLst/>
                <a:latin typeface="Arial" panose="020B0604020202020204" pitchFamily="34" charset="0"/>
                <a:ea typeface="Calibri" panose="020F0502020204030204" pitchFamily="34" charset="0"/>
              </a:rPr>
              <a:t>B3GNTL1: </a:t>
            </a:r>
            <a:r>
              <a:rPr lang="it-IT" sz="1400" i="1" dirty="0">
                <a:solidFill>
                  <a:srgbClr val="000000"/>
                </a:solidFill>
                <a:effectLst/>
                <a:latin typeface="Arial" panose="020B0604020202020204" pitchFamily="34" charset="0"/>
                <a:ea typeface="Calibri" panose="020F0502020204030204" pitchFamily="34" charset="0"/>
              </a:rPr>
              <a:t>Beta-1,3-N-Acetylglucosaminyltransferase Like 1, </a:t>
            </a:r>
            <a:r>
              <a:rPr lang="it-IT" sz="1400" dirty="0">
                <a:solidFill>
                  <a:srgbClr val="000000"/>
                </a:solidFill>
                <a:effectLst/>
                <a:latin typeface="Arial" panose="020B0604020202020204" pitchFamily="34" charset="0"/>
                <a:ea typeface="Calibri" panose="020F0502020204030204" pitchFamily="34" charset="0"/>
              </a:rPr>
              <a:t>proteina con attività di </a:t>
            </a:r>
            <a:r>
              <a:rPr lang="it-IT" sz="1400" dirty="0" err="1">
                <a:solidFill>
                  <a:srgbClr val="000000"/>
                </a:solidFill>
                <a:effectLst/>
                <a:latin typeface="Arial" panose="020B0604020202020204" pitchFamily="34" charset="0"/>
                <a:ea typeface="Calibri" panose="020F0502020204030204" pitchFamily="34" charset="0"/>
              </a:rPr>
              <a:t>glicosil-transferai</a:t>
            </a:r>
            <a:r>
              <a:rPr lang="it-IT" sz="1400" dirty="0">
                <a:solidFill>
                  <a:srgbClr val="000000"/>
                </a:solidFill>
                <a:effectLst/>
                <a:latin typeface="Arial" panose="020B0604020202020204" pitchFamily="34" charset="0"/>
                <a:ea typeface="Calibri" panose="020F0502020204030204" pitchFamily="34" charset="0"/>
              </a:rPr>
              <a:t>. </a:t>
            </a:r>
          </a:p>
          <a:p>
            <a:pPr marL="742950" lvl="1" indent="-285750">
              <a:lnSpc>
                <a:spcPct val="150000"/>
              </a:lnSpc>
              <a:buFont typeface="Wingdings" panose="05000000000000000000" pitchFamily="2" charset="2"/>
              <a:buChar char="§"/>
            </a:pPr>
            <a:r>
              <a:rPr lang="it-IT" sz="1400" dirty="0">
                <a:solidFill>
                  <a:srgbClr val="000000"/>
                </a:solidFill>
                <a:effectLst/>
                <a:latin typeface="Arial" panose="020B0604020202020204" pitchFamily="34" charset="0"/>
                <a:ea typeface="Calibri" panose="020F0502020204030204" pitchFamily="34" charset="0"/>
              </a:rPr>
              <a:t>PDLIM1:</a:t>
            </a:r>
            <a:r>
              <a:rPr lang="it-IT" sz="1400" i="1" dirty="0">
                <a:solidFill>
                  <a:srgbClr val="000000"/>
                </a:solidFill>
                <a:effectLst/>
                <a:latin typeface="Arial" panose="020B0604020202020204" pitchFamily="34" charset="0"/>
                <a:ea typeface="Calibri" panose="020F0502020204030204" pitchFamily="34" charset="0"/>
              </a:rPr>
              <a:t>PDZ And LIM Domain 1</a:t>
            </a:r>
            <a:r>
              <a:rPr lang="it-IT" sz="1400" i="1" dirty="0">
                <a:solidFill>
                  <a:srgbClr val="000000"/>
                </a:solidFill>
                <a:latin typeface="Arial" panose="020B0604020202020204" pitchFamily="34" charset="0"/>
                <a:ea typeface="Calibri" panose="020F0502020204030204" pitchFamily="34" charset="0"/>
              </a:rPr>
              <a:t>, </a:t>
            </a:r>
            <a:r>
              <a:rPr lang="it-IT" sz="1400" dirty="0">
                <a:solidFill>
                  <a:srgbClr val="000000"/>
                </a:solidFill>
                <a:effectLst/>
                <a:latin typeface="Arial" panose="020B0604020202020204" pitchFamily="34" charset="0"/>
                <a:ea typeface="Calibri" panose="020F0502020204030204" pitchFamily="34" charset="0"/>
              </a:rPr>
              <a:t>codifica per un membro della famiglia delle proteine enigma, può funzionare come un adattatore per portare altre proteine che interagiscono con LIM al citoscheletro.</a:t>
            </a:r>
          </a:p>
          <a:p>
            <a:pPr marL="742950" lvl="1" indent="-285750">
              <a:lnSpc>
                <a:spcPct val="150000"/>
              </a:lnSpc>
              <a:buFont typeface="Wingdings" panose="05000000000000000000" pitchFamily="2" charset="2"/>
              <a:buChar char="§"/>
            </a:pPr>
            <a:r>
              <a:rPr lang="it-IT" sz="1400" dirty="0">
                <a:solidFill>
                  <a:srgbClr val="000000"/>
                </a:solidFill>
                <a:effectLst/>
                <a:latin typeface="Arial" panose="020B0604020202020204" pitchFamily="34" charset="0"/>
                <a:ea typeface="Calibri" panose="020F0502020204030204" pitchFamily="34" charset="0"/>
              </a:rPr>
              <a:t>GAREM2: </a:t>
            </a:r>
            <a:r>
              <a:rPr lang="it-IT" sz="1400" i="1" dirty="0">
                <a:solidFill>
                  <a:srgbClr val="000000"/>
                </a:solidFill>
                <a:effectLst/>
                <a:latin typeface="Arial" panose="020B0604020202020204" pitchFamily="34" charset="0"/>
                <a:ea typeface="Calibri" panose="020F0502020204030204" pitchFamily="34" charset="0"/>
              </a:rPr>
              <a:t>GRB2 Associated </a:t>
            </a:r>
            <a:r>
              <a:rPr lang="it-IT" sz="1400" i="1" dirty="0" err="1">
                <a:solidFill>
                  <a:srgbClr val="000000"/>
                </a:solidFill>
                <a:effectLst/>
                <a:latin typeface="Arial" panose="020B0604020202020204" pitchFamily="34" charset="0"/>
                <a:ea typeface="Calibri" panose="020F0502020204030204" pitchFamily="34" charset="0"/>
              </a:rPr>
              <a:t>Regulator</a:t>
            </a:r>
            <a:r>
              <a:rPr lang="it-IT" sz="1400" i="1" dirty="0">
                <a:solidFill>
                  <a:srgbClr val="000000"/>
                </a:solidFill>
                <a:effectLst/>
                <a:latin typeface="Arial" panose="020B0604020202020204" pitchFamily="34" charset="0"/>
                <a:ea typeface="Calibri" panose="020F0502020204030204" pitchFamily="34" charset="0"/>
              </a:rPr>
              <a:t> Of MAPK1 </a:t>
            </a:r>
            <a:r>
              <a:rPr lang="it-IT" sz="1400" i="1" dirty="0" err="1">
                <a:solidFill>
                  <a:srgbClr val="000000"/>
                </a:solidFill>
                <a:effectLst/>
                <a:latin typeface="Arial" panose="020B0604020202020204" pitchFamily="34" charset="0"/>
                <a:ea typeface="Calibri" panose="020F0502020204030204" pitchFamily="34" charset="0"/>
              </a:rPr>
              <a:t>Subtype</a:t>
            </a:r>
            <a:r>
              <a:rPr lang="it-IT" sz="1400" i="1" dirty="0">
                <a:solidFill>
                  <a:srgbClr val="000000"/>
                </a:solidFill>
                <a:effectLst/>
                <a:latin typeface="Arial" panose="020B0604020202020204" pitchFamily="34" charset="0"/>
                <a:ea typeface="Calibri" panose="020F0502020204030204" pitchFamily="34" charset="0"/>
              </a:rPr>
              <a:t> 2, </a:t>
            </a:r>
            <a:r>
              <a:rPr lang="it-IT" sz="1400" dirty="0">
                <a:solidFill>
                  <a:srgbClr val="000000"/>
                </a:solidFill>
                <a:effectLst/>
                <a:latin typeface="Arial" panose="020B0604020202020204" pitchFamily="34" charset="0"/>
                <a:ea typeface="Calibri" panose="020F0502020204030204" pitchFamily="34" charset="0"/>
              </a:rPr>
              <a:t>probabilmente una proteina adattatrice che potrebbe fornire un collegamento tra il recettore del fattore di crescita epidermico della superficie cellulare e la via di segnalazione MAPK/ERK.</a:t>
            </a:r>
          </a:p>
          <a:p>
            <a:pPr marL="742950" lvl="1" indent="-285750">
              <a:lnSpc>
                <a:spcPct val="150000"/>
              </a:lnSpc>
              <a:buFont typeface="Wingdings" panose="05000000000000000000" pitchFamily="2" charset="2"/>
              <a:buChar char="§"/>
            </a:pPr>
            <a:r>
              <a:rPr lang="it-IT" sz="1400" dirty="0">
                <a:solidFill>
                  <a:srgbClr val="000000"/>
                </a:solidFill>
                <a:effectLst/>
                <a:latin typeface="Arial" panose="020B0604020202020204" pitchFamily="34" charset="0"/>
                <a:ea typeface="Calibri" panose="020F0502020204030204" pitchFamily="34" charset="0"/>
              </a:rPr>
              <a:t>HADHA: </a:t>
            </a:r>
            <a:r>
              <a:rPr lang="en-US" sz="1400" i="1" dirty="0" err="1">
                <a:solidFill>
                  <a:srgbClr val="000000"/>
                </a:solidFill>
                <a:effectLst/>
                <a:latin typeface="Arial" panose="020B0604020202020204" pitchFamily="34" charset="0"/>
                <a:ea typeface="Calibri" panose="020F0502020204030204" pitchFamily="34" charset="0"/>
              </a:rPr>
              <a:t>Hydroxyacyl</a:t>
            </a:r>
            <a:r>
              <a:rPr lang="en-US" sz="1400" i="1" dirty="0">
                <a:solidFill>
                  <a:srgbClr val="000000"/>
                </a:solidFill>
                <a:effectLst/>
                <a:latin typeface="Arial" panose="020B0604020202020204" pitchFamily="34" charset="0"/>
                <a:ea typeface="Calibri" panose="020F0502020204030204" pitchFamily="34" charset="0"/>
              </a:rPr>
              <a:t>-CoA Dehydrogenase Trifunctional Multienzyme Complex Subunit Alpha, </a:t>
            </a:r>
            <a:r>
              <a:rPr lang="it-IT" sz="1400" dirty="0">
                <a:solidFill>
                  <a:srgbClr val="000000"/>
                </a:solidFill>
                <a:effectLst/>
                <a:latin typeface="Arial" panose="020B0604020202020204" pitchFamily="34" charset="0"/>
                <a:ea typeface="Calibri" panose="020F0502020204030204" pitchFamily="34" charset="0"/>
              </a:rPr>
              <a:t>codifica per la subunità alfa della proteina </a:t>
            </a:r>
            <a:r>
              <a:rPr lang="it-IT" sz="1400" dirty="0" err="1">
                <a:solidFill>
                  <a:srgbClr val="000000"/>
                </a:solidFill>
                <a:effectLst/>
                <a:latin typeface="Arial" panose="020B0604020202020204" pitchFamily="34" charset="0"/>
                <a:ea typeface="Calibri" panose="020F0502020204030204" pitchFamily="34" charset="0"/>
              </a:rPr>
              <a:t>trifunzionale</a:t>
            </a:r>
            <a:r>
              <a:rPr lang="it-IT" sz="1400" dirty="0">
                <a:solidFill>
                  <a:srgbClr val="000000"/>
                </a:solidFill>
                <a:effectLst/>
                <a:latin typeface="Arial" panose="020B0604020202020204" pitchFamily="34" charset="0"/>
                <a:ea typeface="Calibri" panose="020F0502020204030204" pitchFamily="34" charset="0"/>
              </a:rPr>
              <a:t> mitocondriale, che catalizza le ultime tre fasi della beta-ossidazione mitocondriale degli acidi grassi a catena lunga.</a:t>
            </a:r>
          </a:p>
          <a:p>
            <a:pPr marL="742950" lvl="1" indent="-285750">
              <a:lnSpc>
                <a:spcPct val="150000"/>
              </a:lnSpc>
              <a:buFont typeface="Wingdings" panose="05000000000000000000" pitchFamily="2" charset="2"/>
              <a:buChar char="§"/>
            </a:pPr>
            <a:r>
              <a:rPr lang="it-IT" sz="1400" dirty="0">
                <a:solidFill>
                  <a:srgbClr val="000000"/>
                </a:solidFill>
                <a:effectLst/>
                <a:latin typeface="Arial" panose="020B0604020202020204" pitchFamily="34" charset="0"/>
                <a:ea typeface="Calibri" panose="020F0502020204030204" pitchFamily="34" charset="0"/>
              </a:rPr>
              <a:t>ZNF750: </a:t>
            </a:r>
            <a:r>
              <a:rPr lang="it-IT" sz="1400" i="1" dirty="0" err="1">
                <a:solidFill>
                  <a:srgbClr val="000000"/>
                </a:solidFill>
                <a:effectLst/>
                <a:latin typeface="Arial" panose="020B0604020202020204" pitchFamily="34" charset="0"/>
                <a:ea typeface="Calibri" panose="020F0502020204030204" pitchFamily="34" charset="0"/>
              </a:rPr>
              <a:t>Zinc</a:t>
            </a:r>
            <a:r>
              <a:rPr lang="it-IT" sz="1400" i="1" dirty="0">
                <a:solidFill>
                  <a:srgbClr val="000000"/>
                </a:solidFill>
                <a:effectLst/>
                <a:latin typeface="Arial" panose="020B0604020202020204" pitchFamily="34" charset="0"/>
                <a:ea typeface="Calibri" panose="020F0502020204030204" pitchFamily="34" charset="0"/>
              </a:rPr>
              <a:t> Finger </a:t>
            </a:r>
            <a:r>
              <a:rPr lang="it-IT" sz="1400" i="1" dirty="0" err="1">
                <a:solidFill>
                  <a:srgbClr val="000000"/>
                </a:solidFill>
                <a:effectLst/>
                <a:latin typeface="Arial" panose="020B0604020202020204" pitchFamily="34" charset="0"/>
                <a:ea typeface="Calibri" panose="020F0502020204030204" pitchFamily="34" charset="0"/>
              </a:rPr>
              <a:t>Protein</a:t>
            </a:r>
            <a:r>
              <a:rPr lang="it-IT" sz="1400" i="1" dirty="0">
                <a:solidFill>
                  <a:srgbClr val="000000"/>
                </a:solidFill>
                <a:effectLst/>
                <a:latin typeface="Arial" panose="020B0604020202020204" pitchFamily="34" charset="0"/>
                <a:ea typeface="Calibri" panose="020F0502020204030204" pitchFamily="34" charset="0"/>
              </a:rPr>
              <a:t> 750, </a:t>
            </a:r>
            <a:r>
              <a:rPr lang="it-IT" sz="1400" dirty="0">
                <a:solidFill>
                  <a:srgbClr val="000000"/>
                </a:solidFill>
                <a:effectLst/>
                <a:latin typeface="Arial" panose="020B0604020202020204" pitchFamily="34" charset="0"/>
                <a:ea typeface="Calibri" panose="020F0502020204030204" pitchFamily="34" charset="0"/>
              </a:rPr>
              <a:t>codifica per una proteina con un sito di localizzazione nucleare e un dominio delle </a:t>
            </a:r>
            <a:r>
              <a:rPr lang="it-IT" sz="1400" dirty="0" err="1">
                <a:solidFill>
                  <a:srgbClr val="000000"/>
                </a:solidFill>
                <a:effectLst/>
                <a:latin typeface="Arial" panose="020B0604020202020204" pitchFamily="34" charset="0"/>
                <a:ea typeface="Calibri" panose="020F0502020204030204" pitchFamily="34" charset="0"/>
              </a:rPr>
              <a:t>zinc</a:t>
            </a:r>
            <a:r>
              <a:rPr lang="it-IT" sz="1400" dirty="0">
                <a:solidFill>
                  <a:srgbClr val="000000"/>
                </a:solidFill>
                <a:effectLst/>
                <a:latin typeface="Arial" panose="020B0604020202020204" pitchFamily="34" charset="0"/>
                <a:ea typeface="Calibri" panose="020F0502020204030204" pitchFamily="34" charset="0"/>
              </a:rPr>
              <a:t> finger C2H2</a:t>
            </a:r>
            <a:endParaRPr lang="it-IT" sz="1400" dirty="0"/>
          </a:p>
          <a:p>
            <a:pPr marL="285750" indent="-285750">
              <a:buFont typeface="Wingdings" panose="05000000000000000000" pitchFamily="2" charset="2"/>
              <a:buChar char="§"/>
            </a:pPr>
            <a:endParaRPr lang="it-IT" sz="1400" dirty="0"/>
          </a:p>
        </p:txBody>
      </p:sp>
      <p:sp>
        <p:nvSpPr>
          <p:cNvPr id="3" name="CasellaDiTesto 2">
            <a:extLst>
              <a:ext uri="{FF2B5EF4-FFF2-40B4-BE49-F238E27FC236}">
                <a16:creationId xmlns:a16="http://schemas.microsoft.com/office/drawing/2014/main" id="{5B8197EF-A885-E3F4-FDC3-793F5D09C3A2}"/>
              </a:ext>
            </a:extLst>
          </p:cNvPr>
          <p:cNvSpPr txBox="1"/>
          <p:nvPr/>
        </p:nvSpPr>
        <p:spPr>
          <a:xfrm>
            <a:off x="1941871" y="489081"/>
            <a:ext cx="8308258" cy="523220"/>
          </a:xfrm>
          <a:prstGeom prst="rect">
            <a:avLst/>
          </a:prstGeom>
          <a:noFill/>
        </p:spPr>
        <p:txBody>
          <a:bodyPr wrap="square" rtlCol="0">
            <a:spAutoFit/>
          </a:bodyPr>
          <a:lstStyle/>
          <a:p>
            <a:pPr algn="ctr"/>
            <a:r>
              <a:rPr lang="it-I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GENI COMUNI</a:t>
            </a:r>
          </a:p>
        </p:txBody>
      </p:sp>
      <p:sp>
        <p:nvSpPr>
          <p:cNvPr id="4" name="Rettangolo 4">
            <a:extLst>
              <a:ext uri="{FF2B5EF4-FFF2-40B4-BE49-F238E27FC236}">
                <a16:creationId xmlns:a16="http://schemas.microsoft.com/office/drawing/2014/main" id="{178C9EB3-6F37-B6F8-086F-73DDD124AD8B}"/>
              </a:ext>
            </a:extLst>
          </p:cNvPr>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sp>
        <p:nvSpPr>
          <p:cNvPr id="5" name="CasellaDiTesto 4">
            <a:extLst>
              <a:ext uri="{FF2B5EF4-FFF2-40B4-BE49-F238E27FC236}">
                <a16:creationId xmlns:a16="http://schemas.microsoft.com/office/drawing/2014/main" id="{8B6407B1-EC40-AD35-49AD-E83F2667B765}"/>
              </a:ext>
            </a:extLst>
          </p:cNvPr>
          <p:cNvSpPr txBox="1"/>
          <p:nvPr/>
        </p:nvSpPr>
        <p:spPr>
          <a:xfrm>
            <a:off x="849086" y="6289951"/>
            <a:ext cx="3163077" cy="369332"/>
          </a:xfrm>
          <a:prstGeom prst="rect">
            <a:avLst/>
          </a:prstGeom>
          <a:noFill/>
        </p:spPr>
        <p:txBody>
          <a:bodyPr wrap="square" rtlCol="0">
            <a:spAutoFit/>
          </a:bodyPr>
          <a:lstStyle/>
          <a:p>
            <a:r>
              <a:rPr lang="it-IT" dirty="0">
                <a:solidFill>
                  <a:schemeClr val="bg1"/>
                </a:solidFill>
              </a:rPr>
              <a:t>DIAPOSITIVE SUPPLEMENTARI   </a:t>
            </a:r>
          </a:p>
        </p:txBody>
      </p:sp>
      <p:pic>
        <p:nvPicPr>
          <p:cNvPr id="6" name="Immagine 8">
            <a:extLst>
              <a:ext uri="{FF2B5EF4-FFF2-40B4-BE49-F238E27FC236}">
                <a16:creationId xmlns:a16="http://schemas.microsoft.com/office/drawing/2014/main" id="{635D9A20-E172-47C0-F014-1B0015EEC2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4B5B6273-E12E-002E-A489-AD34CD6E3153}"/>
              </a:ext>
            </a:extLst>
          </p:cNvPr>
          <p:cNvPicPr>
            <a:picLocks noChangeAspect="1"/>
          </p:cNvPicPr>
          <p:nvPr/>
        </p:nvPicPr>
        <p:blipFill>
          <a:blip r:embed="rId3"/>
          <a:stretch>
            <a:fillRect/>
          </a:stretch>
        </p:blipFill>
        <p:spPr>
          <a:xfrm>
            <a:off x="6891" y="0"/>
            <a:ext cx="4005272" cy="3100552"/>
          </a:xfrm>
          <a:prstGeom prst="rect">
            <a:avLst/>
          </a:prstGeom>
        </p:spPr>
      </p:pic>
    </p:spTree>
    <p:extLst>
      <p:ext uri="{BB962C8B-B14F-4D97-AF65-F5344CB8AC3E}">
        <p14:creationId xmlns:p14="http://schemas.microsoft.com/office/powerpoint/2010/main" val="70003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BB28A-AE2A-3381-78CA-141656038ECD}"/>
              </a:ext>
            </a:extLst>
          </p:cNvPr>
          <p:cNvSpPr/>
          <p:nvPr/>
        </p:nvSpPr>
        <p:spPr>
          <a:xfrm>
            <a:off x="3018124" y="259492"/>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D1E5A8-AC13-258C-55E7-56EFBA8F6B6E}"/>
              </a:ext>
            </a:extLst>
          </p:cNvPr>
          <p:cNvSpPr/>
          <p:nvPr/>
        </p:nvSpPr>
        <p:spPr>
          <a:xfrm>
            <a:off x="3603010" y="259492"/>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95E3B1-59AD-4964-6CA9-893B7EF5DA71}"/>
              </a:ext>
            </a:extLst>
          </p:cNvPr>
          <p:cNvSpPr/>
          <p:nvPr/>
        </p:nvSpPr>
        <p:spPr>
          <a:xfrm>
            <a:off x="4187896" y="259492"/>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E2302D-42F2-DBCD-C656-6F2BBF96FC77}"/>
              </a:ext>
            </a:extLst>
          </p:cNvPr>
          <p:cNvSpPr/>
          <p:nvPr/>
        </p:nvSpPr>
        <p:spPr>
          <a:xfrm>
            <a:off x="3018124" y="3669958"/>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692ED4-ACFE-571E-15C3-795B916ABE80}"/>
              </a:ext>
            </a:extLst>
          </p:cNvPr>
          <p:cNvSpPr/>
          <p:nvPr/>
        </p:nvSpPr>
        <p:spPr>
          <a:xfrm>
            <a:off x="3603010" y="3669958"/>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01C64E-D42C-6680-567D-553306CC516B}"/>
              </a:ext>
            </a:extLst>
          </p:cNvPr>
          <p:cNvSpPr/>
          <p:nvPr/>
        </p:nvSpPr>
        <p:spPr>
          <a:xfrm>
            <a:off x="4187896" y="3669958"/>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6DB639-EFDA-0315-ED9F-A3A576939043}"/>
              </a:ext>
            </a:extLst>
          </p:cNvPr>
          <p:cNvSpPr txBox="1"/>
          <p:nvPr/>
        </p:nvSpPr>
        <p:spPr>
          <a:xfrm>
            <a:off x="222422" y="1841157"/>
            <a:ext cx="2795702" cy="369332"/>
          </a:xfrm>
          <a:prstGeom prst="rect">
            <a:avLst/>
          </a:prstGeom>
          <a:noFill/>
        </p:spPr>
        <p:txBody>
          <a:bodyPr wrap="none" rtlCol="0">
            <a:spAutoFit/>
          </a:bodyPr>
          <a:lstStyle/>
          <a:p>
            <a:r>
              <a:rPr lang="en-US" dirty="0" err="1"/>
              <a:t>Livelli</a:t>
            </a:r>
            <a:r>
              <a:rPr lang="en-US" dirty="0"/>
              <a:t> </a:t>
            </a:r>
            <a:r>
              <a:rPr lang="en-US" dirty="0" err="1"/>
              <a:t>metilazione</a:t>
            </a:r>
            <a:r>
              <a:rPr lang="en-US" dirty="0"/>
              <a:t> Gruppo 1</a:t>
            </a:r>
          </a:p>
        </p:txBody>
      </p:sp>
      <p:sp>
        <p:nvSpPr>
          <p:cNvPr id="12" name="TextBox 11">
            <a:extLst>
              <a:ext uri="{FF2B5EF4-FFF2-40B4-BE49-F238E27FC236}">
                <a16:creationId xmlns:a16="http://schemas.microsoft.com/office/drawing/2014/main" id="{77F7F42B-72BE-E758-F61C-490121738BB5}"/>
              </a:ext>
            </a:extLst>
          </p:cNvPr>
          <p:cNvSpPr txBox="1"/>
          <p:nvPr/>
        </p:nvSpPr>
        <p:spPr>
          <a:xfrm>
            <a:off x="96795" y="4949567"/>
            <a:ext cx="2795702" cy="369332"/>
          </a:xfrm>
          <a:prstGeom prst="rect">
            <a:avLst/>
          </a:prstGeom>
          <a:noFill/>
        </p:spPr>
        <p:txBody>
          <a:bodyPr wrap="none" rtlCol="0">
            <a:spAutoFit/>
          </a:bodyPr>
          <a:lstStyle/>
          <a:p>
            <a:r>
              <a:rPr lang="en-US" dirty="0" err="1"/>
              <a:t>Livelli</a:t>
            </a:r>
            <a:r>
              <a:rPr lang="en-US" dirty="0"/>
              <a:t> </a:t>
            </a:r>
            <a:r>
              <a:rPr lang="en-US" dirty="0" err="1"/>
              <a:t>metilazione</a:t>
            </a:r>
            <a:r>
              <a:rPr lang="en-US" dirty="0"/>
              <a:t> Gruppo 1</a:t>
            </a:r>
          </a:p>
        </p:txBody>
      </p:sp>
      <p:sp>
        <p:nvSpPr>
          <p:cNvPr id="13" name="TextBox 12">
            <a:extLst>
              <a:ext uri="{FF2B5EF4-FFF2-40B4-BE49-F238E27FC236}">
                <a16:creationId xmlns:a16="http://schemas.microsoft.com/office/drawing/2014/main" id="{8833C4BC-22D6-CF6D-121A-964AABF48D7B}"/>
              </a:ext>
            </a:extLst>
          </p:cNvPr>
          <p:cNvSpPr txBox="1"/>
          <p:nvPr/>
        </p:nvSpPr>
        <p:spPr>
          <a:xfrm>
            <a:off x="9007060" y="1564158"/>
            <a:ext cx="2858218" cy="923330"/>
          </a:xfrm>
          <a:prstGeom prst="rect">
            <a:avLst/>
          </a:prstGeom>
          <a:noFill/>
        </p:spPr>
        <p:txBody>
          <a:bodyPr wrap="none" rtlCol="0">
            <a:spAutoFit/>
          </a:bodyPr>
          <a:lstStyle/>
          <a:p>
            <a:r>
              <a:rPr lang="en-US" dirty="0" err="1"/>
              <a:t>Livelli</a:t>
            </a:r>
            <a:r>
              <a:rPr lang="en-US" dirty="0"/>
              <a:t> </a:t>
            </a:r>
            <a:r>
              <a:rPr lang="en-US" dirty="0" err="1"/>
              <a:t>metilazione</a:t>
            </a:r>
            <a:r>
              <a:rPr lang="en-US" dirty="0"/>
              <a:t> Gruppo 2:</a:t>
            </a:r>
          </a:p>
          <a:p>
            <a:r>
              <a:rPr lang="en-US" dirty="0" err="1"/>
              <a:t>Falsi</a:t>
            </a:r>
            <a:r>
              <a:rPr lang="en-US" dirty="0"/>
              <a:t> </a:t>
            </a:r>
            <a:r>
              <a:rPr lang="en-US" dirty="0" err="1"/>
              <a:t>positivi</a:t>
            </a:r>
            <a:endParaRPr lang="en-US" dirty="0"/>
          </a:p>
          <a:p>
            <a:r>
              <a:rPr lang="en-US" dirty="0"/>
              <a:t>e.g. SNP ( C to T)</a:t>
            </a:r>
          </a:p>
        </p:txBody>
      </p:sp>
      <p:sp>
        <p:nvSpPr>
          <p:cNvPr id="14" name="TextBox 13">
            <a:extLst>
              <a:ext uri="{FF2B5EF4-FFF2-40B4-BE49-F238E27FC236}">
                <a16:creationId xmlns:a16="http://schemas.microsoft.com/office/drawing/2014/main" id="{6D88854E-2180-0610-6F88-8DDAA5DD63E1}"/>
              </a:ext>
            </a:extLst>
          </p:cNvPr>
          <p:cNvSpPr txBox="1"/>
          <p:nvPr/>
        </p:nvSpPr>
        <p:spPr>
          <a:xfrm>
            <a:off x="9147136" y="4811067"/>
            <a:ext cx="2858218" cy="646331"/>
          </a:xfrm>
          <a:prstGeom prst="rect">
            <a:avLst/>
          </a:prstGeom>
          <a:noFill/>
        </p:spPr>
        <p:txBody>
          <a:bodyPr wrap="none" rtlCol="0">
            <a:spAutoFit/>
          </a:bodyPr>
          <a:lstStyle/>
          <a:p>
            <a:r>
              <a:rPr lang="en-US" dirty="0" err="1"/>
              <a:t>Livelli</a:t>
            </a:r>
            <a:r>
              <a:rPr lang="en-US" dirty="0"/>
              <a:t> </a:t>
            </a:r>
            <a:r>
              <a:rPr lang="en-US" dirty="0" err="1"/>
              <a:t>metilazione</a:t>
            </a:r>
            <a:r>
              <a:rPr lang="en-US" dirty="0"/>
              <a:t> Gruppo 2:</a:t>
            </a:r>
          </a:p>
          <a:p>
            <a:r>
              <a:rPr lang="en-US" dirty="0"/>
              <a:t>OK</a:t>
            </a:r>
          </a:p>
        </p:txBody>
      </p:sp>
      <p:sp>
        <p:nvSpPr>
          <p:cNvPr id="15" name="Rectangle 14">
            <a:extLst>
              <a:ext uri="{FF2B5EF4-FFF2-40B4-BE49-F238E27FC236}">
                <a16:creationId xmlns:a16="http://schemas.microsoft.com/office/drawing/2014/main" id="{3C539E3F-FD6A-1479-A9E0-C9387A72DE62}"/>
              </a:ext>
            </a:extLst>
          </p:cNvPr>
          <p:cNvSpPr/>
          <p:nvPr/>
        </p:nvSpPr>
        <p:spPr>
          <a:xfrm>
            <a:off x="6667516" y="259492"/>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682EE0-DB87-984F-2CA8-7908F0DD1A38}"/>
              </a:ext>
            </a:extLst>
          </p:cNvPr>
          <p:cNvSpPr/>
          <p:nvPr/>
        </p:nvSpPr>
        <p:spPr>
          <a:xfrm>
            <a:off x="7252402" y="3002691"/>
            <a:ext cx="333632" cy="18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D73DFF-8A59-7EBE-8EF7-12562FE20961}"/>
              </a:ext>
            </a:extLst>
          </p:cNvPr>
          <p:cNvSpPr/>
          <p:nvPr/>
        </p:nvSpPr>
        <p:spPr>
          <a:xfrm>
            <a:off x="7837288" y="259492"/>
            <a:ext cx="333632" cy="292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CD7170-2BCF-013F-2E10-A16D713ABAD9}"/>
              </a:ext>
            </a:extLst>
          </p:cNvPr>
          <p:cNvSpPr/>
          <p:nvPr/>
        </p:nvSpPr>
        <p:spPr>
          <a:xfrm>
            <a:off x="6667516" y="4386649"/>
            <a:ext cx="333632" cy="221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DF1D79-339A-2F74-9018-0E097CD050A5}"/>
              </a:ext>
            </a:extLst>
          </p:cNvPr>
          <p:cNvSpPr/>
          <p:nvPr/>
        </p:nvSpPr>
        <p:spPr>
          <a:xfrm>
            <a:off x="7252402" y="4386649"/>
            <a:ext cx="333632" cy="221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56F7BD-7CEF-0378-9B0A-C51B0C2F7CA9}"/>
              </a:ext>
            </a:extLst>
          </p:cNvPr>
          <p:cNvSpPr/>
          <p:nvPr/>
        </p:nvSpPr>
        <p:spPr>
          <a:xfrm>
            <a:off x="7837288" y="4386649"/>
            <a:ext cx="333632" cy="221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a:extLst>
              <a:ext uri="{FF2B5EF4-FFF2-40B4-BE49-F238E27FC236}">
                <a16:creationId xmlns:a16="http://schemas.microsoft.com/office/drawing/2014/main" id="{40B42E2A-01FF-F188-240F-C688383443B1}"/>
              </a:ext>
            </a:extLst>
          </p:cNvPr>
          <p:cNvSpPr/>
          <p:nvPr/>
        </p:nvSpPr>
        <p:spPr>
          <a:xfrm>
            <a:off x="7252401" y="259491"/>
            <a:ext cx="333633" cy="274320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a:extLst>
              <a:ext uri="{FF2B5EF4-FFF2-40B4-BE49-F238E27FC236}">
                <a16:creationId xmlns:a16="http://schemas.microsoft.com/office/drawing/2014/main" id="{648EB660-66A2-FADD-9924-5F63FBC681FC}"/>
              </a:ext>
            </a:extLst>
          </p:cNvPr>
          <p:cNvSpPr/>
          <p:nvPr/>
        </p:nvSpPr>
        <p:spPr>
          <a:xfrm>
            <a:off x="6687096" y="3669958"/>
            <a:ext cx="333633" cy="716691"/>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a:extLst>
              <a:ext uri="{FF2B5EF4-FFF2-40B4-BE49-F238E27FC236}">
                <a16:creationId xmlns:a16="http://schemas.microsoft.com/office/drawing/2014/main" id="{6EC95175-CC19-F9C5-5D61-C62C86741877}"/>
              </a:ext>
            </a:extLst>
          </p:cNvPr>
          <p:cNvSpPr/>
          <p:nvPr/>
        </p:nvSpPr>
        <p:spPr>
          <a:xfrm>
            <a:off x="7252401" y="3669958"/>
            <a:ext cx="333633" cy="716691"/>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a:extLst>
              <a:ext uri="{FF2B5EF4-FFF2-40B4-BE49-F238E27FC236}">
                <a16:creationId xmlns:a16="http://schemas.microsoft.com/office/drawing/2014/main" id="{1C6B6789-95D2-44C3-CEA3-89EC56B9FBE5}"/>
              </a:ext>
            </a:extLst>
          </p:cNvPr>
          <p:cNvSpPr/>
          <p:nvPr/>
        </p:nvSpPr>
        <p:spPr>
          <a:xfrm>
            <a:off x="7858929" y="3682315"/>
            <a:ext cx="333633" cy="704334"/>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298B275-4F5C-2778-4D8C-7F7A60E1EA88}"/>
              </a:ext>
            </a:extLst>
          </p:cNvPr>
          <p:cNvCxnSpPr/>
          <p:nvPr/>
        </p:nvCxnSpPr>
        <p:spPr>
          <a:xfrm>
            <a:off x="222422" y="3429000"/>
            <a:ext cx="117829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04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sp>
        <p:nvSpPr>
          <p:cNvPr id="4" name="CasellaDiTesto 3">
            <a:extLst>
              <a:ext uri="{FF2B5EF4-FFF2-40B4-BE49-F238E27FC236}">
                <a16:creationId xmlns:a16="http://schemas.microsoft.com/office/drawing/2014/main" id="{0161597F-55F0-AA39-5BCE-D1EC669498E4}"/>
              </a:ext>
            </a:extLst>
          </p:cNvPr>
          <p:cNvSpPr txBox="1"/>
          <p:nvPr/>
        </p:nvSpPr>
        <p:spPr>
          <a:xfrm>
            <a:off x="1722667" y="945262"/>
            <a:ext cx="8746667" cy="523220"/>
          </a:xfrm>
          <a:prstGeom prst="rect">
            <a:avLst/>
          </a:prstGeom>
          <a:solidFill>
            <a:schemeClr val="bg1"/>
          </a:solid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DIAGNOSI DEL GDM</a:t>
            </a:r>
          </a:p>
        </p:txBody>
      </p:sp>
      <p:sp>
        <p:nvSpPr>
          <p:cNvPr id="5" name="CasellaDiTesto 4">
            <a:extLst>
              <a:ext uri="{FF2B5EF4-FFF2-40B4-BE49-F238E27FC236}">
                <a16:creationId xmlns:a16="http://schemas.microsoft.com/office/drawing/2014/main" id="{56BA8367-0D6E-CD21-7DBE-1034D1D98090}"/>
              </a:ext>
            </a:extLst>
          </p:cNvPr>
          <p:cNvSpPr txBox="1"/>
          <p:nvPr/>
        </p:nvSpPr>
        <p:spPr>
          <a:xfrm>
            <a:off x="1919869" y="2391691"/>
            <a:ext cx="8992052" cy="2776337"/>
          </a:xfrm>
          <a:prstGeom prst="rect">
            <a:avLst/>
          </a:prstGeom>
          <a:noFill/>
        </p:spPr>
        <p:txBody>
          <a:bodyPr wrap="square" lIns="91440" tIns="45720" rIns="91440" bIns="45720" anchor="t">
            <a:spAutoFit/>
          </a:bodyPr>
          <a:lstStyle/>
          <a:p>
            <a:pPr algn="ctr">
              <a:lnSpc>
                <a:spcPct val="200000"/>
              </a:lnSpc>
            </a:pPr>
            <a:r>
              <a:rPr lang="it-IT" b="1" dirty="0">
                <a:latin typeface="Arial"/>
                <a:cs typeface="Arial"/>
              </a:rPr>
              <a:t>Metodo classico di diagnosi </a:t>
            </a:r>
            <a:r>
              <a:rPr lang="it-IT" dirty="0">
                <a:latin typeface="Arial"/>
                <a:cs typeface="Arial"/>
              </a:rPr>
              <a:t>: OGTT </a:t>
            </a:r>
            <a:r>
              <a:rPr lang="it-IT" dirty="0">
                <a:latin typeface="Arial"/>
                <a:cs typeface="Arial"/>
                <a:sym typeface="Wingdings" pitchFamily="2" charset="2"/>
              </a:rPr>
              <a:t> </a:t>
            </a:r>
            <a:r>
              <a:rPr lang="it-IT" dirty="0">
                <a:latin typeface="Arial"/>
                <a:cs typeface="Arial"/>
              </a:rPr>
              <a:t>test di tolleranza del glucosio </a:t>
            </a:r>
            <a:endParaRPr lang="it-IT" dirty="0">
              <a:latin typeface="Arial" panose="020B0604020202020204" pitchFamily="34" charset="0"/>
              <a:cs typeface="Arial" panose="020B0604020202020204" pitchFamily="34" charset="0"/>
            </a:endParaRPr>
          </a:p>
          <a:p>
            <a:pPr algn="ctr">
              <a:lnSpc>
                <a:spcPct val="200000"/>
              </a:lnSpc>
            </a:pPr>
            <a:endParaRPr lang="it-IT" dirty="0">
              <a:latin typeface="Arial" panose="020B0604020202020204" pitchFamily="34" charset="0"/>
              <a:cs typeface="Arial" panose="020B0604020202020204" pitchFamily="34" charset="0"/>
            </a:endParaRPr>
          </a:p>
          <a:p>
            <a:pPr algn="ctr">
              <a:lnSpc>
                <a:spcPct val="200000"/>
              </a:lnSpc>
            </a:pPr>
            <a:r>
              <a:rPr lang="it-IT" b="1" dirty="0">
                <a:latin typeface="Arial"/>
                <a:cs typeface="Arial"/>
              </a:rPr>
              <a:t>Nuovi metodi in via di sviluppo </a:t>
            </a:r>
            <a:r>
              <a:rPr lang="it-IT" dirty="0">
                <a:latin typeface="Arial"/>
                <a:cs typeface="Arial"/>
              </a:rPr>
              <a:t>di diagnosi su biomarcatori rilasciati dalla placenta : </a:t>
            </a:r>
            <a:endParaRPr lang="it-IT" dirty="0">
              <a:latin typeface="Arial" panose="020B0604020202020204" pitchFamily="34" charset="0"/>
              <a:cs typeface="Arial" panose="020B0604020202020204" pitchFamily="34" charset="0"/>
            </a:endParaRPr>
          </a:p>
          <a:p>
            <a:pPr marL="3028950" lvl="6" indent="-285750" algn="ctr">
              <a:lnSpc>
                <a:spcPct val="200000"/>
              </a:lnSpc>
              <a:buFont typeface="Arial" panose="020B0604020202020204" pitchFamily="34" charset="0"/>
              <a:buChar char="•"/>
            </a:pPr>
            <a:r>
              <a:rPr lang="it-IT" dirty="0">
                <a:latin typeface="Arial"/>
                <a:cs typeface="Arial"/>
              </a:rPr>
              <a:t>Proteine ricavate dal plasma </a:t>
            </a:r>
            <a:endParaRPr lang="it-IT" dirty="0">
              <a:latin typeface="Arial" panose="020B0604020202020204" pitchFamily="34" charset="0"/>
              <a:cs typeface="Arial" panose="020B0604020202020204" pitchFamily="34" charset="0"/>
            </a:endParaRPr>
          </a:p>
          <a:p>
            <a:pPr marL="3028950" lvl="6" indent="-285750" algn="ctr">
              <a:lnSpc>
                <a:spcPct val="200000"/>
              </a:lnSpc>
              <a:buFont typeface="Arial" panose="020B0604020202020204" pitchFamily="34" charset="0"/>
              <a:buChar char="•"/>
            </a:pPr>
            <a:r>
              <a:rPr lang="it-IT" dirty="0">
                <a:latin typeface="Arial"/>
                <a:cs typeface="Arial"/>
              </a:rPr>
              <a:t>microRNA ricavati dal plasma </a:t>
            </a:r>
            <a:endParaRPr lang="it-IT" dirty="0">
              <a:latin typeface="Arial" panose="020B0604020202020204" pitchFamily="34" charset="0"/>
              <a:cs typeface="Arial" panose="020B0604020202020204" pitchFamily="34" charset="0"/>
            </a:endParaRPr>
          </a:p>
        </p:txBody>
      </p:sp>
      <p:pic>
        <p:nvPicPr>
          <p:cNvPr id="6" name="Immagine 8">
            <a:extLst>
              <a:ext uri="{FF2B5EF4-FFF2-40B4-BE49-F238E27FC236}">
                <a16:creationId xmlns:a16="http://schemas.microsoft.com/office/drawing/2014/main" id="{D91BF21A-D7A1-CF71-466F-827A7AB56A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A5AD9AD5-45EC-CDDB-2840-5C6A7D4B967B}"/>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spTree>
    <p:extLst>
      <p:ext uri="{BB962C8B-B14F-4D97-AF65-F5344CB8AC3E}">
        <p14:creationId xmlns:p14="http://schemas.microsoft.com/office/powerpoint/2010/main" val="30753646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4" name="Picture 8" descr="nuovo-logo_unipr - Siteia Parma">
            <a:extLst>
              <a:ext uri="{FF2B5EF4-FFF2-40B4-BE49-F238E27FC236}">
                <a16:creationId xmlns:a16="http://schemas.microsoft.com/office/drawing/2014/main" id="{F0CED80B-3006-EBF6-2770-585DFE7168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6" y="391369"/>
            <a:ext cx="2093637" cy="178915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CAD156B-359C-1184-F9CC-BF75A7F3E8E3}"/>
              </a:ext>
            </a:extLst>
          </p:cNvPr>
          <p:cNvPicPr>
            <a:picLocks noChangeAspect="1"/>
          </p:cNvPicPr>
          <p:nvPr/>
        </p:nvPicPr>
        <p:blipFill>
          <a:blip r:embed="rId3"/>
          <a:stretch>
            <a:fillRect/>
          </a:stretch>
        </p:blipFill>
        <p:spPr>
          <a:xfrm>
            <a:off x="10003698" y="425192"/>
            <a:ext cx="1606742" cy="1721510"/>
          </a:xfrm>
          <a:prstGeom prst="rect">
            <a:avLst/>
          </a:prstGeom>
        </p:spPr>
      </p:pic>
      <p:sp>
        <p:nvSpPr>
          <p:cNvPr id="6" name="CasellaDiTesto 5">
            <a:extLst>
              <a:ext uri="{FF2B5EF4-FFF2-40B4-BE49-F238E27FC236}">
                <a16:creationId xmlns:a16="http://schemas.microsoft.com/office/drawing/2014/main" id="{9AE01C14-CDC7-1A5F-C303-73268EA4BB0E}"/>
              </a:ext>
            </a:extLst>
          </p:cNvPr>
          <p:cNvSpPr txBox="1"/>
          <p:nvPr/>
        </p:nvSpPr>
        <p:spPr>
          <a:xfrm>
            <a:off x="3270234" y="990053"/>
            <a:ext cx="5651532"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SCOPO PROGETTO </a:t>
            </a:r>
          </a:p>
        </p:txBody>
      </p:sp>
      <p:sp>
        <p:nvSpPr>
          <p:cNvPr id="7" name="CasellaDiTesto 6">
            <a:extLst>
              <a:ext uri="{FF2B5EF4-FFF2-40B4-BE49-F238E27FC236}">
                <a16:creationId xmlns:a16="http://schemas.microsoft.com/office/drawing/2014/main" id="{3627B24F-508B-AD4E-1D36-8FC275A79DB8}"/>
              </a:ext>
            </a:extLst>
          </p:cNvPr>
          <p:cNvSpPr txBox="1"/>
          <p:nvPr/>
        </p:nvSpPr>
        <p:spPr>
          <a:xfrm>
            <a:off x="2309783" y="1989197"/>
            <a:ext cx="7572434" cy="871970"/>
          </a:xfrm>
          <a:prstGeom prst="rect">
            <a:avLst/>
          </a:prstGeom>
          <a:noFill/>
        </p:spPr>
        <p:txBody>
          <a:bodyPr wrap="square" rtlCol="0">
            <a:spAutoFit/>
          </a:bodyPr>
          <a:lstStyle/>
          <a:p>
            <a:pPr>
              <a:lnSpc>
                <a:spcPct val="150000"/>
              </a:lnSpc>
            </a:pPr>
            <a:r>
              <a:rPr lang="it-IT">
                <a:latin typeface="Arial" panose="020B0604020202020204" pitchFamily="34" charset="0"/>
                <a:cs typeface="Arial" panose="020B0604020202020204" pitchFamily="34" charset="0"/>
              </a:rPr>
              <a:t>Sviluppo di un metodo non invasivo basato sui livelli di metilazione da DNA estratto da tamponi buccali</a:t>
            </a:r>
          </a:p>
        </p:txBody>
      </p:sp>
      <p:pic>
        <p:nvPicPr>
          <p:cNvPr id="9" name="Picture 6">
            <a:extLst>
              <a:ext uri="{FF2B5EF4-FFF2-40B4-BE49-F238E27FC236}">
                <a16:creationId xmlns:a16="http://schemas.microsoft.com/office/drawing/2014/main" id="{AD402BAC-AFE5-1425-762A-E011FCE75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185" y="3278886"/>
            <a:ext cx="1733978" cy="23069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8">
            <a:extLst>
              <a:ext uri="{FF2B5EF4-FFF2-40B4-BE49-F238E27FC236}">
                <a16:creationId xmlns:a16="http://schemas.microsoft.com/office/drawing/2014/main" id="{6138D9E9-21E2-BB64-3EBA-21EADD2D02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BC204675-2AA3-C4FD-8B9D-CCAFC29FFF8E}"/>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pic>
        <p:nvPicPr>
          <p:cNvPr id="1026" name="Picture 2">
            <a:extLst>
              <a:ext uri="{FF2B5EF4-FFF2-40B4-BE49-F238E27FC236}">
                <a16:creationId xmlns:a16="http://schemas.microsoft.com/office/drawing/2014/main" id="{188D63CF-78A3-645F-A25A-BC00DF953D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8859" y="3248931"/>
            <a:ext cx="4117253" cy="1465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F62502-4C9D-FE2D-544F-9EADABE34C8D}"/>
              </a:ext>
            </a:extLst>
          </p:cNvPr>
          <p:cNvSpPr txBox="1"/>
          <p:nvPr/>
        </p:nvSpPr>
        <p:spPr>
          <a:xfrm>
            <a:off x="141257" y="5754299"/>
            <a:ext cx="3206199" cy="369332"/>
          </a:xfrm>
          <a:prstGeom prst="rect">
            <a:avLst/>
          </a:prstGeom>
          <a:noFill/>
        </p:spPr>
        <p:txBody>
          <a:bodyPr wrap="none" rtlCol="0">
            <a:spAutoFit/>
          </a:bodyPr>
          <a:lstStyle/>
          <a:p>
            <a:r>
              <a:rPr lang="en-US"/>
              <a:t>Adapted from DNA </a:t>
            </a:r>
            <a:r>
              <a:rPr lang="en-US" err="1"/>
              <a:t>Genotek</a:t>
            </a:r>
            <a:r>
              <a:rPr lang="en-US"/>
              <a:t> Inc.</a:t>
            </a:r>
          </a:p>
        </p:txBody>
      </p:sp>
      <p:grpSp>
        <p:nvGrpSpPr>
          <p:cNvPr id="14" name="Group 13">
            <a:extLst>
              <a:ext uri="{FF2B5EF4-FFF2-40B4-BE49-F238E27FC236}">
                <a16:creationId xmlns:a16="http://schemas.microsoft.com/office/drawing/2014/main" id="{E855F989-62E0-0EE4-D193-0A20CFEEEC42}"/>
              </a:ext>
            </a:extLst>
          </p:cNvPr>
          <p:cNvGrpSpPr/>
          <p:nvPr/>
        </p:nvGrpSpPr>
        <p:grpSpPr>
          <a:xfrm>
            <a:off x="21834" y="3171449"/>
            <a:ext cx="1733978" cy="1884544"/>
            <a:chOff x="131667" y="3160105"/>
            <a:chExt cx="1733978" cy="1884544"/>
          </a:xfrm>
        </p:grpSpPr>
        <p:pic>
          <p:nvPicPr>
            <p:cNvPr id="8" name="Picture 4">
              <a:extLst>
                <a:ext uri="{FF2B5EF4-FFF2-40B4-BE49-F238E27FC236}">
                  <a16:creationId xmlns:a16="http://schemas.microsoft.com/office/drawing/2014/main" id="{BBC18E00-523F-03A2-F744-C210A5FA30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529"/>
            <a:stretch/>
          </p:blipFill>
          <p:spPr bwMode="auto">
            <a:xfrm>
              <a:off x="131667" y="3160105"/>
              <a:ext cx="1317123" cy="1884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6715DF9-B8B5-2979-89FA-B16A58C4CC25}"/>
                </a:ext>
              </a:extLst>
            </p:cNvPr>
            <p:cNvSpPr/>
            <p:nvPr/>
          </p:nvSpPr>
          <p:spPr>
            <a:xfrm>
              <a:off x="1146235" y="3529437"/>
              <a:ext cx="719410" cy="49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FAFB722-FAB3-53B7-1EA1-01314228C421}"/>
              </a:ext>
            </a:extLst>
          </p:cNvPr>
          <p:cNvGrpSpPr/>
          <p:nvPr/>
        </p:nvGrpSpPr>
        <p:grpSpPr>
          <a:xfrm>
            <a:off x="4861363" y="3160105"/>
            <a:ext cx="1382546" cy="1884544"/>
            <a:chOff x="5329934" y="3160105"/>
            <a:chExt cx="1382546" cy="1884544"/>
          </a:xfrm>
        </p:grpSpPr>
        <p:pic>
          <p:nvPicPr>
            <p:cNvPr id="11" name="Picture 4">
              <a:extLst>
                <a:ext uri="{FF2B5EF4-FFF2-40B4-BE49-F238E27FC236}">
                  <a16:creationId xmlns:a16="http://schemas.microsoft.com/office/drawing/2014/main" id="{C495BB4B-AB89-28D9-4E4E-C8FC62BC63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420"/>
            <a:stretch/>
          </p:blipFill>
          <p:spPr bwMode="auto">
            <a:xfrm>
              <a:off x="5697912" y="3160105"/>
              <a:ext cx="1014568" cy="18845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995B4C-5E05-B50B-2F55-91F988D8C279}"/>
                </a:ext>
              </a:extLst>
            </p:cNvPr>
            <p:cNvSpPr/>
            <p:nvPr/>
          </p:nvSpPr>
          <p:spPr>
            <a:xfrm>
              <a:off x="5329934" y="4491083"/>
              <a:ext cx="719410" cy="49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Connettore 2 11">
            <a:extLst>
              <a:ext uri="{FF2B5EF4-FFF2-40B4-BE49-F238E27FC236}">
                <a16:creationId xmlns:a16="http://schemas.microsoft.com/office/drawing/2014/main" id="{766E19A4-63B7-FCCC-11D9-07251E20694F}"/>
              </a:ext>
            </a:extLst>
          </p:cNvPr>
          <p:cNvCxnSpPr>
            <a:cxnSpLocks/>
          </p:cNvCxnSpPr>
          <p:nvPr/>
        </p:nvCxnSpPr>
        <p:spPr>
          <a:xfrm>
            <a:off x="1260656" y="4123533"/>
            <a:ext cx="817880" cy="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17" name="Connettore 2 11">
            <a:extLst>
              <a:ext uri="{FF2B5EF4-FFF2-40B4-BE49-F238E27FC236}">
                <a16:creationId xmlns:a16="http://schemas.microsoft.com/office/drawing/2014/main" id="{19297285-49AB-8F85-4A87-3C59D7A434F4}"/>
              </a:ext>
            </a:extLst>
          </p:cNvPr>
          <p:cNvCxnSpPr>
            <a:cxnSpLocks/>
          </p:cNvCxnSpPr>
          <p:nvPr/>
        </p:nvCxnSpPr>
        <p:spPr>
          <a:xfrm>
            <a:off x="4303115" y="4124349"/>
            <a:ext cx="817880" cy="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18" name="Connettore 2 11">
            <a:extLst>
              <a:ext uri="{FF2B5EF4-FFF2-40B4-BE49-F238E27FC236}">
                <a16:creationId xmlns:a16="http://schemas.microsoft.com/office/drawing/2014/main" id="{5C8BA06E-3376-0E7F-7DD2-890086B6F200}"/>
              </a:ext>
            </a:extLst>
          </p:cNvPr>
          <p:cNvCxnSpPr>
            <a:cxnSpLocks/>
          </p:cNvCxnSpPr>
          <p:nvPr/>
        </p:nvCxnSpPr>
        <p:spPr>
          <a:xfrm>
            <a:off x="6450570" y="4101414"/>
            <a:ext cx="817880" cy="0"/>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9" name="TextBox 18">
            <a:extLst>
              <a:ext uri="{FF2B5EF4-FFF2-40B4-BE49-F238E27FC236}">
                <a16:creationId xmlns:a16="http://schemas.microsoft.com/office/drawing/2014/main" id="{8188E5D0-4461-A73D-74C2-B7313F6F2964}"/>
              </a:ext>
            </a:extLst>
          </p:cNvPr>
          <p:cNvSpPr txBox="1"/>
          <p:nvPr/>
        </p:nvSpPr>
        <p:spPr>
          <a:xfrm>
            <a:off x="6327940" y="3190391"/>
            <a:ext cx="1388289" cy="923330"/>
          </a:xfrm>
          <a:prstGeom prst="rect">
            <a:avLst/>
          </a:prstGeom>
          <a:noFill/>
        </p:spPr>
        <p:txBody>
          <a:bodyPr wrap="square" rtlCol="0">
            <a:spAutoFit/>
          </a:bodyPr>
          <a:lstStyle/>
          <a:p>
            <a:r>
              <a:rPr lang="en-US">
                <a:solidFill>
                  <a:srgbClr val="713E9B"/>
                </a:solidFill>
              </a:rPr>
              <a:t>3. </a:t>
            </a:r>
          </a:p>
          <a:p>
            <a:r>
              <a:rPr lang="en-US">
                <a:solidFill>
                  <a:srgbClr val="713E9B"/>
                </a:solidFill>
              </a:rPr>
              <a:t>DNA extraction</a:t>
            </a:r>
          </a:p>
        </p:txBody>
      </p:sp>
      <p:sp>
        <p:nvSpPr>
          <p:cNvPr id="20" name="TextBox 19">
            <a:extLst>
              <a:ext uri="{FF2B5EF4-FFF2-40B4-BE49-F238E27FC236}">
                <a16:creationId xmlns:a16="http://schemas.microsoft.com/office/drawing/2014/main" id="{6B078522-0EED-B33D-1151-BC854D3D5B32}"/>
              </a:ext>
            </a:extLst>
          </p:cNvPr>
          <p:cNvSpPr txBox="1"/>
          <p:nvPr/>
        </p:nvSpPr>
        <p:spPr>
          <a:xfrm>
            <a:off x="1158607" y="3328891"/>
            <a:ext cx="1388289" cy="646331"/>
          </a:xfrm>
          <a:prstGeom prst="rect">
            <a:avLst/>
          </a:prstGeom>
          <a:noFill/>
        </p:spPr>
        <p:txBody>
          <a:bodyPr wrap="square" rtlCol="0">
            <a:spAutoFit/>
          </a:bodyPr>
          <a:lstStyle/>
          <a:p>
            <a:r>
              <a:rPr lang="en-US">
                <a:solidFill>
                  <a:srgbClr val="713E9B"/>
                </a:solidFill>
              </a:rPr>
              <a:t>1. </a:t>
            </a:r>
          </a:p>
          <a:p>
            <a:r>
              <a:rPr lang="en-US">
                <a:solidFill>
                  <a:srgbClr val="713E9B"/>
                </a:solidFill>
              </a:rPr>
              <a:t>Sampling</a:t>
            </a:r>
          </a:p>
        </p:txBody>
      </p:sp>
      <p:sp>
        <p:nvSpPr>
          <p:cNvPr id="22" name="TextBox 21">
            <a:extLst>
              <a:ext uri="{FF2B5EF4-FFF2-40B4-BE49-F238E27FC236}">
                <a16:creationId xmlns:a16="http://schemas.microsoft.com/office/drawing/2014/main" id="{C46FE583-97E3-A5B0-900D-84E3D51E8843}"/>
              </a:ext>
            </a:extLst>
          </p:cNvPr>
          <p:cNvSpPr txBox="1"/>
          <p:nvPr/>
        </p:nvSpPr>
        <p:spPr>
          <a:xfrm>
            <a:off x="4201914" y="3224584"/>
            <a:ext cx="1027428" cy="923330"/>
          </a:xfrm>
          <a:prstGeom prst="rect">
            <a:avLst/>
          </a:prstGeom>
          <a:noFill/>
        </p:spPr>
        <p:txBody>
          <a:bodyPr wrap="square" rtlCol="0">
            <a:spAutoFit/>
          </a:bodyPr>
          <a:lstStyle/>
          <a:p>
            <a:r>
              <a:rPr lang="en-US">
                <a:solidFill>
                  <a:srgbClr val="713E9B"/>
                </a:solidFill>
              </a:rPr>
              <a:t>2. </a:t>
            </a:r>
          </a:p>
          <a:p>
            <a:r>
              <a:rPr lang="en-US">
                <a:solidFill>
                  <a:srgbClr val="713E9B"/>
                </a:solidFill>
              </a:rPr>
              <a:t>Storage</a:t>
            </a:r>
          </a:p>
          <a:p>
            <a:r>
              <a:rPr lang="en-US">
                <a:solidFill>
                  <a:srgbClr val="713E9B"/>
                </a:solidFill>
              </a:rPr>
              <a:t>at RT</a:t>
            </a:r>
          </a:p>
        </p:txBody>
      </p:sp>
      <p:sp>
        <p:nvSpPr>
          <p:cNvPr id="23" name="TextBox 22">
            <a:extLst>
              <a:ext uri="{FF2B5EF4-FFF2-40B4-BE49-F238E27FC236}">
                <a16:creationId xmlns:a16="http://schemas.microsoft.com/office/drawing/2014/main" id="{79E7D6DA-435F-7A57-1D10-3184446AD202}"/>
              </a:ext>
            </a:extLst>
          </p:cNvPr>
          <p:cNvSpPr txBox="1"/>
          <p:nvPr/>
        </p:nvSpPr>
        <p:spPr>
          <a:xfrm>
            <a:off x="7988763" y="4802715"/>
            <a:ext cx="989886" cy="369332"/>
          </a:xfrm>
          <a:prstGeom prst="rect">
            <a:avLst/>
          </a:prstGeom>
          <a:noFill/>
        </p:spPr>
        <p:txBody>
          <a:bodyPr wrap="none" rtlCol="0">
            <a:spAutoFit/>
          </a:bodyPr>
          <a:lstStyle/>
          <a:p>
            <a:r>
              <a:rPr lang="en-US">
                <a:solidFill>
                  <a:srgbClr val="713E9B"/>
                </a:solidFill>
              </a:rPr>
              <a:t>Cytosine</a:t>
            </a:r>
          </a:p>
        </p:txBody>
      </p:sp>
      <p:sp>
        <p:nvSpPr>
          <p:cNvPr id="24" name="TextBox 23">
            <a:extLst>
              <a:ext uri="{FF2B5EF4-FFF2-40B4-BE49-F238E27FC236}">
                <a16:creationId xmlns:a16="http://schemas.microsoft.com/office/drawing/2014/main" id="{6E871B6C-AAC8-4B93-B9C8-95F5A40BDCAD}"/>
              </a:ext>
            </a:extLst>
          </p:cNvPr>
          <p:cNvSpPr txBox="1"/>
          <p:nvPr/>
        </p:nvSpPr>
        <p:spPr>
          <a:xfrm>
            <a:off x="10705596" y="4802715"/>
            <a:ext cx="1377813" cy="369332"/>
          </a:xfrm>
          <a:prstGeom prst="rect">
            <a:avLst/>
          </a:prstGeom>
          <a:noFill/>
        </p:spPr>
        <p:txBody>
          <a:bodyPr wrap="none" rtlCol="0">
            <a:spAutoFit/>
          </a:bodyPr>
          <a:lstStyle/>
          <a:p>
            <a:r>
              <a:rPr lang="en-US">
                <a:solidFill>
                  <a:srgbClr val="713E9B"/>
                </a:solidFill>
              </a:rPr>
              <a:t>5</a:t>
            </a:r>
            <a:r>
              <a:rPr lang="en-US" baseline="30000">
                <a:solidFill>
                  <a:srgbClr val="713E9B"/>
                </a:solidFill>
              </a:rPr>
              <a:t>me</a:t>
            </a:r>
            <a:r>
              <a:rPr lang="en-US">
                <a:solidFill>
                  <a:srgbClr val="713E9B"/>
                </a:solidFill>
              </a:rPr>
              <a:t>-Cytosine</a:t>
            </a:r>
          </a:p>
        </p:txBody>
      </p:sp>
      <p:sp>
        <p:nvSpPr>
          <p:cNvPr id="25" name="Rectangle 24">
            <a:extLst>
              <a:ext uri="{FF2B5EF4-FFF2-40B4-BE49-F238E27FC236}">
                <a16:creationId xmlns:a16="http://schemas.microsoft.com/office/drawing/2014/main" id="{F1C56238-E204-01BC-BBA9-53D58FCBEFC8}"/>
              </a:ext>
            </a:extLst>
          </p:cNvPr>
          <p:cNvSpPr/>
          <p:nvPr/>
        </p:nvSpPr>
        <p:spPr>
          <a:xfrm>
            <a:off x="7716229" y="3075709"/>
            <a:ext cx="4367180" cy="222068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44112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sp>
        <p:nvSpPr>
          <p:cNvPr id="5" name="CasellaDiTesto 4">
            <a:extLst>
              <a:ext uri="{FF2B5EF4-FFF2-40B4-BE49-F238E27FC236}">
                <a16:creationId xmlns:a16="http://schemas.microsoft.com/office/drawing/2014/main" id="{EBA06A62-13AA-E5A4-1B43-5F290EE8B23E}"/>
              </a:ext>
            </a:extLst>
          </p:cNvPr>
          <p:cNvSpPr txBox="1"/>
          <p:nvPr/>
        </p:nvSpPr>
        <p:spPr>
          <a:xfrm>
            <a:off x="1737360" y="628120"/>
            <a:ext cx="838200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CONVERSIONE CON BISOLFITO </a:t>
            </a: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C2DCD3DA-A527-8405-103B-270A8731F484}"/>
              </a:ext>
            </a:extLst>
          </p:cNvPr>
          <p:cNvSpPr txBox="1"/>
          <p:nvPr/>
        </p:nvSpPr>
        <p:spPr>
          <a:xfrm>
            <a:off x="2296160" y="2026408"/>
            <a:ext cx="2956560" cy="2956066"/>
          </a:xfrm>
          <a:prstGeom prst="rect">
            <a:avLst/>
          </a:prstGeom>
          <a:noFill/>
        </p:spPr>
        <p:txBody>
          <a:bodyPr wrap="square" rtlCol="0">
            <a:spAutoFit/>
          </a:bodyPr>
          <a:lstStyle/>
          <a:p>
            <a:pPr>
              <a:lnSpc>
                <a:spcPct val="150000"/>
              </a:lnSpc>
            </a:pPr>
            <a:r>
              <a:rPr lang="it-IT">
                <a:latin typeface="Arial" panose="020B0604020202020204" pitchFamily="34" charset="0"/>
                <a:cs typeface="Arial" panose="020B0604020202020204" pitchFamily="34" charset="0"/>
              </a:rPr>
              <a:t>DNA trattato con bisolfito: </a:t>
            </a:r>
          </a:p>
          <a:p>
            <a:pPr marL="742950" lvl="1"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rPr>
              <a:t>C </a:t>
            </a:r>
            <a:r>
              <a:rPr lang="it-IT">
                <a:latin typeface="Arial" panose="020B0604020202020204" pitchFamily="34" charset="0"/>
                <a:cs typeface="Arial" panose="020B0604020202020204" pitchFamily="34" charset="0"/>
                <a:sym typeface="Wingdings" panose="05000000000000000000" pitchFamily="2" charset="2"/>
              </a:rPr>
              <a:t> U </a:t>
            </a:r>
          </a:p>
          <a:p>
            <a:pPr marL="742950" lvl="1"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sym typeface="Wingdings" panose="05000000000000000000" pitchFamily="2" charset="2"/>
              </a:rPr>
              <a:t>5</a:t>
            </a:r>
            <a:r>
              <a:rPr lang="it-IT" baseline="30000">
                <a:latin typeface="Arial" panose="020B0604020202020204" pitchFamily="34" charset="0"/>
                <a:cs typeface="Arial" panose="020B0604020202020204" pitchFamily="34" charset="0"/>
                <a:sym typeface="Wingdings" panose="05000000000000000000" pitchFamily="2" charset="2"/>
              </a:rPr>
              <a:t>me</a:t>
            </a:r>
            <a:r>
              <a:rPr lang="it-IT">
                <a:latin typeface="Arial" panose="020B0604020202020204" pitchFamily="34" charset="0"/>
                <a:cs typeface="Arial" panose="020B0604020202020204" pitchFamily="34" charset="0"/>
                <a:sym typeface="Wingdings" panose="05000000000000000000" pitchFamily="2" charset="2"/>
              </a:rPr>
              <a:t>C  5</a:t>
            </a:r>
            <a:r>
              <a:rPr lang="it-IT" baseline="30000">
                <a:latin typeface="Arial" panose="020B0604020202020204" pitchFamily="34" charset="0"/>
                <a:cs typeface="Arial" panose="020B0604020202020204" pitchFamily="34" charset="0"/>
                <a:sym typeface="Wingdings" panose="05000000000000000000" pitchFamily="2" charset="2"/>
              </a:rPr>
              <a:t>me</a:t>
            </a:r>
            <a:r>
              <a:rPr lang="it-IT">
                <a:latin typeface="Arial" panose="020B0604020202020204" pitchFamily="34" charset="0"/>
                <a:cs typeface="Arial" panose="020B0604020202020204" pitchFamily="34" charset="0"/>
                <a:sym typeface="Wingdings" panose="05000000000000000000" pitchFamily="2" charset="2"/>
              </a:rPr>
              <a:t>C</a:t>
            </a:r>
          </a:p>
          <a:p>
            <a:pPr>
              <a:lnSpc>
                <a:spcPct val="150000"/>
              </a:lnSpc>
            </a:pPr>
            <a:endParaRPr lang="it-IT">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it-IT">
                <a:latin typeface="Arial" panose="020B0604020202020204" pitchFamily="34" charset="0"/>
                <a:cs typeface="Arial" panose="020B0604020202020204" pitchFamily="34" charset="0"/>
                <a:sym typeface="Wingdings" panose="05000000000000000000" pitchFamily="2" charset="2"/>
              </a:rPr>
              <a:t>Post PCR:</a:t>
            </a:r>
          </a:p>
          <a:p>
            <a:pPr marL="742950" lvl="1"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sym typeface="Wingdings" panose="05000000000000000000" pitchFamily="2" charset="2"/>
              </a:rPr>
              <a:t>U  T </a:t>
            </a:r>
          </a:p>
          <a:p>
            <a:pPr marL="742950" lvl="1" indent="-285750">
              <a:lnSpc>
                <a:spcPct val="150000"/>
              </a:lnSpc>
              <a:buFont typeface="Arial" panose="020B0604020202020204" pitchFamily="34" charset="0"/>
              <a:buChar char="•"/>
            </a:pPr>
            <a:r>
              <a:rPr lang="it-IT">
                <a:latin typeface="Arial" panose="020B0604020202020204" pitchFamily="34" charset="0"/>
                <a:cs typeface="Arial" panose="020B0604020202020204" pitchFamily="34" charset="0"/>
                <a:sym typeface="Wingdings" panose="05000000000000000000" pitchFamily="2" charset="2"/>
              </a:rPr>
              <a:t>5</a:t>
            </a:r>
            <a:r>
              <a:rPr lang="it-IT" baseline="30000">
                <a:latin typeface="Arial" panose="020B0604020202020204" pitchFamily="34" charset="0"/>
                <a:cs typeface="Arial" panose="020B0604020202020204" pitchFamily="34" charset="0"/>
                <a:sym typeface="Wingdings" panose="05000000000000000000" pitchFamily="2" charset="2"/>
              </a:rPr>
              <a:t>me</a:t>
            </a:r>
            <a:r>
              <a:rPr lang="it-IT">
                <a:latin typeface="Arial" panose="020B0604020202020204" pitchFamily="34" charset="0"/>
                <a:cs typeface="Arial" panose="020B0604020202020204" pitchFamily="34" charset="0"/>
                <a:sym typeface="Wingdings" panose="05000000000000000000" pitchFamily="2" charset="2"/>
              </a:rPr>
              <a:t>C  C</a:t>
            </a:r>
            <a:endParaRPr lang="it-IT">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669EB192-D977-BA34-753B-648BEE4B3559}"/>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pic>
        <p:nvPicPr>
          <p:cNvPr id="1026" name="Picture 2">
            <a:extLst>
              <a:ext uri="{FF2B5EF4-FFF2-40B4-BE49-F238E27FC236}">
                <a16:creationId xmlns:a16="http://schemas.microsoft.com/office/drawing/2014/main" id="{3D146FB3-BD8B-1207-3622-DF40CB6FE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10" y="1151340"/>
            <a:ext cx="3295650"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Right Arrow 3">
            <a:extLst>
              <a:ext uri="{FF2B5EF4-FFF2-40B4-BE49-F238E27FC236}">
                <a16:creationId xmlns:a16="http://schemas.microsoft.com/office/drawing/2014/main" id="{3F789C6B-CAA5-C7FF-49D4-4DF9501F23A0}"/>
              </a:ext>
            </a:extLst>
          </p:cNvPr>
          <p:cNvSpPr/>
          <p:nvPr/>
        </p:nvSpPr>
        <p:spPr>
          <a:xfrm>
            <a:off x="6096000" y="1806107"/>
            <a:ext cx="731520" cy="16031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a:extLst>
              <a:ext uri="{FF2B5EF4-FFF2-40B4-BE49-F238E27FC236}">
                <a16:creationId xmlns:a16="http://schemas.microsoft.com/office/drawing/2014/main" id="{552FB7E9-635F-CFB3-6ABD-0F6E681AD4C3}"/>
              </a:ext>
            </a:extLst>
          </p:cNvPr>
          <p:cNvSpPr/>
          <p:nvPr/>
        </p:nvSpPr>
        <p:spPr>
          <a:xfrm flipH="1">
            <a:off x="10115550" y="3085674"/>
            <a:ext cx="731520" cy="17130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2">
            <a:extLst>
              <a:ext uri="{FF2B5EF4-FFF2-40B4-BE49-F238E27FC236}">
                <a16:creationId xmlns:a16="http://schemas.microsoft.com/office/drawing/2014/main" id="{6F45C995-0518-FC30-4C23-D230C29C46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82" b="75309"/>
          <a:stretch/>
        </p:blipFill>
        <p:spPr bwMode="auto">
          <a:xfrm>
            <a:off x="6823710" y="5477006"/>
            <a:ext cx="3295650" cy="430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73426A-EF4E-7820-0CCB-3378BC142F93}"/>
              </a:ext>
            </a:extLst>
          </p:cNvPr>
          <p:cNvSpPr txBox="1"/>
          <p:nvPr/>
        </p:nvSpPr>
        <p:spPr>
          <a:xfrm>
            <a:off x="10115550" y="5308243"/>
            <a:ext cx="1342379" cy="646331"/>
          </a:xfrm>
          <a:prstGeom prst="rect">
            <a:avLst/>
          </a:prstGeom>
          <a:noFill/>
        </p:spPr>
        <p:txBody>
          <a:bodyPr wrap="square" rtlCol="0">
            <a:spAutoFit/>
          </a:bodyPr>
          <a:lstStyle/>
          <a:p>
            <a:r>
              <a:rPr lang="en-US" dirty="0" err="1"/>
              <a:t>Genoma</a:t>
            </a:r>
            <a:r>
              <a:rPr lang="en-US" dirty="0"/>
              <a:t> di </a:t>
            </a:r>
            <a:r>
              <a:rPr lang="en-US" dirty="0" err="1"/>
              <a:t>riferimento</a:t>
            </a:r>
            <a:endParaRPr lang="en-US" dirty="0"/>
          </a:p>
        </p:txBody>
      </p:sp>
      <p:sp>
        <p:nvSpPr>
          <p:cNvPr id="10" name="Oval 9">
            <a:extLst>
              <a:ext uri="{FF2B5EF4-FFF2-40B4-BE49-F238E27FC236}">
                <a16:creationId xmlns:a16="http://schemas.microsoft.com/office/drawing/2014/main" id="{D8472752-D64F-32C5-5EF5-D6DBEA7BC87B}"/>
              </a:ext>
            </a:extLst>
          </p:cNvPr>
          <p:cNvSpPr/>
          <p:nvPr/>
        </p:nvSpPr>
        <p:spPr>
          <a:xfrm>
            <a:off x="8756374" y="4144617"/>
            <a:ext cx="496956" cy="517008"/>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F9D670-C3D0-1840-2B19-7A937A077F62}"/>
              </a:ext>
            </a:extLst>
          </p:cNvPr>
          <p:cNvSpPr/>
          <p:nvPr/>
        </p:nvSpPr>
        <p:spPr>
          <a:xfrm>
            <a:off x="7624887" y="4144617"/>
            <a:ext cx="496956" cy="51700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C28BFF-EFB4-4A79-0111-D414BDE7C5DB}"/>
              </a:ext>
            </a:extLst>
          </p:cNvPr>
          <p:cNvSpPr/>
          <p:nvPr/>
        </p:nvSpPr>
        <p:spPr>
          <a:xfrm>
            <a:off x="7625674" y="5381977"/>
            <a:ext cx="496956" cy="51700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EFEA804-BDA3-0416-A91B-45F1E2C9A335}"/>
              </a:ext>
            </a:extLst>
          </p:cNvPr>
          <p:cNvSpPr/>
          <p:nvPr/>
        </p:nvSpPr>
        <p:spPr>
          <a:xfrm>
            <a:off x="8756374" y="5372560"/>
            <a:ext cx="496956" cy="517008"/>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a:extLst>
              <a:ext uri="{FF2B5EF4-FFF2-40B4-BE49-F238E27FC236}">
                <a16:creationId xmlns:a16="http://schemas.microsoft.com/office/drawing/2014/main" id="{0C7146CF-0BB5-4F5C-03C5-089C9D62DEB7}"/>
              </a:ext>
            </a:extLst>
          </p:cNvPr>
          <p:cNvSpPr/>
          <p:nvPr/>
        </p:nvSpPr>
        <p:spPr>
          <a:xfrm>
            <a:off x="7729247" y="4671042"/>
            <a:ext cx="288235" cy="710935"/>
          </a:xfrm>
          <a:prstGeom prst="up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a:extLst>
              <a:ext uri="{FF2B5EF4-FFF2-40B4-BE49-F238E27FC236}">
                <a16:creationId xmlns:a16="http://schemas.microsoft.com/office/drawing/2014/main" id="{BEA9BDA2-8DA7-70B0-F712-3AFF4835C64B}"/>
              </a:ext>
            </a:extLst>
          </p:cNvPr>
          <p:cNvSpPr/>
          <p:nvPr/>
        </p:nvSpPr>
        <p:spPr>
          <a:xfrm>
            <a:off x="8879702" y="4681689"/>
            <a:ext cx="288235" cy="710935"/>
          </a:xfrm>
          <a:prstGeom prst="up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5E51B8F-63EC-6AF6-44D7-78EAFA413D1B}"/>
              </a:ext>
            </a:extLst>
          </p:cNvPr>
          <p:cNvSpPr/>
          <p:nvPr/>
        </p:nvSpPr>
        <p:spPr>
          <a:xfrm>
            <a:off x="8577470" y="1151339"/>
            <a:ext cx="834887" cy="920347"/>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E99F2A-C16E-AF06-0DAA-39C81CD992FA}"/>
              </a:ext>
            </a:extLst>
          </p:cNvPr>
          <p:cNvSpPr/>
          <p:nvPr/>
        </p:nvSpPr>
        <p:spPr>
          <a:xfrm>
            <a:off x="7624887" y="1601499"/>
            <a:ext cx="496956" cy="51700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3966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5" grpId="0" animBg="1"/>
      <p:bldP spid="16"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nuovo-logo_unipr - Siteia Parma">
            <a:extLst>
              <a:ext uri="{FF2B5EF4-FFF2-40B4-BE49-F238E27FC236}">
                <a16:creationId xmlns:a16="http://schemas.microsoft.com/office/drawing/2014/main" id="{2B59133A-8111-B83F-28CD-D564D27D93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923" y="295394"/>
            <a:ext cx="2183597" cy="1866034"/>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C8A84D61-54E9-C050-D880-3723C12B6FF4}"/>
              </a:ext>
            </a:extLst>
          </p:cNvPr>
          <p:cNvPicPr>
            <a:picLocks noChangeAspect="1"/>
          </p:cNvPicPr>
          <p:nvPr/>
        </p:nvPicPr>
        <p:blipFill>
          <a:blip r:embed="rId6"/>
          <a:stretch>
            <a:fillRect/>
          </a:stretch>
        </p:blipFill>
        <p:spPr>
          <a:xfrm>
            <a:off x="9829399" y="262449"/>
            <a:ext cx="1772380" cy="1898979"/>
          </a:xfrm>
          <a:prstGeom prst="rect">
            <a:avLst/>
          </a:prstGeom>
        </p:spPr>
      </p:pic>
      <p:sp>
        <p:nvSpPr>
          <p:cNvPr id="7" name="CasellaDiTesto 6">
            <a:extLst>
              <a:ext uri="{FF2B5EF4-FFF2-40B4-BE49-F238E27FC236}">
                <a16:creationId xmlns:a16="http://schemas.microsoft.com/office/drawing/2014/main" id="{9ACEA35F-51FB-7248-0214-E0442A3733ED}"/>
              </a:ext>
            </a:extLst>
          </p:cNvPr>
          <p:cNvSpPr txBox="1"/>
          <p:nvPr/>
        </p:nvSpPr>
        <p:spPr>
          <a:xfrm>
            <a:off x="2362601" y="997578"/>
            <a:ext cx="6822830" cy="523220"/>
          </a:xfrm>
          <a:prstGeom prst="rect">
            <a:avLst/>
          </a:prstGeom>
          <a:noFill/>
        </p:spPr>
        <p:txBody>
          <a:bodyPr wrap="square" rtlCol="0">
            <a:spAutoFit/>
          </a:bodyPr>
          <a:lstStyle/>
          <a:p>
            <a:pPr algn="ctr"/>
            <a:r>
              <a:rPr lang="it-IT" sz="2800" b="1" u="sng">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PROGETTO</a:t>
            </a:r>
          </a:p>
        </p:txBody>
      </p:sp>
      <p:sp>
        <p:nvSpPr>
          <p:cNvPr id="9" name="Ovale 8">
            <a:extLst>
              <a:ext uri="{FF2B5EF4-FFF2-40B4-BE49-F238E27FC236}">
                <a16:creationId xmlns:a16="http://schemas.microsoft.com/office/drawing/2014/main" id="{01C527EF-15BD-6B29-7741-A307F0DBCBCF}"/>
              </a:ext>
            </a:extLst>
          </p:cNvPr>
          <p:cNvSpPr/>
          <p:nvPr/>
        </p:nvSpPr>
        <p:spPr>
          <a:xfrm>
            <a:off x="1098405" y="2696254"/>
            <a:ext cx="2454492" cy="1866034"/>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WGBS su 4 campioni </a:t>
            </a:r>
          </a:p>
        </p:txBody>
      </p:sp>
      <p:sp>
        <p:nvSpPr>
          <p:cNvPr id="10" name="Ovale 9">
            <a:extLst>
              <a:ext uri="{FF2B5EF4-FFF2-40B4-BE49-F238E27FC236}">
                <a16:creationId xmlns:a16="http://schemas.microsoft.com/office/drawing/2014/main" id="{13F0E03F-5515-EE72-AA5B-C2384418941C}"/>
              </a:ext>
            </a:extLst>
          </p:cNvPr>
          <p:cNvSpPr/>
          <p:nvPr/>
        </p:nvSpPr>
        <p:spPr>
          <a:xfrm>
            <a:off x="4465237" y="2666853"/>
            <a:ext cx="2617557" cy="1870966"/>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t>TBS</a:t>
            </a:r>
          </a:p>
          <a:p>
            <a:pPr algn="ctr"/>
            <a:r>
              <a:rPr lang="it-IT" dirty="0"/>
              <a:t>Analisi pilota su 26 campioni: </a:t>
            </a:r>
          </a:p>
          <a:p>
            <a:pPr algn="ctr"/>
            <a:r>
              <a:rPr lang="it-IT" dirty="0"/>
              <a:t>16 GDM</a:t>
            </a:r>
          </a:p>
          <a:p>
            <a:pPr algn="ctr"/>
            <a:r>
              <a:rPr lang="it-IT" dirty="0"/>
              <a:t>10 nonGDM  </a:t>
            </a:r>
          </a:p>
        </p:txBody>
      </p:sp>
      <p:sp>
        <p:nvSpPr>
          <p:cNvPr id="11" name="Ovale 10">
            <a:extLst>
              <a:ext uri="{FF2B5EF4-FFF2-40B4-BE49-F238E27FC236}">
                <a16:creationId xmlns:a16="http://schemas.microsoft.com/office/drawing/2014/main" id="{631497DA-9056-D6DC-9267-71B1A7E2970D}"/>
              </a:ext>
            </a:extLst>
          </p:cNvPr>
          <p:cNvSpPr/>
          <p:nvPr/>
        </p:nvSpPr>
        <p:spPr>
          <a:xfrm>
            <a:off x="8492687" y="2644579"/>
            <a:ext cx="2524350" cy="1926589"/>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TBS</a:t>
            </a:r>
            <a:r>
              <a:rPr lang="it-IT" dirty="0"/>
              <a:t> </a:t>
            </a:r>
          </a:p>
          <a:p>
            <a:pPr algn="ctr"/>
            <a:r>
              <a:rPr lang="it-IT" dirty="0"/>
              <a:t>Larga scala</a:t>
            </a:r>
          </a:p>
        </p:txBody>
      </p:sp>
      <p:cxnSp>
        <p:nvCxnSpPr>
          <p:cNvPr id="12" name="Connettore 2 11">
            <a:extLst>
              <a:ext uri="{FF2B5EF4-FFF2-40B4-BE49-F238E27FC236}">
                <a16:creationId xmlns:a16="http://schemas.microsoft.com/office/drawing/2014/main" id="{0E1D1A60-A7B7-166F-1E5B-1FC67229E7EF}"/>
              </a:ext>
            </a:extLst>
          </p:cNvPr>
          <p:cNvCxnSpPr>
            <a:cxnSpLocks/>
            <a:stCxn id="9" idx="4"/>
            <a:endCxn id="14" idx="1"/>
          </p:cNvCxnSpPr>
          <p:nvPr/>
        </p:nvCxnSpPr>
        <p:spPr>
          <a:xfrm>
            <a:off x="2325651" y="4562288"/>
            <a:ext cx="757278" cy="415399"/>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13" name="Connettore 2 12">
            <a:extLst>
              <a:ext uri="{FF2B5EF4-FFF2-40B4-BE49-F238E27FC236}">
                <a16:creationId xmlns:a16="http://schemas.microsoft.com/office/drawing/2014/main" id="{B1FB03E0-AEFD-E96B-A96B-174140729026}"/>
              </a:ext>
            </a:extLst>
          </p:cNvPr>
          <p:cNvCxnSpPr>
            <a:cxnSpLocks/>
            <a:stCxn id="10" idx="6"/>
            <a:endCxn id="11" idx="2"/>
          </p:cNvCxnSpPr>
          <p:nvPr/>
        </p:nvCxnSpPr>
        <p:spPr>
          <a:xfrm>
            <a:off x="7082794" y="3602336"/>
            <a:ext cx="1409893" cy="5538"/>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4" name="Rettangolo con angoli arrotondati 13">
            <a:extLst>
              <a:ext uri="{FF2B5EF4-FFF2-40B4-BE49-F238E27FC236}">
                <a16:creationId xmlns:a16="http://schemas.microsoft.com/office/drawing/2014/main" id="{04CD8D56-03A6-93BF-9CB4-3A631C97FF77}"/>
              </a:ext>
            </a:extLst>
          </p:cNvPr>
          <p:cNvSpPr/>
          <p:nvPr/>
        </p:nvSpPr>
        <p:spPr>
          <a:xfrm>
            <a:off x="3082929" y="4746854"/>
            <a:ext cx="1463040" cy="461666"/>
          </a:xfrm>
          <a:prstGeom prst="roundRect">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dirty="0">
                <a:latin typeface="Arial" panose="020B0604020202020204" pitchFamily="34" charset="0"/>
                <a:cs typeface="Arial" panose="020B0604020202020204" pitchFamily="34" charset="0"/>
              </a:rPr>
              <a:t>Identificazione 900 regioni </a:t>
            </a:r>
          </a:p>
        </p:txBody>
      </p:sp>
      <p:cxnSp>
        <p:nvCxnSpPr>
          <p:cNvPr id="15" name="Connettore 2 14">
            <a:extLst>
              <a:ext uri="{FF2B5EF4-FFF2-40B4-BE49-F238E27FC236}">
                <a16:creationId xmlns:a16="http://schemas.microsoft.com/office/drawing/2014/main" id="{77439AB5-A809-BD2C-C61F-E82D91EF7F2F}"/>
              </a:ext>
            </a:extLst>
          </p:cNvPr>
          <p:cNvCxnSpPr>
            <a:cxnSpLocks/>
            <a:stCxn id="14" idx="3"/>
            <a:endCxn id="10" idx="3"/>
          </p:cNvCxnSpPr>
          <p:nvPr/>
        </p:nvCxnSpPr>
        <p:spPr>
          <a:xfrm flipV="1">
            <a:off x="4545969" y="4263822"/>
            <a:ext cx="302600" cy="713865"/>
          </a:xfrm>
          <a:prstGeom prst="straightConnector1">
            <a:avLst/>
          </a:prstGeom>
          <a:ln w="38100">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6" name="Rettangolo 15">
            <a:extLst>
              <a:ext uri="{FF2B5EF4-FFF2-40B4-BE49-F238E27FC236}">
                <a16:creationId xmlns:a16="http://schemas.microsoft.com/office/drawing/2014/main" id="{C59AE027-4916-BE3C-1CA4-3C87B5A35683}"/>
              </a:ext>
            </a:extLst>
          </p:cNvPr>
          <p:cNvSpPr/>
          <p:nvPr/>
        </p:nvSpPr>
        <p:spPr>
          <a:xfrm>
            <a:off x="4305833" y="2448863"/>
            <a:ext cx="3004623" cy="221259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4" name="CasellaDiTesto 3">
            <a:extLst>
              <a:ext uri="{FF2B5EF4-FFF2-40B4-BE49-F238E27FC236}">
                <a16:creationId xmlns:a16="http://schemas.microsoft.com/office/drawing/2014/main" id="{50D7C578-6CAE-0B4F-9A88-4F31A0258D8D}"/>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sp>
        <p:nvSpPr>
          <p:cNvPr id="5" name="TextBox 4">
            <a:extLst>
              <a:ext uri="{FF2B5EF4-FFF2-40B4-BE49-F238E27FC236}">
                <a16:creationId xmlns:a16="http://schemas.microsoft.com/office/drawing/2014/main" id="{A101E52A-DE30-AF16-118F-50DC2E70CEB9}"/>
              </a:ext>
            </a:extLst>
          </p:cNvPr>
          <p:cNvSpPr txBox="1"/>
          <p:nvPr/>
        </p:nvSpPr>
        <p:spPr>
          <a:xfrm>
            <a:off x="2075302" y="2097965"/>
            <a:ext cx="710644" cy="369332"/>
          </a:xfrm>
          <a:prstGeom prst="rect">
            <a:avLst/>
          </a:prstGeom>
          <a:noFill/>
        </p:spPr>
        <p:txBody>
          <a:bodyPr wrap="none" rtlCol="0">
            <a:spAutoFit/>
          </a:bodyPr>
          <a:lstStyle/>
          <a:p>
            <a:r>
              <a:rPr lang="en-US" dirty="0" err="1"/>
              <a:t>Fase</a:t>
            </a:r>
            <a:r>
              <a:rPr lang="en-US" dirty="0"/>
              <a:t> I</a:t>
            </a:r>
          </a:p>
        </p:txBody>
      </p:sp>
      <p:sp>
        <p:nvSpPr>
          <p:cNvPr id="8" name="TextBox 7">
            <a:extLst>
              <a:ext uri="{FF2B5EF4-FFF2-40B4-BE49-F238E27FC236}">
                <a16:creationId xmlns:a16="http://schemas.microsoft.com/office/drawing/2014/main" id="{80C32ECC-E120-85A9-DED9-671BA3801720}"/>
              </a:ext>
            </a:extLst>
          </p:cNvPr>
          <p:cNvSpPr txBox="1"/>
          <p:nvPr/>
        </p:nvSpPr>
        <p:spPr>
          <a:xfrm>
            <a:off x="5520070" y="2042342"/>
            <a:ext cx="768352" cy="369332"/>
          </a:xfrm>
          <a:prstGeom prst="rect">
            <a:avLst/>
          </a:prstGeom>
          <a:noFill/>
        </p:spPr>
        <p:txBody>
          <a:bodyPr wrap="none" rtlCol="0">
            <a:spAutoFit/>
          </a:bodyPr>
          <a:lstStyle/>
          <a:p>
            <a:r>
              <a:rPr lang="en-US" dirty="0" err="1"/>
              <a:t>Fase</a:t>
            </a:r>
            <a:r>
              <a:rPr lang="en-US" dirty="0"/>
              <a:t> II</a:t>
            </a:r>
          </a:p>
        </p:txBody>
      </p:sp>
      <p:sp>
        <p:nvSpPr>
          <p:cNvPr id="17" name="TextBox 16">
            <a:extLst>
              <a:ext uri="{FF2B5EF4-FFF2-40B4-BE49-F238E27FC236}">
                <a16:creationId xmlns:a16="http://schemas.microsoft.com/office/drawing/2014/main" id="{187D0526-97CD-B77A-BEFE-9B1F9D53CCEB}"/>
              </a:ext>
            </a:extLst>
          </p:cNvPr>
          <p:cNvSpPr txBox="1"/>
          <p:nvPr/>
        </p:nvSpPr>
        <p:spPr>
          <a:xfrm>
            <a:off x="9290638" y="2076185"/>
            <a:ext cx="826060" cy="369332"/>
          </a:xfrm>
          <a:prstGeom prst="rect">
            <a:avLst/>
          </a:prstGeom>
          <a:noFill/>
        </p:spPr>
        <p:txBody>
          <a:bodyPr wrap="none" rtlCol="0">
            <a:spAutoFit/>
          </a:bodyPr>
          <a:lstStyle/>
          <a:p>
            <a:r>
              <a:rPr lang="en-US" dirty="0" err="1"/>
              <a:t>Fase</a:t>
            </a:r>
            <a:r>
              <a:rPr lang="en-US" dirty="0"/>
              <a:t> III</a:t>
            </a:r>
          </a:p>
        </p:txBody>
      </p:sp>
    </p:spTree>
    <p:extLst>
      <p:ext uri="{BB962C8B-B14F-4D97-AF65-F5344CB8AC3E}">
        <p14:creationId xmlns:p14="http://schemas.microsoft.com/office/powerpoint/2010/main" val="3609269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98CC44A5-11C0-9EEF-F812-4AC3C8AEDF1A}"/>
              </a:ext>
            </a:extLst>
          </p:cNvPr>
          <p:cNvSpPr txBox="1"/>
          <p:nvPr/>
        </p:nvSpPr>
        <p:spPr>
          <a:xfrm>
            <a:off x="706978" y="381052"/>
            <a:ext cx="10778044" cy="461665"/>
          </a:xfrm>
          <a:prstGeom prst="rect">
            <a:avLst/>
          </a:prstGeom>
          <a:noFill/>
        </p:spPr>
        <p:txBody>
          <a:bodyPr wrap="square" rtlCol="0">
            <a:spAutoFit/>
          </a:bodyPr>
          <a:lstStyle/>
          <a:p>
            <a:pPr algn="ctr"/>
            <a:r>
              <a:rPr lang="it-IT" sz="2400" b="1"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WHOLE GENOME  E TARGET BISULFITE SEQUENCING </a:t>
            </a:r>
          </a:p>
        </p:txBody>
      </p:sp>
      <p:sp>
        <p:nvSpPr>
          <p:cNvPr id="17" name="CasellaDiTesto 16">
            <a:extLst>
              <a:ext uri="{FF2B5EF4-FFF2-40B4-BE49-F238E27FC236}">
                <a16:creationId xmlns:a16="http://schemas.microsoft.com/office/drawing/2014/main" id="{01BBC83E-5D7D-ABE3-B181-E7F2EF777D2C}"/>
              </a:ext>
            </a:extLst>
          </p:cNvPr>
          <p:cNvSpPr txBox="1"/>
          <p:nvPr/>
        </p:nvSpPr>
        <p:spPr>
          <a:xfrm>
            <a:off x="4618410" y="1304675"/>
            <a:ext cx="1243857" cy="5539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PREPARAZIONE LIBRERIE E PURIFICAZIONE </a:t>
            </a:r>
          </a:p>
        </p:txBody>
      </p:sp>
      <p:pic>
        <p:nvPicPr>
          <p:cNvPr id="7" name="Immagine 6">
            <a:extLst>
              <a:ext uri="{FF2B5EF4-FFF2-40B4-BE49-F238E27FC236}">
                <a16:creationId xmlns:a16="http://schemas.microsoft.com/office/drawing/2014/main" id="{66568630-FF59-ACBC-804F-2223F58F2ED9}"/>
              </a:ext>
            </a:extLst>
          </p:cNvPr>
          <p:cNvPicPr>
            <a:picLocks noChangeAspect="1"/>
          </p:cNvPicPr>
          <p:nvPr/>
        </p:nvPicPr>
        <p:blipFill>
          <a:blip r:embed="rId3"/>
          <a:stretch>
            <a:fillRect/>
          </a:stretch>
        </p:blipFill>
        <p:spPr>
          <a:xfrm>
            <a:off x="4722432" y="3969749"/>
            <a:ext cx="1178686" cy="1400924"/>
          </a:xfrm>
          <a:prstGeom prst="rect">
            <a:avLst/>
          </a:prstGeom>
        </p:spPr>
      </p:pic>
      <p:pic>
        <p:nvPicPr>
          <p:cNvPr id="8" name="Immagine 7">
            <a:extLst>
              <a:ext uri="{FF2B5EF4-FFF2-40B4-BE49-F238E27FC236}">
                <a16:creationId xmlns:a16="http://schemas.microsoft.com/office/drawing/2014/main" id="{B5AF16B1-0B2E-3443-676C-8EFD61CEF8FC}"/>
              </a:ext>
            </a:extLst>
          </p:cNvPr>
          <p:cNvPicPr>
            <a:picLocks noChangeAspect="1"/>
          </p:cNvPicPr>
          <p:nvPr/>
        </p:nvPicPr>
        <p:blipFill>
          <a:blip r:embed="rId4"/>
          <a:stretch>
            <a:fillRect/>
          </a:stretch>
        </p:blipFill>
        <p:spPr>
          <a:xfrm>
            <a:off x="6806248" y="2053726"/>
            <a:ext cx="1151275" cy="1186829"/>
          </a:xfrm>
          <a:prstGeom prst="rect">
            <a:avLst/>
          </a:prstGeom>
        </p:spPr>
      </p:pic>
      <p:pic>
        <p:nvPicPr>
          <p:cNvPr id="9" name="Immagine 8">
            <a:extLst>
              <a:ext uri="{FF2B5EF4-FFF2-40B4-BE49-F238E27FC236}">
                <a16:creationId xmlns:a16="http://schemas.microsoft.com/office/drawing/2014/main" id="{A0E66629-8567-6252-C17E-3EC30FCB0653}"/>
              </a:ext>
            </a:extLst>
          </p:cNvPr>
          <p:cNvPicPr>
            <a:picLocks noChangeAspect="1"/>
          </p:cNvPicPr>
          <p:nvPr/>
        </p:nvPicPr>
        <p:blipFill>
          <a:blip r:embed="rId5"/>
          <a:stretch>
            <a:fillRect/>
          </a:stretch>
        </p:blipFill>
        <p:spPr>
          <a:xfrm>
            <a:off x="6810816" y="4093086"/>
            <a:ext cx="1142138" cy="1154250"/>
          </a:xfrm>
          <a:prstGeom prst="rect">
            <a:avLst/>
          </a:prstGeom>
        </p:spPr>
      </p:pic>
      <p:pic>
        <p:nvPicPr>
          <p:cNvPr id="10" name="Immagine 9">
            <a:extLst>
              <a:ext uri="{FF2B5EF4-FFF2-40B4-BE49-F238E27FC236}">
                <a16:creationId xmlns:a16="http://schemas.microsoft.com/office/drawing/2014/main" id="{4B586D75-D12B-3F3E-829A-590A76860A0A}"/>
              </a:ext>
            </a:extLst>
          </p:cNvPr>
          <p:cNvPicPr>
            <a:picLocks noChangeAspect="1"/>
          </p:cNvPicPr>
          <p:nvPr/>
        </p:nvPicPr>
        <p:blipFill>
          <a:blip r:embed="rId6"/>
          <a:stretch>
            <a:fillRect/>
          </a:stretch>
        </p:blipFill>
        <p:spPr>
          <a:xfrm>
            <a:off x="6036113" y="5166596"/>
            <a:ext cx="372329" cy="254762"/>
          </a:xfrm>
          <a:prstGeom prst="rect">
            <a:avLst/>
          </a:prstGeom>
        </p:spPr>
      </p:pic>
      <p:pic>
        <p:nvPicPr>
          <p:cNvPr id="11" name="Immagine 10">
            <a:extLst>
              <a:ext uri="{FF2B5EF4-FFF2-40B4-BE49-F238E27FC236}">
                <a16:creationId xmlns:a16="http://schemas.microsoft.com/office/drawing/2014/main" id="{DFD7A9DA-3052-CFED-5CBD-7AF4B2ED8198}"/>
              </a:ext>
            </a:extLst>
          </p:cNvPr>
          <p:cNvPicPr>
            <a:picLocks noChangeAspect="1"/>
          </p:cNvPicPr>
          <p:nvPr/>
        </p:nvPicPr>
        <p:blipFill rotWithShape="1">
          <a:blip r:embed="rId7"/>
          <a:srcRect r="-48" b="1788"/>
          <a:stretch/>
        </p:blipFill>
        <p:spPr>
          <a:xfrm>
            <a:off x="4776997" y="1895209"/>
            <a:ext cx="1069555" cy="1503863"/>
          </a:xfrm>
          <a:prstGeom prst="rect">
            <a:avLst/>
          </a:prstGeom>
        </p:spPr>
      </p:pic>
      <p:pic>
        <p:nvPicPr>
          <p:cNvPr id="12" name="Immagine 11">
            <a:extLst>
              <a:ext uri="{FF2B5EF4-FFF2-40B4-BE49-F238E27FC236}">
                <a16:creationId xmlns:a16="http://schemas.microsoft.com/office/drawing/2014/main" id="{415B971F-16E5-AAF6-9AFA-7359936673BF}"/>
              </a:ext>
            </a:extLst>
          </p:cNvPr>
          <p:cNvPicPr>
            <a:picLocks noChangeAspect="1"/>
          </p:cNvPicPr>
          <p:nvPr/>
        </p:nvPicPr>
        <p:blipFill>
          <a:blip r:embed="rId8"/>
          <a:stretch>
            <a:fillRect/>
          </a:stretch>
        </p:blipFill>
        <p:spPr>
          <a:xfrm>
            <a:off x="3039969" y="2295746"/>
            <a:ext cx="698988" cy="702789"/>
          </a:xfrm>
          <a:prstGeom prst="rect">
            <a:avLst/>
          </a:prstGeom>
        </p:spPr>
      </p:pic>
      <p:pic>
        <p:nvPicPr>
          <p:cNvPr id="13" name="Immagine 12">
            <a:extLst>
              <a:ext uri="{FF2B5EF4-FFF2-40B4-BE49-F238E27FC236}">
                <a16:creationId xmlns:a16="http://schemas.microsoft.com/office/drawing/2014/main" id="{C6D81A9D-6177-5240-43FB-99E41A4E30C1}"/>
              </a:ext>
            </a:extLst>
          </p:cNvPr>
          <p:cNvPicPr>
            <a:picLocks noChangeAspect="1"/>
          </p:cNvPicPr>
          <p:nvPr/>
        </p:nvPicPr>
        <p:blipFill>
          <a:blip r:embed="rId9"/>
          <a:stretch>
            <a:fillRect/>
          </a:stretch>
        </p:blipFill>
        <p:spPr>
          <a:xfrm>
            <a:off x="1118142" y="1993220"/>
            <a:ext cx="931985" cy="1307840"/>
          </a:xfrm>
          <a:prstGeom prst="rect">
            <a:avLst/>
          </a:prstGeom>
        </p:spPr>
      </p:pic>
      <p:sp>
        <p:nvSpPr>
          <p:cNvPr id="14" name="CasellaDiTesto 13">
            <a:extLst>
              <a:ext uri="{FF2B5EF4-FFF2-40B4-BE49-F238E27FC236}">
                <a16:creationId xmlns:a16="http://schemas.microsoft.com/office/drawing/2014/main" id="{879206E7-E467-B7BC-6C44-B7A45035CDB2}"/>
              </a:ext>
            </a:extLst>
          </p:cNvPr>
          <p:cNvSpPr txBox="1"/>
          <p:nvPr/>
        </p:nvSpPr>
        <p:spPr>
          <a:xfrm>
            <a:off x="1031479" y="1340312"/>
            <a:ext cx="1072509"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ESTRAZIONE DNA</a:t>
            </a:r>
          </a:p>
        </p:txBody>
      </p:sp>
      <p:cxnSp>
        <p:nvCxnSpPr>
          <p:cNvPr id="15" name="Connettore 2 14">
            <a:extLst>
              <a:ext uri="{FF2B5EF4-FFF2-40B4-BE49-F238E27FC236}">
                <a16:creationId xmlns:a16="http://schemas.microsoft.com/office/drawing/2014/main" id="{FF1AB8F7-B7A5-6ADE-CD35-19EC97308B3D}"/>
              </a:ext>
            </a:extLst>
          </p:cNvPr>
          <p:cNvCxnSpPr>
            <a:cxnSpLocks/>
          </p:cNvCxnSpPr>
          <p:nvPr/>
        </p:nvCxnSpPr>
        <p:spPr>
          <a:xfrm>
            <a:off x="2298995" y="2647140"/>
            <a:ext cx="505944"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
        <p:nvSpPr>
          <p:cNvPr id="16" name="CasellaDiTesto 15">
            <a:extLst>
              <a:ext uri="{FF2B5EF4-FFF2-40B4-BE49-F238E27FC236}">
                <a16:creationId xmlns:a16="http://schemas.microsoft.com/office/drawing/2014/main" id="{178C578A-0BB6-061C-083A-03B1A76AB323}"/>
              </a:ext>
            </a:extLst>
          </p:cNvPr>
          <p:cNvSpPr txBox="1"/>
          <p:nvPr/>
        </p:nvSpPr>
        <p:spPr>
          <a:xfrm>
            <a:off x="2653969" y="1340312"/>
            <a:ext cx="1470989"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FRAMMENTAZIONE DNA</a:t>
            </a:r>
          </a:p>
        </p:txBody>
      </p:sp>
      <p:sp>
        <p:nvSpPr>
          <p:cNvPr id="18" name="CasellaDiTesto 17">
            <a:extLst>
              <a:ext uri="{FF2B5EF4-FFF2-40B4-BE49-F238E27FC236}">
                <a16:creationId xmlns:a16="http://schemas.microsoft.com/office/drawing/2014/main" id="{9608EFB1-1D0D-10EA-A08D-A34142590C03}"/>
              </a:ext>
            </a:extLst>
          </p:cNvPr>
          <p:cNvSpPr txBox="1"/>
          <p:nvPr/>
        </p:nvSpPr>
        <p:spPr>
          <a:xfrm>
            <a:off x="3130962" y="4544018"/>
            <a:ext cx="1569181" cy="3600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000" b="1">
                <a:solidFill>
                  <a:srgbClr val="7030A0"/>
                </a:solidFill>
                <a:latin typeface="Arial" panose="020B0604020202020204" pitchFamily="34" charset="0"/>
                <a:cs typeface="Arial" panose="020B0604020202020204" pitchFamily="34" charset="0"/>
              </a:rPr>
              <a:t>AGGREGAZIONE E CONCETRAZIONE </a:t>
            </a:r>
          </a:p>
        </p:txBody>
      </p:sp>
      <p:sp>
        <p:nvSpPr>
          <p:cNvPr id="19" name="CasellaDiTesto 18">
            <a:extLst>
              <a:ext uri="{FF2B5EF4-FFF2-40B4-BE49-F238E27FC236}">
                <a16:creationId xmlns:a16="http://schemas.microsoft.com/office/drawing/2014/main" id="{02290346-7E21-F193-56E7-B2CFFF1ACE8F}"/>
              </a:ext>
            </a:extLst>
          </p:cNvPr>
          <p:cNvSpPr txBox="1"/>
          <p:nvPr/>
        </p:nvSpPr>
        <p:spPr>
          <a:xfrm>
            <a:off x="2221263" y="4600923"/>
            <a:ext cx="698988"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200" b="1">
                <a:solidFill>
                  <a:srgbClr val="7030A0"/>
                </a:solidFill>
                <a:latin typeface="Arial" panose="020B0604020202020204" pitchFamily="34" charset="0"/>
                <a:cs typeface="Arial" panose="020B0604020202020204" pitchFamily="34" charset="0"/>
              </a:rPr>
              <a:t>TBS</a:t>
            </a:r>
          </a:p>
        </p:txBody>
      </p:sp>
      <p:sp>
        <p:nvSpPr>
          <p:cNvPr id="20" name="CasellaDiTesto 19">
            <a:extLst>
              <a:ext uri="{FF2B5EF4-FFF2-40B4-BE49-F238E27FC236}">
                <a16:creationId xmlns:a16="http://schemas.microsoft.com/office/drawing/2014/main" id="{48AA7B42-10B3-885A-437F-C0A83C2EB7FB}"/>
              </a:ext>
            </a:extLst>
          </p:cNvPr>
          <p:cNvSpPr txBox="1"/>
          <p:nvPr/>
        </p:nvSpPr>
        <p:spPr>
          <a:xfrm>
            <a:off x="258820" y="2515732"/>
            <a:ext cx="772659" cy="27699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1200" b="1">
                <a:solidFill>
                  <a:schemeClr val="accent4">
                    <a:lumMod val="75000"/>
                  </a:schemeClr>
                </a:solidFill>
                <a:latin typeface="Arial" panose="020B0604020202020204" pitchFamily="34" charset="0"/>
                <a:cs typeface="Arial" panose="020B0604020202020204" pitchFamily="34" charset="0"/>
              </a:rPr>
              <a:t>WGBS</a:t>
            </a:r>
          </a:p>
        </p:txBody>
      </p:sp>
      <p:sp>
        <p:nvSpPr>
          <p:cNvPr id="21" name="CasellaDiTesto 20">
            <a:extLst>
              <a:ext uri="{FF2B5EF4-FFF2-40B4-BE49-F238E27FC236}">
                <a16:creationId xmlns:a16="http://schemas.microsoft.com/office/drawing/2014/main" id="{79271E1B-869E-0EC3-3AC8-A4D05C10E290}"/>
              </a:ext>
            </a:extLst>
          </p:cNvPr>
          <p:cNvSpPr txBox="1"/>
          <p:nvPr/>
        </p:nvSpPr>
        <p:spPr>
          <a:xfrm>
            <a:off x="8023548" y="4559432"/>
            <a:ext cx="114213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000" b="1">
                <a:solidFill>
                  <a:srgbClr val="7030A0"/>
                </a:solidFill>
                <a:latin typeface="Arial" panose="020B0604020202020204" pitchFamily="34" charset="0"/>
                <a:cs typeface="Arial" panose="020B0604020202020204" pitchFamily="34" charset="0"/>
              </a:rPr>
              <a:t>CATTURA PER IBRIDAZIONE </a:t>
            </a:r>
          </a:p>
        </p:txBody>
      </p:sp>
      <p:sp>
        <p:nvSpPr>
          <p:cNvPr id="22" name="CasellaDiTesto 21">
            <a:extLst>
              <a:ext uri="{FF2B5EF4-FFF2-40B4-BE49-F238E27FC236}">
                <a16:creationId xmlns:a16="http://schemas.microsoft.com/office/drawing/2014/main" id="{8F3E5DC3-D698-EBAC-3C5F-FE0EED4F0A59}"/>
              </a:ext>
            </a:extLst>
          </p:cNvPr>
          <p:cNvSpPr txBox="1"/>
          <p:nvPr/>
        </p:nvSpPr>
        <p:spPr>
          <a:xfrm>
            <a:off x="6597295" y="1360353"/>
            <a:ext cx="1569181" cy="3600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TRATTAMENTO CON BISOLFITO </a:t>
            </a:r>
          </a:p>
        </p:txBody>
      </p:sp>
      <p:sp>
        <p:nvSpPr>
          <p:cNvPr id="23" name="CasellaDiTesto 22">
            <a:extLst>
              <a:ext uri="{FF2B5EF4-FFF2-40B4-BE49-F238E27FC236}">
                <a16:creationId xmlns:a16="http://schemas.microsoft.com/office/drawing/2014/main" id="{DA4D6E2A-251C-9D00-79E1-EE01DBFB2FD3}"/>
              </a:ext>
            </a:extLst>
          </p:cNvPr>
          <p:cNvSpPr txBox="1"/>
          <p:nvPr/>
        </p:nvSpPr>
        <p:spPr>
          <a:xfrm>
            <a:off x="9055270" y="1429588"/>
            <a:ext cx="509825" cy="2462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PCR </a:t>
            </a:r>
          </a:p>
        </p:txBody>
      </p:sp>
      <p:sp>
        <p:nvSpPr>
          <p:cNvPr id="24" name="CasellaDiTesto 23">
            <a:extLst>
              <a:ext uri="{FF2B5EF4-FFF2-40B4-BE49-F238E27FC236}">
                <a16:creationId xmlns:a16="http://schemas.microsoft.com/office/drawing/2014/main" id="{AEE7C6AF-4ECB-DAA9-85C9-2786DDB50846}"/>
              </a:ext>
            </a:extLst>
          </p:cNvPr>
          <p:cNvSpPr txBox="1"/>
          <p:nvPr/>
        </p:nvSpPr>
        <p:spPr>
          <a:xfrm>
            <a:off x="10115076" y="1429589"/>
            <a:ext cx="1569181" cy="2462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000" b="1">
                <a:solidFill>
                  <a:schemeClr val="accent4">
                    <a:lumMod val="75000"/>
                  </a:schemeClr>
                </a:solidFill>
                <a:latin typeface="Arial" panose="020B0604020202020204" pitchFamily="34" charset="0"/>
                <a:cs typeface="Arial" panose="020B0604020202020204" pitchFamily="34" charset="0"/>
              </a:rPr>
              <a:t>SEQUENZIAMENTO </a:t>
            </a:r>
          </a:p>
        </p:txBody>
      </p:sp>
      <p:cxnSp>
        <p:nvCxnSpPr>
          <p:cNvPr id="25" name="Connettore 2 24">
            <a:extLst>
              <a:ext uri="{FF2B5EF4-FFF2-40B4-BE49-F238E27FC236}">
                <a16:creationId xmlns:a16="http://schemas.microsoft.com/office/drawing/2014/main" id="{EEBD6ADF-54E5-801F-565A-9053D4174A99}"/>
              </a:ext>
            </a:extLst>
          </p:cNvPr>
          <p:cNvCxnSpPr>
            <a:cxnSpLocks/>
          </p:cNvCxnSpPr>
          <p:nvPr/>
        </p:nvCxnSpPr>
        <p:spPr>
          <a:xfrm>
            <a:off x="4001663" y="2647140"/>
            <a:ext cx="505944"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26" name="Connettore 2 25">
            <a:extLst>
              <a:ext uri="{FF2B5EF4-FFF2-40B4-BE49-F238E27FC236}">
                <a16:creationId xmlns:a16="http://schemas.microsoft.com/office/drawing/2014/main" id="{92CDE6A2-04AC-136E-C910-AE536A1D084D}"/>
              </a:ext>
            </a:extLst>
          </p:cNvPr>
          <p:cNvCxnSpPr>
            <a:cxnSpLocks/>
          </p:cNvCxnSpPr>
          <p:nvPr/>
        </p:nvCxnSpPr>
        <p:spPr>
          <a:xfrm>
            <a:off x="6074898" y="2647140"/>
            <a:ext cx="505944"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27" name="Connettore 2 26">
            <a:extLst>
              <a:ext uri="{FF2B5EF4-FFF2-40B4-BE49-F238E27FC236}">
                <a16:creationId xmlns:a16="http://schemas.microsoft.com/office/drawing/2014/main" id="{7360E63C-BE5E-5F14-AC89-5B3C8A065EA5}"/>
              </a:ext>
            </a:extLst>
          </p:cNvPr>
          <p:cNvCxnSpPr>
            <a:cxnSpLocks/>
          </p:cNvCxnSpPr>
          <p:nvPr/>
        </p:nvCxnSpPr>
        <p:spPr>
          <a:xfrm>
            <a:off x="8229853" y="2647140"/>
            <a:ext cx="505944"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28" name="Connettore 2 27">
            <a:extLst>
              <a:ext uri="{FF2B5EF4-FFF2-40B4-BE49-F238E27FC236}">
                <a16:creationId xmlns:a16="http://schemas.microsoft.com/office/drawing/2014/main" id="{5BC19DE6-9836-C6E6-6895-682F54822EEA}"/>
              </a:ext>
            </a:extLst>
          </p:cNvPr>
          <p:cNvCxnSpPr>
            <a:cxnSpLocks/>
          </p:cNvCxnSpPr>
          <p:nvPr/>
        </p:nvCxnSpPr>
        <p:spPr>
          <a:xfrm>
            <a:off x="9884561" y="2647140"/>
            <a:ext cx="505944"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29" name="Gruppo 28">
            <a:extLst>
              <a:ext uri="{FF2B5EF4-FFF2-40B4-BE49-F238E27FC236}">
                <a16:creationId xmlns:a16="http://schemas.microsoft.com/office/drawing/2014/main" id="{E7BE9F9E-237F-573E-7E1B-2F98019FFC13}"/>
              </a:ext>
            </a:extLst>
          </p:cNvPr>
          <p:cNvGrpSpPr/>
          <p:nvPr/>
        </p:nvGrpSpPr>
        <p:grpSpPr>
          <a:xfrm rot="16200000">
            <a:off x="6129054" y="4705169"/>
            <a:ext cx="559688" cy="732519"/>
            <a:chOff x="6704287" y="4219940"/>
            <a:chExt cx="916411" cy="1221893"/>
          </a:xfrm>
        </p:grpSpPr>
        <p:cxnSp>
          <p:nvCxnSpPr>
            <p:cNvPr id="35" name="Connettore 2 34">
              <a:extLst>
                <a:ext uri="{FF2B5EF4-FFF2-40B4-BE49-F238E27FC236}">
                  <a16:creationId xmlns:a16="http://schemas.microsoft.com/office/drawing/2014/main" id="{264E728B-8505-6BB8-9E1C-FB405A3C6044}"/>
                </a:ext>
              </a:extLst>
            </p:cNvPr>
            <p:cNvCxnSpPr>
              <a:cxnSpLocks/>
            </p:cNvCxnSpPr>
            <p:nvPr/>
          </p:nvCxnSpPr>
          <p:spPr>
            <a:xfrm>
              <a:off x="7620698" y="4219940"/>
              <a:ext cx="0" cy="122189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Arco 35">
              <a:extLst>
                <a:ext uri="{FF2B5EF4-FFF2-40B4-BE49-F238E27FC236}">
                  <a16:creationId xmlns:a16="http://schemas.microsoft.com/office/drawing/2014/main" id="{12DDA8F6-5746-1044-A388-4E139AB7BF7A}"/>
                </a:ext>
              </a:extLst>
            </p:cNvPr>
            <p:cNvSpPr/>
            <p:nvPr/>
          </p:nvSpPr>
          <p:spPr>
            <a:xfrm>
              <a:off x="6704287" y="4512558"/>
              <a:ext cx="914400" cy="914400"/>
            </a:xfrm>
            <a:prstGeom prst="arc">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000">
                <a:solidFill>
                  <a:schemeClr val="accent4">
                    <a:lumMod val="75000"/>
                  </a:schemeClr>
                </a:solidFill>
                <a:latin typeface="Arial" panose="020B0604020202020204" pitchFamily="34" charset="0"/>
                <a:cs typeface="Arial" panose="020B0604020202020204" pitchFamily="34" charset="0"/>
              </a:endParaRPr>
            </a:p>
          </p:txBody>
        </p:sp>
      </p:grpSp>
      <p:cxnSp>
        <p:nvCxnSpPr>
          <p:cNvPr id="30" name="Connettore 2 29">
            <a:extLst>
              <a:ext uri="{FF2B5EF4-FFF2-40B4-BE49-F238E27FC236}">
                <a16:creationId xmlns:a16="http://schemas.microsoft.com/office/drawing/2014/main" id="{A7A828C3-4405-776E-756D-797DD66BE527}"/>
              </a:ext>
            </a:extLst>
          </p:cNvPr>
          <p:cNvCxnSpPr>
            <a:cxnSpLocks/>
          </p:cNvCxnSpPr>
          <p:nvPr/>
        </p:nvCxnSpPr>
        <p:spPr>
          <a:xfrm>
            <a:off x="5311775" y="3399072"/>
            <a:ext cx="0" cy="43878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7CB7DB07-4FFC-DC0A-1EFC-56A78EDF8125}"/>
              </a:ext>
            </a:extLst>
          </p:cNvPr>
          <p:cNvCxnSpPr>
            <a:cxnSpLocks/>
          </p:cNvCxnSpPr>
          <p:nvPr/>
        </p:nvCxnSpPr>
        <p:spPr>
          <a:xfrm flipV="1">
            <a:off x="7381885" y="3367569"/>
            <a:ext cx="0" cy="43878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69476214-3E0C-7F9D-BC03-ACE26EDCDE50}"/>
              </a:ext>
            </a:extLst>
          </p:cNvPr>
          <p:cNvSpPr txBox="1"/>
          <p:nvPr/>
        </p:nvSpPr>
        <p:spPr>
          <a:xfrm>
            <a:off x="5673108" y="5535097"/>
            <a:ext cx="1470668" cy="2547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000" b="1">
                <a:solidFill>
                  <a:srgbClr val="7030A0"/>
                </a:solidFill>
                <a:latin typeface="Arial" panose="020B0604020202020204" pitchFamily="34" charset="0"/>
                <a:cs typeface="Arial" panose="020B0604020202020204" pitchFamily="34" charset="0"/>
              </a:rPr>
              <a:t>SONDE BIOTINILATE</a:t>
            </a:r>
          </a:p>
        </p:txBody>
      </p:sp>
      <p:pic>
        <p:nvPicPr>
          <p:cNvPr id="33" name="Immagine 32">
            <a:extLst>
              <a:ext uri="{FF2B5EF4-FFF2-40B4-BE49-F238E27FC236}">
                <a16:creationId xmlns:a16="http://schemas.microsoft.com/office/drawing/2014/main" id="{1932D57B-FDF5-DB02-D53C-AA8609DD83CC}"/>
              </a:ext>
            </a:extLst>
          </p:cNvPr>
          <p:cNvPicPr>
            <a:picLocks noChangeAspect="1"/>
          </p:cNvPicPr>
          <p:nvPr/>
        </p:nvPicPr>
        <p:blipFill>
          <a:blip r:embed="rId10"/>
          <a:stretch>
            <a:fillRect/>
          </a:stretch>
        </p:blipFill>
        <p:spPr>
          <a:xfrm>
            <a:off x="10639259" y="2235241"/>
            <a:ext cx="520815" cy="823799"/>
          </a:xfrm>
          <a:prstGeom prst="rect">
            <a:avLst/>
          </a:prstGeom>
        </p:spPr>
      </p:pic>
      <p:pic>
        <p:nvPicPr>
          <p:cNvPr id="34" name="Immagine 33">
            <a:extLst>
              <a:ext uri="{FF2B5EF4-FFF2-40B4-BE49-F238E27FC236}">
                <a16:creationId xmlns:a16="http://schemas.microsoft.com/office/drawing/2014/main" id="{B99B500E-0B3E-9856-AE3B-84581C450284}"/>
              </a:ext>
            </a:extLst>
          </p:cNvPr>
          <p:cNvPicPr>
            <a:picLocks noChangeAspect="1"/>
          </p:cNvPicPr>
          <p:nvPr/>
        </p:nvPicPr>
        <p:blipFill>
          <a:blip r:embed="rId11"/>
          <a:stretch>
            <a:fillRect/>
          </a:stretch>
        </p:blipFill>
        <p:spPr>
          <a:xfrm>
            <a:off x="8984668" y="2323324"/>
            <a:ext cx="651028" cy="647632"/>
          </a:xfrm>
          <a:prstGeom prst="rect">
            <a:avLst/>
          </a:prstGeom>
        </p:spPr>
      </p:pic>
      <p:sp>
        <p:nvSpPr>
          <p:cNvPr id="3" name="CasellaDiTesto 2">
            <a:extLst>
              <a:ext uri="{FF2B5EF4-FFF2-40B4-BE49-F238E27FC236}">
                <a16:creationId xmlns:a16="http://schemas.microsoft.com/office/drawing/2014/main" id="{D626044F-FB9C-3A68-EFD9-24C29332F695}"/>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INTRODUZIONE </a:t>
            </a:r>
          </a:p>
        </p:txBody>
      </p:sp>
    </p:spTree>
    <p:extLst>
      <p:ext uri="{BB962C8B-B14F-4D97-AF65-F5344CB8AC3E}">
        <p14:creationId xmlns:p14="http://schemas.microsoft.com/office/powerpoint/2010/main" val="23349438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mina Introduces the NovaSeq Series—a New Architecture Designed to Usher  in the $100 Genome">
            <a:extLst>
              <a:ext uri="{FF2B5EF4-FFF2-40B4-BE49-F238E27FC236}">
                <a16:creationId xmlns:a16="http://schemas.microsoft.com/office/drawing/2014/main" id="{E0C6B094-F083-663D-38CE-CCECC247A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9"/>
            <a:ext cx="1200560" cy="120056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47AD2AF1-97F9-94BF-7E9A-AA1BD5511DAF}"/>
              </a:ext>
            </a:extLst>
          </p:cNvPr>
          <p:cNvSpPr txBox="1"/>
          <p:nvPr/>
        </p:nvSpPr>
        <p:spPr>
          <a:xfrm>
            <a:off x="8023123" y="81692"/>
            <a:ext cx="4172292" cy="954107"/>
          </a:xfrm>
          <a:prstGeom prst="rect">
            <a:avLst/>
          </a:prstGeom>
          <a:noFill/>
        </p:spPr>
        <p:txBody>
          <a:bodyPr wrap="square" rtlCol="0">
            <a:spAutoFit/>
          </a:bodyPr>
          <a:lstStyle/>
          <a:p>
            <a:pPr algn="r"/>
            <a:r>
              <a:rPr lang="it-IT"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METODI UTILIZZATI PER LE ANALISI </a:t>
            </a:r>
          </a:p>
        </p:txBody>
      </p:sp>
      <p:grpSp>
        <p:nvGrpSpPr>
          <p:cNvPr id="24" name="Gruppo 23">
            <a:extLst>
              <a:ext uri="{FF2B5EF4-FFF2-40B4-BE49-F238E27FC236}">
                <a16:creationId xmlns:a16="http://schemas.microsoft.com/office/drawing/2014/main" id="{8EC110C2-A74A-8145-3B6B-6862508B52F3}"/>
              </a:ext>
            </a:extLst>
          </p:cNvPr>
          <p:cNvGrpSpPr/>
          <p:nvPr/>
        </p:nvGrpSpPr>
        <p:grpSpPr>
          <a:xfrm>
            <a:off x="976171" y="978583"/>
            <a:ext cx="2384693" cy="4460136"/>
            <a:chOff x="1215340" y="1197521"/>
            <a:chExt cx="2460198" cy="4704345"/>
          </a:xfrm>
        </p:grpSpPr>
        <p:sp>
          <p:nvSpPr>
            <p:cNvPr id="3" name="Rettangolo con angoli arrotondati 2">
              <a:extLst>
                <a:ext uri="{FF2B5EF4-FFF2-40B4-BE49-F238E27FC236}">
                  <a16:creationId xmlns:a16="http://schemas.microsoft.com/office/drawing/2014/main" id="{C4090160-9B83-6FB0-BDBD-46F8027E2D94}"/>
                </a:ext>
              </a:extLst>
            </p:cNvPr>
            <p:cNvSpPr/>
            <p:nvPr/>
          </p:nvSpPr>
          <p:spPr>
            <a:xfrm>
              <a:off x="1215340" y="1197521"/>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TRIMMING </a:t>
              </a:r>
            </a:p>
          </p:txBody>
        </p:sp>
        <p:sp>
          <p:nvSpPr>
            <p:cNvPr id="7" name="Rettangolo con angoli arrotondati 6">
              <a:extLst>
                <a:ext uri="{FF2B5EF4-FFF2-40B4-BE49-F238E27FC236}">
                  <a16:creationId xmlns:a16="http://schemas.microsoft.com/office/drawing/2014/main" id="{EE49B572-79A9-6700-F980-5B2752C251F1}"/>
                </a:ext>
              </a:extLst>
            </p:cNvPr>
            <p:cNvSpPr/>
            <p:nvPr/>
          </p:nvSpPr>
          <p:spPr>
            <a:xfrm>
              <a:off x="1215340" y="5137937"/>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LIVELLI DI METILAZIONE</a:t>
              </a:r>
            </a:p>
          </p:txBody>
        </p:sp>
        <p:sp>
          <p:nvSpPr>
            <p:cNvPr id="8" name="Rettangolo con angoli arrotondati 7">
              <a:extLst>
                <a:ext uri="{FF2B5EF4-FFF2-40B4-BE49-F238E27FC236}">
                  <a16:creationId xmlns:a16="http://schemas.microsoft.com/office/drawing/2014/main" id="{CB09B3B3-32F0-5E0D-1FE5-72718B8E1067}"/>
                </a:ext>
              </a:extLst>
            </p:cNvPr>
            <p:cNvSpPr/>
            <p:nvPr/>
          </p:nvSpPr>
          <p:spPr>
            <a:xfrm>
              <a:off x="1215340" y="3119379"/>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ALLINEAMENTO</a:t>
              </a:r>
            </a:p>
          </p:txBody>
        </p:sp>
        <p:sp>
          <p:nvSpPr>
            <p:cNvPr id="9" name="Rettangolo con angoli arrotondati 8">
              <a:extLst>
                <a:ext uri="{FF2B5EF4-FFF2-40B4-BE49-F238E27FC236}">
                  <a16:creationId xmlns:a16="http://schemas.microsoft.com/office/drawing/2014/main" id="{D396BA91-BD91-C1C6-70CC-8044345F9BC2}"/>
                </a:ext>
              </a:extLst>
            </p:cNvPr>
            <p:cNvSpPr/>
            <p:nvPr/>
          </p:nvSpPr>
          <p:spPr>
            <a:xfrm>
              <a:off x="1446834" y="2210984"/>
              <a:ext cx="1990846" cy="359885"/>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dirty="0">
                  <a:latin typeface="Arial" panose="020B0604020202020204" pitchFamily="34" charset="0"/>
                  <a:cs typeface="Arial" panose="020B0604020202020204" pitchFamily="34" charset="0"/>
                </a:rPr>
                <a:t>QC</a:t>
              </a:r>
            </a:p>
          </p:txBody>
        </p:sp>
        <p:cxnSp>
          <p:nvCxnSpPr>
            <p:cNvPr id="10" name="Connettore 2 9">
              <a:extLst>
                <a:ext uri="{FF2B5EF4-FFF2-40B4-BE49-F238E27FC236}">
                  <a16:creationId xmlns:a16="http://schemas.microsoft.com/office/drawing/2014/main" id="{A99B835D-84D9-D0E1-EAB7-25195286BFB1}"/>
                </a:ext>
              </a:extLst>
            </p:cNvPr>
            <p:cNvCxnSpPr>
              <a:cxnSpLocks/>
              <a:stCxn id="3" idx="2"/>
              <a:endCxn id="9" idx="0"/>
            </p:cNvCxnSpPr>
            <p:nvPr/>
          </p:nvCxnSpPr>
          <p:spPr>
            <a:xfrm>
              <a:off x="2442257" y="1961450"/>
              <a:ext cx="0" cy="249534"/>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1" name="Connettore 2 10">
              <a:extLst>
                <a:ext uri="{FF2B5EF4-FFF2-40B4-BE49-F238E27FC236}">
                  <a16:creationId xmlns:a16="http://schemas.microsoft.com/office/drawing/2014/main" id="{76D48568-E67F-CD6A-9CA4-897FD4AFDA88}"/>
                </a:ext>
              </a:extLst>
            </p:cNvPr>
            <p:cNvCxnSpPr>
              <a:cxnSpLocks/>
              <a:stCxn id="9" idx="2"/>
              <a:endCxn id="8" idx="0"/>
            </p:cNvCxnSpPr>
            <p:nvPr/>
          </p:nvCxnSpPr>
          <p:spPr>
            <a:xfrm>
              <a:off x="2442257" y="2570869"/>
              <a:ext cx="0" cy="548510"/>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sp>
          <p:nvSpPr>
            <p:cNvPr id="12" name="Rettangolo con angoli arrotondati 11">
              <a:extLst>
                <a:ext uri="{FF2B5EF4-FFF2-40B4-BE49-F238E27FC236}">
                  <a16:creationId xmlns:a16="http://schemas.microsoft.com/office/drawing/2014/main" id="{82FAD389-98AE-87FE-2484-8BAC63F7662F}"/>
                </a:ext>
              </a:extLst>
            </p:cNvPr>
            <p:cNvSpPr/>
            <p:nvPr/>
          </p:nvSpPr>
          <p:spPr>
            <a:xfrm>
              <a:off x="1493132" y="4179751"/>
              <a:ext cx="1898246" cy="471670"/>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dirty="0">
                  <a:latin typeface="Arial" panose="020B0604020202020204" pitchFamily="34" charset="0"/>
                  <a:cs typeface="Arial" panose="020B0604020202020204" pitchFamily="34" charset="0"/>
                </a:rPr>
                <a:t>Rimozione duplicati PCR</a:t>
              </a:r>
            </a:p>
          </p:txBody>
        </p:sp>
        <p:cxnSp>
          <p:nvCxnSpPr>
            <p:cNvPr id="13" name="Connettore 2 12">
              <a:extLst>
                <a:ext uri="{FF2B5EF4-FFF2-40B4-BE49-F238E27FC236}">
                  <a16:creationId xmlns:a16="http://schemas.microsoft.com/office/drawing/2014/main" id="{D52C978D-672D-6B09-A041-048DE6FE000B}"/>
                </a:ext>
              </a:extLst>
            </p:cNvPr>
            <p:cNvCxnSpPr>
              <a:cxnSpLocks/>
              <a:stCxn id="8" idx="2"/>
              <a:endCxn id="12" idx="0"/>
            </p:cNvCxnSpPr>
            <p:nvPr/>
          </p:nvCxnSpPr>
          <p:spPr>
            <a:xfrm flipH="1">
              <a:off x="2442255" y="3883308"/>
              <a:ext cx="2" cy="296443"/>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4" name="Connettore 2 13">
              <a:extLst>
                <a:ext uri="{FF2B5EF4-FFF2-40B4-BE49-F238E27FC236}">
                  <a16:creationId xmlns:a16="http://schemas.microsoft.com/office/drawing/2014/main" id="{AF64CD9B-D626-BB83-ABFA-611ABC3A2A81}"/>
                </a:ext>
              </a:extLst>
            </p:cNvPr>
            <p:cNvCxnSpPr>
              <a:cxnSpLocks/>
              <a:stCxn id="12" idx="2"/>
              <a:endCxn id="7" idx="0"/>
            </p:cNvCxnSpPr>
            <p:nvPr/>
          </p:nvCxnSpPr>
          <p:spPr>
            <a:xfrm>
              <a:off x="2442255" y="4651421"/>
              <a:ext cx="2" cy="486516"/>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3" name="Connettore curvo 22">
              <a:extLst>
                <a:ext uri="{FF2B5EF4-FFF2-40B4-BE49-F238E27FC236}">
                  <a16:creationId xmlns:a16="http://schemas.microsoft.com/office/drawing/2014/main" id="{3583321A-8EB1-5C91-9D0A-AC9D5FE8D0B8}"/>
                </a:ext>
              </a:extLst>
            </p:cNvPr>
            <p:cNvCxnSpPr>
              <a:cxnSpLocks/>
            </p:cNvCxnSpPr>
            <p:nvPr/>
          </p:nvCxnSpPr>
          <p:spPr>
            <a:xfrm flipV="1">
              <a:off x="3444044" y="1579486"/>
              <a:ext cx="231494" cy="795603"/>
            </a:xfrm>
            <a:prstGeom prst="curvedConnector3">
              <a:avLst>
                <a:gd name="adj1" fmla="val 198750"/>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grpSp>
      <p:sp>
        <p:nvSpPr>
          <p:cNvPr id="4" name="CasellaDiTesto 3">
            <a:extLst>
              <a:ext uri="{FF2B5EF4-FFF2-40B4-BE49-F238E27FC236}">
                <a16:creationId xmlns:a16="http://schemas.microsoft.com/office/drawing/2014/main" id="{2450F961-5F9A-EA67-E04B-35726E091471}"/>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MATERIALI E METODI </a:t>
            </a:r>
          </a:p>
        </p:txBody>
      </p:sp>
      <p:sp>
        <p:nvSpPr>
          <p:cNvPr id="5" name="Rettangolo con angoli arrotondati 2">
            <a:extLst>
              <a:ext uri="{FF2B5EF4-FFF2-40B4-BE49-F238E27FC236}">
                <a16:creationId xmlns:a16="http://schemas.microsoft.com/office/drawing/2014/main" id="{81FA071D-D15C-215D-5A62-59B3C749D632}"/>
              </a:ext>
            </a:extLst>
          </p:cNvPr>
          <p:cNvSpPr/>
          <p:nvPr/>
        </p:nvSpPr>
        <p:spPr>
          <a:xfrm>
            <a:off x="976172" y="83711"/>
            <a:ext cx="2378524" cy="411382"/>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err="1">
                <a:latin typeface="Arial" panose="020B0604020202020204" pitchFamily="34" charset="0"/>
                <a:cs typeface="Arial" panose="020B0604020202020204" pitchFamily="34" charset="0"/>
              </a:rPr>
              <a:t>fastQ</a:t>
            </a:r>
            <a:endParaRPr lang="it-IT">
              <a:latin typeface="Arial" panose="020B0604020202020204" pitchFamily="34" charset="0"/>
              <a:cs typeface="Arial" panose="020B0604020202020204" pitchFamily="34" charset="0"/>
            </a:endParaRPr>
          </a:p>
        </p:txBody>
      </p:sp>
      <p:cxnSp>
        <p:nvCxnSpPr>
          <p:cNvPr id="15" name="Connettore 2 14">
            <a:extLst>
              <a:ext uri="{FF2B5EF4-FFF2-40B4-BE49-F238E27FC236}">
                <a16:creationId xmlns:a16="http://schemas.microsoft.com/office/drawing/2014/main" id="{BB55A411-C009-69E0-6A6E-7D5539D09D70}"/>
              </a:ext>
            </a:extLst>
          </p:cNvPr>
          <p:cNvCxnSpPr>
            <a:cxnSpLocks/>
            <a:stCxn id="5" idx="2"/>
            <a:endCxn id="3" idx="0"/>
          </p:cNvCxnSpPr>
          <p:nvPr/>
        </p:nvCxnSpPr>
        <p:spPr>
          <a:xfrm flipH="1">
            <a:off x="2165433" y="495093"/>
            <a:ext cx="1" cy="483490"/>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spTree>
    <p:extLst>
      <p:ext uri="{BB962C8B-B14F-4D97-AF65-F5344CB8AC3E}">
        <p14:creationId xmlns:p14="http://schemas.microsoft.com/office/powerpoint/2010/main" val="9952841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mina Introduces the NovaSeq Series—a New Architecture Designed to Usher  in the $100 Genome">
            <a:extLst>
              <a:ext uri="{FF2B5EF4-FFF2-40B4-BE49-F238E27FC236}">
                <a16:creationId xmlns:a16="http://schemas.microsoft.com/office/drawing/2014/main" id="{E0C6B094-F083-663D-38CE-CCECC247A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9"/>
            <a:ext cx="1200560" cy="120056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ttangolo 4"/>
          <p:cNvSpPr>
            <a:spLocks noChangeArrowheads="1"/>
          </p:cNvSpPr>
          <p:nvPr/>
        </p:nvSpPr>
        <p:spPr bwMode="auto">
          <a:xfrm>
            <a:off x="0" y="6091237"/>
            <a:ext cx="12192000" cy="766763"/>
          </a:xfrm>
          <a:prstGeom prst="rect">
            <a:avLst/>
          </a:prstGeom>
          <a:solidFill>
            <a:srgbClr val="005EB8"/>
          </a:solidFill>
          <a:ln w="12701">
            <a:solidFill>
              <a:srgbClr val="41719C"/>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endParaRPr lang="it-IT" altLang="it-IT" sz="1800">
              <a:solidFill>
                <a:srgbClr val="FFFFFF"/>
              </a:solidFill>
            </a:endParaRPr>
          </a:p>
        </p:txBody>
      </p:sp>
      <p:pic>
        <p:nvPicPr>
          <p:cNvPr id="6" name="Immagine 8">
            <a:extLst>
              <a:ext uri="{FF2B5EF4-FFF2-40B4-BE49-F238E27FC236}">
                <a16:creationId xmlns:a16="http://schemas.microsoft.com/office/drawing/2014/main" id="{B96F13E5-E00E-C0AF-7FA5-0413D272E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241" y="6227898"/>
            <a:ext cx="1547448" cy="49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47AD2AF1-97F9-94BF-7E9A-AA1BD5511DAF}"/>
              </a:ext>
            </a:extLst>
          </p:cNvPr>
          <p:cNvSpPr txBox="1"/>
          <p:nvPr/>
        </p:nvSpPr>
        <p:spPr>
          <a:xfrm>
            <a:off x="7910759" y="81692"/>
            <a:ext cx="4284656" cy="954107"/>
          </a:xfrm>
          <a:prstGeom prst="rect">
            <a:avLst/>
          </a:prstGeom>
          <a:noFill/>
        </p:spPr>
        <p:txBody>
          <a:bodyPr wrap="square" rtlCol="0">
            <a:spAutoFit/>
          </a:bodyPr>
          <a:lstStyle/>
          <a:p>
            <a:pPr algn="r"/>
            <a:r>
              <a:rPr lang="it-IT"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METODI UTILIZZATI PER LE ANALISI </a:t>
            </a:r>
          </a:p>
        </p:txBody>
      </p:sp>
      <p:grpSp>
        <p:nvGrpSpPr>
          <p:cNvPr id="24" name="Gruppo 23">
            <a:extLst>
              <a:ext uri="{FF2B5EF4-FFF2-40B4-BE49-F238E27FC236}">
                <a16:creationId xmlns:a16="http://schemas.microsoft.com/office/drawing/2014/main" id="{8EC110C2-A74A-8145-3B6B-6862508B52F3}"/>
              </a:ext>
            </a:extLst>
          </p:cNvPr>
          <p:cNvGrpSpPr/>
          <p:nvPr/>
        </p:nvGrpSpPr>
        <p:grpSpPr>
          <a:xfrm>
            <a:off x="976171" y="978583"/>
            <a:ext cx="2384693" cy="4460136"/>
            <a:chOff x="1215340" y="1197521"/>
            <a:chExt cx="2460198" cy="4704345"/>
          </a:xfrm>
        </p:grpSpPr>
        <p:sp>
          <p:nvSpPr>
            <p:cNvPr id="3" name="Rettangolo con angoli arrotondati 2">
              <a:extLst>
                <a:ext uri="{FF2B5EF4-FFF2-40B4-BE49-F238E27FC236}">
                  <a16:creationId xmlns:a16="http://schemas.microsoft.com/office/drawing/2014/main" id="{C4090160-9B83-6FB0-BDBD-46F8027E2D94}"/>
                </a:ext>
              </a:extLst>
            </p:cNvPr>
            <p:cNvSpPr/>
            <p:nvPr/>
          </p:nvSpPr>
          <p:spPr>
            <a:xfrm>
              <a:off x="1215340" y="1197521"/>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TRIMMING </a:t>
              </a:r>
            </a:p>
          </p:txBody>
        </p:sp>
        <p:sp>
          <p:nvSpPr>
            <p:cNvPr id="7" name="Rettangolo con angoli arrotondati 6">
              <a:extLst>
                <a:ext uri="{FF2B5EF4-FFF2-40B4-BE49-F238E27FC236}">
                  <a16:creationId xmlns:a16="http://schemas.microsoft.com/office/drawing/2014/main" id="{EE49B572-79A9-6700-F980-5B2752C251F1}"/>
                </a:ext>
              </a:extLst>
            </p:cNvPr>
            <p:cNvSpPr/>
            <p:nvPr/>
          </p:nvSpPr>
          <p:spPr>
            <a:xfrm>
              <a:off x="1215340" y="5137937"/>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LIVELLI DI METILAZIONE</a:t>
              </a:r>
            </a:p>
          </p:txBody>
        </p:sp>
        <p:sp>
          <p:nvSpPr>
            <p:cNvPr id="8" name="Rettangolo con angoli arrotondati 7">
              <a:extLst>
                <a:ext uri="{FF2B5EF4-FFF2-40B4-BE49-F238E27FC236}">
                  <a16:creationId xmlns:a16="http://schemas.microsoft.com/office/drawing/2014/main" id="{CB09B3B3-32F0-5E0D-1FE5-72718B8E1067}"/>
                </a:ext>
              </a:extLst>
            </p:cNvPr>
            <p:cNvSpPr/>
            <p:nvPr/>
          </p:nvSpPr>
          <p:spPr>
            <a:xfrm>
              <a:off x="1215340" y="3119379"/>
              <a:ext cx="2453833" cy="763929"/>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ALLINEAMENTO</a:t>
              </a:r>
            </a:p>
          </p:txBody>
        </p:sp>
        <p:sp>
          <p:nvSpPr>
            <p:cNvPr id="9" name="Rettangolo con angoli arrotondati 8">
              <a:extLst>
                <a:ext uri="{FF2B5EF4-FFF2-40B4-BE49-F238E27FC236}">
                  <a16:creationId xmlns:a16="http://schemas.microsoft.com/office/drawing/2014/main" id="{D396BA91-BD91-C1C6-70CC-8044345F9BC2}"/>
                </a:ext>
              </a:extLst>
            </p:cNvPr>
            <p:cNvSpPr/>
            <p:nvPr/>
          </p:nvSpPr>
          <p:spPr>
            <a:xfrm>
              <a:off x="1446834" y="2210984"/>
              <a:ext cx="1990846" cy="359885"/>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dirty="0">
                  <a:latin typeface="Arial" panose="020B0604020202020204" pitchFamily="34" charset="0"/>
                  <a:cs typeface="Arial" panose="020B0604020202020204" pitchFamily="34" charset="0"/>
                </a:rPr>
                <a:t>QC</a:t>
              </a:r>
            </a:p>
          </p:txBody>
        </p:sp>
        <p:cxnSp>
          <p:nvCxnSpPr>
            <p:cNvPr id="10" name="Connettore 2 9">
              <a:extLst>
                <a:ext uri="{FF2B5EF4-FFF2-40B4-BE49-F238E27FC236}">
                  <a16:creationId xmlns:a16="http://schemas.microsoft.com/office/drawing/2014/main" id="{A99B835D-84D9-D0E1-EAB7-25195286BFB1}"/>
                </a:ext>
              </a:extLst>
            </p:cNvPr>
            <p:cNvCxnSpPr>
              <a:cxnSpLocks/>
              <a:stCxn id="3" idx="2"/>
              <a:endCxn id="9" idx="0"/>
            </p:cNvCxnSpPr>
            <p:nvPr/>
          </p:nvCxnSpPr>
          <p:spPr>
            <a:xfrm>
              <a:off x="2442257" y="1961450"/>
              <a:ext cx="0" cy="249534"/>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1" name="Connettore 2 10">
              <a:extLst>
                <a:ext uri="{FF2B5EF4-FFF2-40B4-BE49-F238E27FC236}">
                  <a16:creationId xmlns:a16="http://schemas.microsoft.com/office/drawing/2014/main" id="{76D48568-E67F-CD6A-9CA4-897FD4AFDA88}"/>
                </a:ext>
              </a:extLst>
            </p:cNvPr>
            <p:cNvCxnSpPr>
              <a:cxnSpLocks/>
              <a:stCxn id="9" idx="2"/>
              <a:endCxn id="8" idx="0"/>
            </p:cNvCxnSpPr>
            <p:nvPr/>
          </p:nvCxnSpPr>
          <p:spPr>
            <a:xfrm>
              <a:off x="2442257" y="2570869"/>
              <a:ext cx="0" cy="548510"/>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sp>
          <p:nvSpPr>
            <p:cNvPr id="12" name="Rettangolo con angoli arrotondati 11">
              <a:extLst>
                <a:ext uri="{FF2B5EF4-FFF2-40B4-BE49-F238E27FC236}">
                  <a16:creationId xmlns:a16="http://schemas.microsoft.com/office/drawing/2014/main" id="{82FAD389-98AE-87FE-2484-8BAC63F7662F}"/>
                </a:ext>
              </a:extLst>
            </p:cNvPr>
            <p:cNvSpPr/>
            <p:nvPr/>
          </p:nvSpPr>
          <p:spPr>
            <a:xfrm>
              <a:off x="1493132" y="4179751"/>
              <a:ext cx="1898246" cy="471670"/>
            </a:xfrm>
            <a:prstGeom prst="roundRect">
              <a:avLst/>
            </a:prstGeom>
            <a:solidFill>
              <a:schemeClr val="accent4">
                <a:alpha val="50000"/>
              </a:schemeClr>
            </a:solidFill>
            <a:ln w="19050">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sz="1400" dirty="0">
                  <a:latin typeface="Arial" panose="020B0604020202020204" pitchFamily="34" charset="0"/>
                  <a:cs typeface="Arial" panose="020B0604020202020204" pitchFamily="34" charset="0"/>
                </a:rPr>
                <a:t>Rimozione duplicati PCR</a:t>
              </a:r>
            </a:p>
          </p:txBody>
        </p:sp>
        <p:cxnSp>
          <p:nvCxnSpPr>
            <p:cNvPr id="13" name="Connettore 2 12">
              <a:extLst>
                <a:ext uri="{FF2B5EF4-FFF2-40B4-BE49-F238E27FC236}">
                  <a16:creationId xmlns:a16="http://schemas.microsoft.com/office/drawing/2014/main" id="{D52C978D-672D-6B09-A041-048DE6FE000B}"/>
                </a:ext>
              </a:extLst>
            </p:cNvPr>
            <p:cNvCxnSpPr>
              <a:cxnSpLocks/>
              <a:stCxn id="8" idx="2"/>
              <a:endCxn id="12" idx="0"/>
            </p:cNvCxnSpPr>
            <p:nvPr/>
          </p:nvCxnSpPr>
          <p:spPr>
            <a:xfrm flipH="1">
              <a:off x="2442255" y="3883308"/>
              <a:ext cx="2" cy="296443"/>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4" name="Connettore 2 13">
              <a:extLst>
                <a:ext uri="{FF2B5EF4-FFF2-40B4-BE49-F238E27FC236}">
                  <a16:creationId xmlns:a16="http://schemas.microsoft.com/office/drawing/2014/main" id="{AF64CD9B-D626-BB83-ABFA-611ABC3A2A81}"/>
                </a:ext>
              </a:extLst>
            </p:cNvPr>
            <p:cNvCxnSpPr>
              <a:cxnSpLocks/>
              <a:stCxn id="12" idx="2"/>
              <a:endCxn id="7" idx="0"/>
            </p:cNvCxnSpPr>
            <p:nvPr/>
          </p:nvCxnSpPr>
          <p:spPr>
            <a:xfrm>
              <a:off x="2442255" y="4651421"/>
              <a:ext cx="2" cy="486516"/>
            </a:xfrm>
            <a:prstGeom prst="straightConnector1">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23" name="Connettore curvo 22">
              <a:extLst>
                <a:ext uri="{FF2B5EF4-FFF2-40B4-BE49-F238E27FC236}">
                  <a16:creationId xmlns:a16="http://schemas.microsoft.com/office/drawing/2014/main" id="{3583321A-8EB1-5C91-9D0A-AC9D5FE8D0B8}"/>
                </a:ext>
              </a:extLst>
            </p:cNvPr>
            <p:cNvCxnSpPr>
              <a:cxnSpLocks/>
            </p:cNvCxnSpPr>
            <p:nvPr/>
          </p:nvCxnSpPr>
          <p:spPr>
            <a:xfrm flipV="1">
              <a:off x="3444044" y="1579486"/>
              <a:ext cx="231494" cy="795603"/>
            </a:xfrm>
            <a:prstGeom prst="curvedConnector3">
              <a:avLst>
                <a:gd name="adj1" fmla="val 198750"/>
              </a:avLst>
            </a:prstGeom>
            <a:ln w="19050">
              <a:tailEnd type="triangle"/>
            </a:ln>
          </p:spPr>
          <p:style>
            <a:lnRef idx="2">
              <a:schemeClr val="accent4">
                <a:shade val="50000"/>
              </a:schemeClr>
            </a:lnRef>
            <a:fillRef idx="1">
              <a:schemeClr val="accent4"/>
            </a:fillRef>
            <a:effectRef idx="0">
              <a:schemeClr val="accent4"/>
            </a:effectRef>
            <a:fontRef idx="minor">
              <a:schemeClr val="lt1"/>
            </a:fontRef>
          </p:style>
        </p:cxnSp>
      </p:grpSp>
      <p:sp>
        <p:nvSpPr>
          <p:cNvPr id="4" name="CasellaDiTesto 3">
            <a:extLst>
              <a:ext uri="{FF2B5EF4-FFF2-40B4-BE49-F238E27FC236}">
                <a16:creationId xmlns:a16="http://schemas.microsoft.com/office/drawing/2014/main" id="{2450F961-5F9A-EA67-E04B-35726E091471}"/>
              </a:ext>
            </a:extLst>
          </p:cNvPr>
          <p:cNvSpPr txBox="1"/>
          <p:nvPr/>
        </p:nvSpPr>
        <p:spPr>
          <a:xfrm>
            <a:off x="849086" y="6289951"/>
            <a:ext cx="3163077" cy="369332"/>
          </a:xfrm>
          <a:prstGeom prst="rect">
            <a:avLst/>
          </a:prstGeom>
          <a:noFill/>
        </p:spPr>
        <p:txBody>
          <a:bodyPr wrap="square" rtlCol="0">
            <a:spAutoFit/>
          </a:bodyPr>
          <a:lstStyle/>
          <a:p>
            <a:r>
              <a:rPr lang="it-IT">
                <a:solidFill>
                  <a:schemeClr val="bg1"/>
                </a:solidFill>
              </a:rPr>
              <a:t>MATERIALI E METODI </a:t>
            </a:r>
          </a:p>
        </p:txBody>
      </p:sp>
      <p:graphicFrame>
        <p:nvGraphicFramePr>
          <p:cNvPr id="25" name="Tabella 25">
            <a:extLst>
              <a:ext uri="{FF2B5EF4-FFF2-40B4-BE49-F238E27FC236}">
                <a16:creationId xmlns:a16="http://schemas.microsoft.com/office/drawing/2014/main" id="{E158D180-9370-0FDE-2751-79B64A41B31B}"/>
              </a:ext>
            </a:extLst>
          </p:cNvPr>
          <p:cNvGraphicFramePr>
            <a:graphicFrameLocks noGrp="1"/>
          </p:cNvGraphicFramePr>
          <p:nvPr>
            <p:extLst>
              <p:ext uri="{D42A27DB-BD31-4B8C-83A1-F6EECF244321}">
                <p14:modId xmlns:p14="http://schemas.microsoft.com/office/powerpoint/2010/main" val="3224166402"/>
              </p:ext>
            </p:extLst>
          </p:nvPr>
        </p:nvGraphicFramePr>
        <p:xfrm>
          <a:off x="3909447" y="84158"/>
          <a:ext cx="2847704" cy="724272"/>
        </p:xfrm>
        <a:graphic>
          <a:graphicData uri="http://schemas.openxmlformats.org/drawingml/2006/table">
            <a:tbl>
              <a:tblPr firstRow="1" bandRow="1">
                <a:tableStyleId>{C4B1156A-380E-4F78-BDF5-A606A8083BF9}</a:tableStyleId>
              </a:tblPr>
              <a:tblGrid>
                <a:gridCol w="2847704">
                  <a:extLst>
                    <a:ext uri="{9D8B030D-6E8A-4147-A177-3AD203B41FA5}">
                      <a16:colId xmlns:a16="http://schemas.microsoft.com/office/drawing/2014/main" val="1624463842"/>
                    </a:ext>
                  </a:extLst>
                </a:gridCol>
              </a:tblGrid>
              <a:tr h="359639">
                <a:tc>
                  <a:txBody>
                    <a:bodyPr/>
                    <a:lstStyle/>
                    <a:p>
                      <a:pPr algn="ctr"/>
                      <a:r>
                        <a:rPr lang="it-IT" sz="1600" dirty="0">
                          <a:latin typeface="Arial"/>
                          <a:cs typeface="Arial"/>
                        </a:rPr>
                        <a:t>MEDIA READS/CAMPIONE</a:t>
                      </a:r>
                    </a:p>
                  </a:txBody>
                  <a:tcPr/>
                </a:tc>
                <a:extLst>
                  <a:ext uri="{0D108BD9-81ED-4DB2-BD59-A6C34878D82A}">
                    <a16:rowId xmlns:a16="http://schemas.microsoft.com/office/drawing/2014/main" val="58920338"/>
                  </a:ext>
                </a:extLst>
              </a:tr>
              <a:tr h="364633">
                <a:tc>
                  <a:txBody>
                    <a:bodyPr/>
                    <a:lstStyle/>
                    <a:p>
                      <a:pPr algn="ctr" fontAlgn="b"/>
                      <a:r>
                        <a:rPr lang="it-IT" sz="1600" b="0" i="0" u="none" strike="noStrike" dirty="0">
                          <a:solidFill>
                            <a:srgbClr val="000000"/>
                          </a:solidFill>
                          <a:effectLst/>
                          <a:latin typeface="Arial"/>
                          <a:cs typeface="Arial"/>
                        </a:rPr>
                        <a:t>9,9 MILIONI (9’919’108) </a:t>
                      </a:r>
                      <a:endParaRPr lang="it-I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nchor="b"/>
                </a:tc>
                <a:extLst>
                  <a:ext uri="{0D108BD9-81ED-4DB2-BD59-A6C34878D82A}">
                    <a16:rowId xmlns:a16="http://schemas.microsoft.com/office/drawing/2014/main" val="33772326"/>
                  </a:ext>
                </a:extLst>
              </a:tr>
            </a:tbl>
          </a:graphicData>
        </a:graphic>
      </p:graphicFrame>
      <p:sp>
        <p:nvSpPr>
          <p:cNvPr id="5" name="Rettangolo con angoli arrotondati 2">
            <a:extLst>
              <a:ext uri="{FF2B5EF4-FFF2-40B4-BE49-F238E27FC236}">
                <a16:creationId xmlns:a16="http://schemas.microsoft.com/office/drawing/2014/main" id="{81FA071D-D15C-215D-5A62-59B3C749D632}"/>
              </a:ext>
            </a:extLst>
          </p:cNvPr>
          <p:cNvSpPr/>
          <p:nvPr/>
        </p:nvSpPr>
        <p:spPr>
          <a:xfrm>
            <a:off x="976172" y="83711"/>
            <a:ext cx="2378524" cy="411382"/>
          </a:xfrm>
          <a:prstGeom prst="round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fastQ</a:t>
            </a:r>
          </a:p>
        </p:txBody>
      </p:sp>
      <p:graphicFrame>
        <p:nvGraphicFramePr>
          <p:cNvPr id="26" name="Tabella 25">
            <a:extLst>
              <a:ext uri="{FF2B5EF4-FFF2-40B4-BE49-F238E27FC236}">
                <a16:creationId xmlns:a16="http://schemas.microsoft.com/office/drawing/2014/main" id="{1F301359-FA5C-4EFC-BECD-E1AFA7302877}"/>
              </a:ext>
            </a:extLst>
          </p:cNvPr>
          <p:cNvGraphicFramePr>
            <a:graphicFrameLocks noGrp="1"/>
          </p:cNvGraphicFramePr>
          <p:nvPr>
            <p:extLst>
              <p:ext uri="{D42A27DB-BD31-4B8C-83A1-F6EECF244321}">
                <p14:modId xmlns:p14="http://schemas.microsoft.com/office/powerpoint/2010/main" val="291529080"/>
              </p:ext>
            </p:extLst>
          </p:nvPr>
        </p:nvGraphicFramePr>
        <p:xfrm>
          <a:off x="3826820" y="2801651"/>
          <a:ext cx="4693182" cy="724272"/>
        </p:xfrm>
        <a:graphic>
          <a:graphicData uri="http://schemas.openxmlformats.org/drawingml/2006/table">
            <a:tbl>
              <a:tblPr firstRow="1" bandRow="1">
                <a:tableStyleId>{C4B1156A-380E-4F78-BDF5-A606A8083BF9}</a:tableStyleId>
              </a:tblPr>
              <a:tblGrid>
                <a:gridCol w="3002096">
                  <a:extLst>
                    <a:ext uri="{9D8B030D-6E8A-4147-A177-3AD203B41FA5}">
                      <a16:colId xmlns:a16="http://schemas.microsoft.com/office/drawing/2014/main" val="1624463842"/>
                    </a:ext>
                  </a:extLst>
                </a:gridCol>
                <a:gridCol w="1691086">
                  <a:extLst>
                    <a:ext uri="{9D8B030D-6E8A-4147-A177-3AD203B41FA5}">
                      <a16:colId xmlns:a16="http://schemas.microsoft.com/office/drawing/2014/main" val="1780476090"/>
                    </a:ext>
                  </a:extLst>
                </a:gridCol>
              </a:tblGrid>
              <a:tr h="359639">
                <a:tc>
                  <a:txBody>
                    <a:bodyPr/>
                    <a:lstStyle/>
                    <a:p>
                      <a:pPr algn="ctr"/>
                      <a:r>
                        <a:rPr lang="it-IT" sz="1600" dirty="0">
                          <a:latin typeface="Arial"/>
                          <a:cs typeface="Arial"/>
                        </a:rPr>
                        <a:t>MEDIA READS/CAMPIONE</a:t>
                      </a:r>
                    </a:p>
                  </a:txBody>
                  <a:tcPr/>
                </a:tc>
                <a:tc>
                  <a:txBody>
                    <a:bodyPr/>
                    <a:lstStyle/>
                    <a:p>
                      <a:pPr lvl="0" algn="ctr">
                        <a:buNone/>
                      </a:pPr>
                      <a:r>
                        <a:rPr lang="it-IT" sz="1600" dirty="0">
                          <a:latin typeface="Arial"/>
                          <a:cs typeface="Arial"/>
                        </a:rPr>
                        <a:t>MAPPABILITY</a:t>
                      </a:r>
                    </a:p>
                  </a:txBody>
                  <a:tcPr/>
                </a:tc>
                <a:extLst>
                  <a:ext uri="{0D108BD9-81ED-4DB2-BD59-A6C34878D82A}">
                    <a16:rowId xmlns:a16="http://schemas.microsoft.com/office/drawing/2014/main" val="58920338"/>
                  </a:ext>
                </a:extLst>
              </a:tr>
              <a:tr h="364633">
                <a:tc>
                  <a:txBody>
                    <a:bodyPr/>
                    <a:lstStyle/>
                    <a:p>
                      <a:pPr algn="ctr" fontAlgn="b"/>
                      <a:r>
                        <a:rPr lang="it-IT" sz="1600" b="0" i="0" u="none" strike="noStrike" dirty="0">
                          <a:solidFill>
                            <a:srgbClr val="000000"/>
                          </a:solidFill>
                          <a:effectLst/>
                          <a:latin typeface="Arial" panose="020B0604020202020204" pitchFamily="34" charset="0"/>
                          <a:cs typeface="Arial" panose="020B0604020202020204" pitchFamily="34" charset="0"/>
                        </a:rPr>
                        <a:t>9,6 MILIONI (</a:t>
                      </a:r>
                      <a:r>
                        <a:rPr lang="it-IT" sz="1600" b="0" i="0" u="none" strike="noStrike" noProof="0" dirty="0">
                          <a:effectLst/>
                          <a:latin typeface="Arial" panose="020B0604020202020204" pitchFamily="34" charset="0"/>
                          <a:cs typeface="Arial" panose="020B0604020202020204" pitchFamily="34" charset="0"/>
                        </a:rPr>
                        <a:t>9'621'535</a:t>
                      </a:r>
                      <a:r>
                        <a:rPr lang="it-IT"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anchor="b"/>
                </a:tc>
                <a:tc>
                  <a:txBody>
                    <a:bodyPr/>
                    <a:lstStyle/>
                    <a:p>
                      <a:pPr lvl="0" algn="ctr">
                        <a:buNone/>
                      </a:pPr>
                      <a:r>
                        <a:rPr lang="it-IT" sz="1600" b="0" i="0" u="none" strike="noStrike" dirty="0">
                          <a:solidFill>
                            <a:srgbClr val="000000"/>
                          </a:solidFill>
                          <a:effectLst/>
                          <a:latin typeface="Arial"/>
                          <a:cs typeface="Arial"/>
                        </a:rPr>
                        <a:t>97%</a:t>
                      </a:r>
                    </a:p>
                  </a:txBody>
                  <a:tcPr marL="7620" marR="7620" marT="7620" anchor="b"/>
                </a:tc>
                <a:extLst>
                  <a:ext uri="{0D108BD9-81ED-4DB2-BD59-A6C34878D82A}">
                    <a16:rowId xmlns:a16="http://schemas.microsoft.com/office/drawing/2014/main" val="33772326"/>
                  </a:ext>
                </a:extLst>
              </a:tr>
            </a:tbl>
          </a:graphicData>
        </a:graphic>
      </p:graphicFrame>
      <p:graphicFrame>
        <p:nvGraphicFramePr>
          <p:cNvPr id="27" name="Tabella 26">
            <a:extLst>
              <a:ext uri="{FF2B5EF4-FFF2-40B4-BE49-F238E27FC236}">
                <a16:creationId xmlns:a16="http://schemas.microsoft.com/office/drawing/2014/main" id="{A3A36E07-E842-CC16-9227-8AF7DAFD70E7}"/>
              </a:ext>
            </a:extLst>
          </p:cNvPr>
          <p:cNvGraphicFramePr>
            <a:graphicFrameLocks noGrp="1"/>
          </p:cNvGraphicFramePr>
          <p:nvPr>
            <p:extLst>
              <p:ext uri="{D42A27DB-BD31-4B8C-83A1-F6EECF244321}">
                <p14:modId xmlns:p14="http://schemas.microsoft.com/office/powerpoint/2010/main" val="163953920"/>
              </p:ext>
            </p:extLst>
          </p:nvPr>
        </p:nvGraphicFramePr>
        <p:xfrm>
          <a:off x="3866649" y="4682145"/>
          <a:ext cx="5446033" cy="724272"/>
        </p:xfrm>
        <a:graphic>
          <a:graphicData uri="http://schemas.openxmlformats.org/drawingml/2006/table">
            <a:tbl>
              <a:tblPr firstRow="1" bandRow="1">
                <a:tableStyleId>{C4B1156A-380E-4F78-BDF5-A606A8083BF9}</a:tableStyleId>
              </a:tblPr>
              <a:tblGrid>
                <a:gridCol w="2818481">
                  <a:extLst>
                    <a:ext uri="{9D8B030D-6E8A-4147-A177-3AD203B41FA5}">
                      <a16:colId xmlns:a16="http://schemas.microsoft.com/office/drawing/2014/main" val="605347891"/>
                    </a:ext>
                  </a:extLst>
                </a:gridCol>
                <a:gridCol w="2627552">
                  <a:extLst>
                    <a:ext uri="{9D8B030D-6E8A-4147-A177-3AD203B41FA5}">
                      <a16:colId xmlns:a16="http://schemas.microsoft.com/office/drawing/2014/main" val="180632853"/>
                    </a:ext>
                  </a:extLst>
                </a:gridCol>
              </a:tblGrid>
              <a:tr h="359639">
                <a:tc>
                  <a:txBody>
                    <a:bodyPr/>
                    <a:lstStyle/>
                    <a:p>
                      <a:pPr algn="ctr"/>
                      <a:r>
                        <a:rPr lang="it-IT" sz="1600" dirty="0">
                          <a:latin typeface="Arial"/>
                          <a:cs typeface="Arial"/>
                        </a:rPr>
                        <a:t>COPERTURA MEDIA CpG </a:t>
                      </a:r>
                      <a:endParaRPr lang="it-IT" sz="1600" dirty="0">
                        <a:latin typeface="Arial" panose="020B0604020202020204" pitchFamily="34" charset="0"/>
                        <a:cs typeface="Arial" panose="020B0604020202020204" pitchFamily="34" charset="0"/>
                      </a:endParaRPr>
                    </a:p>
                  </a:txBody>
                  <a:tcPr/>
                </a:tc>
                <a:tc>
                  <a:txBody>
                    <a:bodyPr/>
                    <a:lstStyle/>
                    <a:p>
                      <a:pPr lvl="0" algn="ctr">
                        <a:buNone/>
                      </a:pPr>
                      <a:r>
                        <a:rPr lang="it-IT" sz="1600" dirty="0">
                          <a:latin typeface="Arial"/>
                          <a:cs typeface="Arial"/>
                        </a:rPr>
                        <a:t>MATRICE</a:t>
                      </a:r>
                    </a:p>
                  </a:txBody>
                  <a:tcPr/>
                </a:tc>
                <a:extLst>
                  <a:ext uri="{0D108BD9-81ED-4DB2-BD59-A6C34878D82A}">
                    <a16:rowId xmlns:a16="http://schemas.microsoft.com/office/drawing/2014/main" val="58920338"/>
                  </a:ext>
                </a:extLst>
              </a:tr>
              <a:tr h="364633">
                <a:tc>
                  <a:txBody>
                    <a:bodyPr/>
                    <a:lstStyle/>
                    <a:p>
                      <a:pPr algn="ctr" fontAlgn="b"/>
                      <a:r>
                        <a:rPr lang="it-IT" sz="1600" b="0" i="0" u="none" strike="noStrike" dirty="0">
                          <a:solidFill>
                            <a:srgbClr val="000000"/>
                          </a:solidFill>
                          <a:effectLst/>
                          <a:latin typeface="Arial"/>
                          <a:cs typeface="Arial"/>
                        </a:rPr>
                        <a:t>101.5x  </a:t>
                      </a:r>
                    </a:p>
                  </a:txBody>
                  <a:tcPr marL="7620" marR="7620" marT="7620" anchor="b"/>
                </a:tc>
                <a:tc>
                  <a:txBody>
                    <a:bodyPr/>
                    <a:lstStyle/>
                    <a:p>
                      <a:pPr lvl="0" algn="ctr">
                        <a:buNone/>
                      </a:pPr>
                      <a:r>
                        <a:rPr lang="it-IT" sz="1600" b="0" i="0" u="none" strike="noStrike" noProof="0" dirty="0">
                          <a:solidFill>
                            <a:srgbClr val="000000"/>
                          </a:solidFill>
                          <a:effectLst/>
                          <a:latin typeface="Arial"/>
                        </a:rPr>
                        <a:t>120'249 </a:t>
                      </a:r>
                      <a:r>
                        <a:rPr lang="it-IT" sz="1600" b="0" i="0" u="none" strike="noStrike" noProof="0" dirty="0" err="1">
                          <a:solidFill>
                            <a:srgbClr val="000000"/>
                          </a:solidFill>
                          <a:effectLst/>
                          <a:latin typeface="Arial"/>
                        </a:rPr>
                        <a:t>CpGs</a:t>
                      </a:r>
                      <a:endParaRPr lang="it-IT" sz="1600" dirty="0" err="1"/>
                    </a:p>
                  </a:txBody>
                  <a:tcPr marL="7620" marR="7620" marT="7620" anchor="b"/>
                </a:tc>
                <a:extLst>
                  <a:ext uri="{0D108BD9-81ED-4DB2-BD59-A6C34878D82A}">
                    <a16:rowId xmlns:a16="http://schemas.microsoft.com/office/drawing/2014/main" val="33772326"/>
                  </a:ext>
                </a:extLst>
              </a:tr>
            </a:tbl>
          </a:graphicData>
        </a:graphic>
      </p:graphicFrame>
      <p:graphicFrame>
        <p:nvGraphicFramePr>
          <p:cNvPr id="28" name="Tabella 27">
            <a:extLst>
              <a:ext uri="{FF2B5EF4-FFF2-40B4-BE49-F238E27FC236}">
                <a16:creationId xmlns:a16="http://schemas.microsoft.com/office/drawing/2014/main" id="{2AE81D14-FD53-D2B4-A545-F13DA0249CB3}"/>
              </a:ext>
            </a:extLst>
          </p:cNvPr>
          <p:cNvGraphicFramePr>
            <a:graphicFrameLocks noGrp="1"/>
          </p:cNvGraphicFramePr>
          <p:nvPr>
            <p:extLst>
              <p:ext uri="{D42A27DB-BD31-4B8C-83A1-F6EECF244321}">
                <p14:modId xmlns:p14="http://schemas.microsoft.com/office/powerpoint/2010/main" val="3521472211"/>
              </p:ext>
            </p:extLst>
          </p:nvPr>
        </p:nvGraphicFramePr>
        <p:xfrm>
          <a:off x="3854362" y="3719723"/>
          <a:ext cx="2847704" cy="724272"/>
        </p:xfrm>
        <a:graphic>
          <a:graphicData uri="http://schemas.openxmlformats.org/drawingml/2006/table">
            <a:tbl>
              <a:tblPr firstRow="1" bandRow="1">
                <a:tableStyleId>{C4B1156A-380E-4F78-BDF5-A606A8083BF9}</a:tableStyleId>
              </a:tblPr>
              <a:tblGrid>
                <a:gridCol w="2847704">
                  <a:extLst>
                    <a:ext uri="{9D8B030D-6E8A-4147-A177-3AD203B41FA5}">
                      <a16:colId xmlns:a16="http://schemas.microsoft.com/office/drawing/2014/main" val="1624463842"/>
                    </a:ext>
                  </a:extLst>
                </a:gridCol>
              </a:tblGrid>
              <a:tr h="359639">
                <a:tc>
                  <a:txBody>
                    <a:bodyPr/>
                    <a:lstStyle/>
                    <a:p>
                      <a:pPr algn="ctr"/>
                      <a:r>
                        <a:rPr lang="it-IT" sz="1600" dirty="0">
                          <a:latin typeface="Arial"/>
                          <a:cs typeface="Arial"/>
                        </a:rPr>
                        <a:t>MEDIA READS/CAMPIONE</a:t>
                      </a:r>
                    </a:p>
                  </a:txBody>
                  <a:tcPr/>
                </a:tc>
                <a:extLst>
                  <a:ext uri="{0D108BD9-81ED-4DB2-BD59-A6C34878D82A}">
                    <a16:rowId xmlns:a16="http://schemas.microsoft.com/office/drawing/2014/main" val="58920338"/>
                  </a:ext>
                </a:extLst>
              </a:tr>
              <a:tr h="364633">
                <a:tc>
                  <a:txBody>
                    <a:bodyPr/>
                    <a:lstStyle/>
                    <a:p>
                      <a:pPr algn="ctr" fontAlgn="b"/>
                      <a:r>
                        <a:rPr lang="it-IT" sz="1600" b="0" i="0" u="none" strike="noStrike" dirty="0">
                          <a:solidFill>
                            <a:srgbClr val="000000"/>
                          </a:solidFill>
                          <a:effectLst/>
                          <a:latin typeface="Arial"/>
                          <a:cs typeface="Arial"/>
                        </a:rPr>
                        <a:t>3 MILIONI (3'021'195) </a:t>
                      </a:r>
                      <a:endParaRPr lang="it-I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nchor="b"/>
                </a:tc>
                <a:extLst>
                  <a:ext uri="{0D108BD9-81ED-4DB2-BD59-A6C34878D82A}">
                    <a16:rowId xmlns:a16="http://schemas.microsoft.com/office/drawing/2014/main" val="33772326"/>
                  </a:ext>
                </a:extLst>
              </a:tr>
            </a:tbl>
          </a:graphicData>
        </a:graphic>
      </p:graphicFrame>
    </p:spTree>
    <p:extLst>
      <p:ext uri="{BB962C8B-B14F-4D97-AF65-F5344CB8AC3E}">
        <p14:creationId xmlns:p14="http://schemas.microsoft.com/office/powerpoint/2010/main" val="1640430775"/>
      </p:ext>
    </p:extLst>
  </p:cSld>
  <p:clrMapOvr>
    <a:masterClrMapping/>
  </p:clrMapOvr>
  <p:transition spd="slow"/>
</p:sld>
</file>

<file path=ppt/theme/theme1.xml><?xml version="1.0" encoding="utf-8"?>
<a:theme xmlns:a="http://schemas.openxmlformats.org/drawingml/2006/main" name="Tema di Office">
  <a:themeElements>
    <a:clrScheme name="Viol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10082</TotalTime>
  <Words>1612</Words>
  <Application>Microsoft Office PowerPoint</Application>
  <PresentationFormat>Widescreen</PresentationFormat>
  <Paragraphs>329</Paragraphs>
  <Slides>29</Slides>
  <Notes>12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Calibri Light</vt:lpstr>
      <vt:lpstr>Cambria Math</vt:lpstr>
      <vt:lpstr>Courier New</vt:lpstr>
      <vt:lpstr>Segoe UI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AB</dc:creator>
  <cp:lastModifiedBy>Valeria Destro</cp:lastModifiedBy>
  <cp:revision>347</cp:revision>
  <dcterms:created xsi:type="dcterms:W3CDTF">2017-03-03T16:30:04Z</dcterms:created>
  <dcterms:modified xsi:type="dcterms:W3CDTF">2023-04-27T09:15:37Z</dcterms:modified>
</cp:coreProperties>
</file>